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67" r:id="rId6"/>
  </p:sldMasterIdLst>
  <p:notesMasterIdLst>
    <p:notesMasterId r:id="rId28"/>
  </p:notesMasterIdLst>
  <p:sldIdLst>
    <p:sldId id="258" r:id="rId7"/>
    <p:sldId id="2147375831" r:id="rId8"/>
    <p:sldId id="2147375838" r:id="rId9"/>
    <p:sldId id="2264" r:id="rId10"/>
    <p:sldId id="2284" r:id="rId11"/>
    <p:sldId id="2147375827" r:id="rId12"/>
    <p:sldId id="2161" r:id="rId13"/>
    <p:sldId id="2270" r:id="rId14"/>
    <p:sldId id="2278" r:id="rId15"/>
    <p:sldId id="2267" r:id="rId16"/>
    <p:sldId id="2275" r:id="rId17"/>
    <p:sldId id="2274" r:id="rId18"/>
    <p:sldId id="2276" r:id="rId19"/>
    <p:sldId id="2226" r:id="rId20"/>
    <p:sldId id="2147375814" r:id="rId21"/>
    <p:sldId id="2147375815" r:id="rId22"/>
    <p:sldId id="2147375816" r:id="rId23"/>
    <p:sldId id="2147375817" r:id="rId24"/>
    <p:sldId id="2147375818" r:id="rId25"/>
    <p:sldId id="278" r:id="rId26"/>
    <p:sldId id="30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44AA37-367B-B9E4-4903-73CE9B7B37BD}" name="Kate Achelpohl" initials="KA" userId="S::KateA@thenationalcouncil.org::fbbc87d1-5161-4f04-bb2b-dfdc7ff049ef" providerId="AD"/>
  <p188:author id="{A3FEAA38-3BD9-48D8-0562-6917C9834D7F}" name="Kathryn Catamura" initials="KC" userId="S::KathrynC@thenationalcouncil.org::172eaed7-ff9c-42d6-8ccf-d71774545f62" providerId="AD"/>
  <p188:author id="{49AF3D3D-D0CD-55B5-9061-7B2E8F42989B}" name="Samantha Holcombe" initials="SH" userId="S::SamanthaH@thenationalcouncil.org::d1fec6bf-ad07-4fdc-b47b-c030e7100509" providerId="AD"/>
  <p188:author id="{5CC6E441-5585-EAAC-E9A8-26AA12611EA6}" name="Rachel Wainwright" initials="RW" userId="S::RachelW@thenationalcouncil.org::82e100a9-4986-48d2-ad82-543a2d20c7c3" providerId="AD"/>
  <p188:author id="{295A5A49-F9E7-7512-C021-EB2DC9421FD9}" name="Blaire Thomas" initials="BT" userId="S::BlaireT@thenationalcouncil.org::2ec49d5a-d8a7-4598-a5ad-857024504fc9" providerId="AD"/>
  <p188:author id="{78B80283-8C0C-5A13-62D1-B4A2D2460388}" name="Samantha Holcombe" initials="SH" userId="S::samanthah@thenationalcouncil.org::d1fec6bf-ad07-4fdc-b47b-c030e7100509" providerId="AD"/>
  <p188:author id="{B0A77CB5-0FCA-A6AB-A230-A061AE0C342B}" name="Lauren Hartigan" initials="LH" userId="S::LHartigan@thenationalcouncil.org::d665ec7b-d0fd-4b4f-9329-4531ea45ee20" providerId="AD"/>
  <p188:author id="{DA9BF1DE-9015-1E2E-09C4-4FF4B07E25B3}" name="Jane King" initials="JK" userId="S::JaneK@thenationalcouncil.org::a73081d6-5d0d-49fc-883a-b2a5de636d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E29"/>
    <a:srgbClr val="ACCAD3"/>
    <a:srgbClr val="064F80"/>
    <a:srgbClr val="E8E0D1"/>
    <a:srgbClr val="536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na Puglia" userId="8afc7c54-984a-41db-8082-458afa55a344" providerId="ADAL" clId="{1E27DC16-0C51-4392-B0F4-3A61AF3DC378}"/>
    <pc:docChg chg="custSel modSld">
      <pc:chgData name="Deanna Puglia" userId="8afc7c54-984a-41db-8082-458afa55a344" providerId="ADAL" clId="{1E27DC16-0C51-4392-B0F4-3A61AF3DC378}" dt="2024-05-22T16:42:36.619" v="8" actId="207"/>
      <pc:docMkLst>
        <pc:docMk/>
      </pc:docMkLst>
      <pc:sldChg chg="delSp modSp mod delAnim">
        <pc:chgData name="Deanna Puglia" userId="8afc7c54-984a-41db-8082-458afa55a344" providerId="ADAL" clId="{1E27DC16-0C51-4392-B0F4-3A61AF3DC378}" dt="2024-05-22T16:42:36.619" v="8" actId="207"/>
        <pc:sldMkLst>
          <pc:docMk/>
          <pc:sldMk cId="3760596741" sldId="300"/>
        </pc:sldMkLst>
        <pc:spChg chg="mod">
          <ac:chgData name="Deanna Puglia" userId="8afc7c54-984a-41db-8082-458afa55a344" providerId="ADAL" clId="{1E27DC16-0C51-4392-B0F4-3A61AF3DC378}" dt="2024-05-22T16:42:25.343" v="7" actId="1076"/>
          <ac:spMkLst>
            <pc:docMk/>
            <pc:sldMk cId="3760596741" sldId="300"/>
            <ac:spMk id="3" creationId="{A52697F8-E488-70C2-FC32-764A675A9444}"/>
          </ac:spMkLst>
        </pc:spChg>
        <pc:spChg chg="mod">
          <ac:chgData name="Deanna Puglia" userId="8afc7c54-984a-41db-8082-458afa55a344" providerId="ADAL" clId="{1E27DC16-0C51-4392-B0F4-3A61AF3DC378}" dt="2024-05-22T16:41:57.080" v="3" actId="14100"/>
          <ac:spMkLst>
            <pc:docMk/>
            <pc:sldMk cId="3760596741" sldId="300"/>
            <ac:spMk id="4" creationId="{32AF9E8D-5182-E6A2-E22E-857B0A12EE58}"/>
          </ac:spMkLst>
        </pc:spChg>
        <pc:spChg chg="mod">
          <ac:chgData name="Deanna Puglia" userId="8afc7c54-984a-41db-8082-458afa55a344" providerId="ADAL" clId="{1E27DC16-0C51-4392-B0F4-3A61AF3DC378}" dt="2024-05-22T16:42:25.343" v="7" actId="1076"/>
          <ac:spMkLst>
            <pc:docMk/>
            <pc:sldMk cId="3760596741" sldId="300"/>
            <ac:spMk id="16" creationId="{E43025F0-CA44-6A37-A538-068B9CB66AA3}"/>
          </ac:spMkLst>
        </pc:spChg>
        <pc:spChg chg="mod">
          <ac:chgData name="Deanna Puglia" userId="8afc7c54-984a-41db-8082-458afa55a344" providerId="ADAL" clId="{1E27DC16-0C51-4392-B0F4-3A61AF3DC378}" dt="2024-05-22T16:42:36.619" v="8" actId="207"/>
          <ac:spMkLst>
            <pc:docMk/>
            <pc:sldMk cId="3760596741" sldId="300"/>
            <ac:spMk id="18" creationId="{EB042D17-2F02-A003-904F-20B53F9EBB20}"/>
          </ac:spMkLst>
        </pc:spChg>
        <pc:grpChg chg="mod">
          <ac:chgData name="Deanna Puglia" userId="8afc7c54-984a-41db-8082-458afa55a344" providerId="ADAL" clId="{1E27DC16-0C51-4392-B0F4-3A61AF3DC378}" dt="2024-05-22T16:42:16.595" v="6" actId="1076"/>
          <ac:grpSpMkLst>
            <pc:docMk/>
            <pc:sldMk cId="3760596741" sldId="300"/>
            <ac:grpSpMk id="6" creationId="{1FB1BC88-09B7-5293-39DE-D11C67BA8437}"/>
          </ac:grpSpMkLst>
        </pc:grpChg>
        <pc:picChg chg="del">
          <ac:chgData name="Deanna Puglia" userId="8afc7c54-984a-41db-8082-458afa55a344" providerId="ADAL" clId="{1E27DC16-0C51-4392-B0F4-3A61AF3DC378}" dt="2024-05-22T16:41:35.960" v="0" actId="478"/>
          <ac:picMkLst>
            <pc:docMk/>
            <pc:sldMk cId="3760596741" sldId="300"/>
            <ac:picMk id="5" creationId="{26A528EC-31B2-4D12-D643-BAB3CE5A931A}"/>
          </ac:picMkLst>
        </pc:picChg>
        <pc:picChg chg="mod">
          <ac:chgData name="Deanna Puglia" userId="8afc7c54-984a-41db-8082-458afa55a344" providerId="ADAL" clId="{1E27DC16-0C51-4392-B0F4-3A61AF3DC378}" dt="2024-05-22T16:42:25.343" v="7" actId="1076"/>
          <ac:picMkLst>
            <pc:docMk/>
            <pc:sldMk cId="3760596741" sldId="300"/>
            <ac:picMk id="17" creationId="{531C88FE-8B58-A7EF-BEA3-A44E09ABAF6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3E6B7A-59E0-454F-8A7E-4C93E3A90C07}"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n-US"/>
        </a:p>
      </dgm:t>
    </dgm:pt>
    <dgm:pt modelId="{91BA9245-1171-4C5F-A2E2-77E81914175A}">
      <dgm:prSet phldrT="[Text]" phldr="0" custT="1"/>
      <dgm:spPr>
        <a:solidFill>
          <a:srgbClr val="064F80"/>
        </a:solidFill>
        <a:ln w="38100">
          <a:solidFill>
            <a:schemeClr val="bg1"/>
          </a:solidFill>
        </a:ln>
      </dgm:spPr>
      <dgm:t>
        <a:bodyPr/>
        <a:lstStyle/>
        <a:p>
          <a:pPr algn="l" rtl="0"/>
          <a:r>
            <a:rPr lang="en-US" sz="1600" b="1" i="0">
              <a:latin typeface="Calibri" panose="020F0502020204030204" pitchFamily="34" charset="0"/>
              <a:cs typeface="Calibri" panose="020F0502020204030204" pitchFamily="34" charset="0"/>
            </a:rPr>
            <a:t>1. Staffing</a:t>
          </a:r>
        </a:p>
      </dgm:t>
    </dgm:pt>
    <dgm:pt modelId="{C66957CB-2B7B-4E0D-A9ED-5B836359A9F8}" type="parTrans" cxnId="{C9B04D3C-5272-408F-96D9-E8B4568451D7}">
      <dgm:prSet/>
      <dgm:spPr/>
      <dgm:t>
        <a:bodyPr/>
        <a:lstStyle/>
        <a:p>
          <a:endParaRPr lang="en-US" b="1"/>
        </a:p>
      </dgm:t>
    </dgm:pt>
    <dgm:pt modelId="{0310FC1A-1D77-4C26-9A79-D71C383C67BA}" type="sibTrans" cxnId="{C9B04D3C-5272-408F-96D9-E8B4568451D7}">
      <dgm:prSet/>
      <dgm:spPr/>
      <dgm:t>
        <a:bodyPr/>
        <a:lstStyle/>
        <a:p>
          <a:endParaRPr lang="en-US" b="1"/>
        </a:p>
      </dgm:t>
    </dgm:pt>
    <dgm:pt modelId="{2C443FF0-8C3A-481D-BC5E-4F6C2FFB32E3}">
      <dgm:prSet phldrT="[Text]" phldr="0" custT="1"/>
      <dgm:spPr>
        <a:solidFill>
          <a:srgbClr val="064F80"/>
        </a:solidFill>
        <a:ln w="38100">
          <a:solidFill>
            <a:schemeClr val="bg1"/>
          </a:solidFill>
        </a:ln>
      </dgm:spPr>
      <dgm:t>
        <a:bodyPr/>
        <a:lstStyle/>
        <a:p>
          <a:pPr algn="l" rtl="0"/>
          <a:r>
            <a:rPr lang="en-US" sz="1600" b="1" i="0">
              <a:latin typeface="Calibri" panose="020F0502020204030204" pitchFamily="34" charset="0"/>
              <a:cs typeface="Calibri" panose="020F0502020204030204" pitchFamily="34" charset="0"/>
            </a:rPr>
            <a:t>2. Availability and Accessibility </a:t>
          </a:r>
          <a:br>
            <a:rPr lang="en-US" sz="1600" b="1" i="0">
              <a:latin typeface="Calibri" panose="020F0502020204030204" pitchFamily="34" charset="0"/>
              <a:cs typeface="Calibri" panose="020F0502020204030204" pitchFamily="34" charset="0"/>
            </a:rPr>
          </a:br>
          <a:r>
            <a:rPr lang="en-US" sz="1600" b="1" i="0">
              <a:latin typeface="Calibri" panose="020F0502020204030204" pitchFamily="34" charset="0"/>
              <a:cs typeface="Calibri" panose="020F0502020204030204" pitchFamily="34" charset="0"/>
            </a:rPr>
            <a:t>of Services</a:t>
          </a:r>
        </a:p>
      </dgm:t>
    </dgm:pt>
    <dgm:pt modelId="{F66042B1-94B4-4268-82B3-4D1224A923A6}" type="parTrans" cxnId="{05AFA1D2-A87F-4250-99B2-21F61474ED5B}">
      <dgm:prSet/>
      <dgm:spPr/>
      <dgm:t>
        <a:bodyPr/>
        <a:lstStyle/>
        <a:p>
          <a:endParaRPr lang="en-US" b="1"/>
        </a:p>
      </dgm:t>
    </dgm:pt>
    <dgm:pt modelId="{1C792B67-8C98-4F34-9FA9-9F01BD219079}" type="sibTrans" cxnId="{05AFA1D2-A87F-4250-99B2-21F61474ED5B}">
      <dgm:prSet/>
      <dgm:spPr/>
      <dgm:t>
        <a:bodyPr/>
        <a:lstStyle/>
        <a:p>
          <a:endParaRPr lang="en-US" b="1"/>
        </a:p>
      </dgm:t>
    </dgm:pt>
    <dgm:pt modelId="{92C23996-0752-40C9-A546-B76CF58A438C}">
      <dgm:prSet phldrT="[Text]" phldr="0" custT="1"/>
      <dgm:spPr>
        <a:solidFill>
          <a:srgbClr val="064F80"/>
        </a:solidFill>
        <a:ln w="38100">
          <a:solidFill>
            <a:schemeClr val="bg1"/>
          </a:solidFill>
        </a:ln>
      </dgm:spPr>
      <dgm:t>
        <a:bodyPr/>
        <a:lstStyle/>
        <a:p>
          <a:pPr algn="l" rtl="0"/>
          <a:r>
            <a:rPr lang="en-US" sz="1600" b="1" i="0">
              <a:latin typeface="Calibri" panose="020F0502020204030204" pitchFamily="34" charset="0"/>
              <a:cs typeface="Calibri" panose="020F0502020204030204" pitchFamily="34" charset="0"/>
            </a:rPr>
            <a:t>3. Care Coordination</a:t>
          </a:r>
        </a:p>
      </dgm:t>
    </dgm:pt>
    <dgm:pt modelId="{DE17CDC6-3414-481A-AB23-AA34CCFB3E47}" type="parTrans" cxnId="{5BA13C6D-2D13-4735-A9E0-9D322FA6782D}">
      <dgm:prSet/>
      <dgm:spPr/>
      <dgm:t>
        <a:bodyPr/>
        <a:lstStyle/>
        <a:p>
          <a:endParaRPr lang="en-US" b="1"/>
        </a:p>
      </dgm:t>
    </dgm:pt>
    <dgm:pt modelId="{F833A4F9-8DE5-4F13-97C1-04D255E763D2}" type="sibTrans" cxnId="{5BA13C6D-2D13-4735-A9E0-9D322FA6782D}">
      <dgm:prSet/>
      <dgm:spPr/>
      <dgm:t>
        <a:bodyPr/>
        <a:lstStyle/>
        <a:p>
          <a:endParaRPr lang="en-US" b="1"/>
        </a:p>
      </dgm:t>
    </dgm:pt>
    <dgm:pt modelId="{B0E5B98C-F75E-4E1D-9BC1-B85214842166}">
      <dgm:prSet phldr="0" custT="1"/>
      <dgm:spPr>
        <a:solidFill>
          <a:srgbClr val="064F80"/>
        </a:solidFill>
        <a:ln w="38100">
          <a:solidFill>
            <a:schemeClr val="bg1"/>
          </a:solidFill>
        </a:ln>
      </dgm:spPr>
      <dgm:t>
        <a:bodyPr/>
        <a:lstStyle/>
        <a:p>
          <a:pPr algn="l" rtl="0"/>
          <a:r>
            <a:rPr lang="en-US" sz="1600" b="1" i="0">
              <a:latin typeface="Calibri" panose="020F0502020204030204" pitchFamily="34" charset="0"/>
              <a:cs typeface="Calibri" panose="020F0502020204030204" pitchFamily="34" charset="0"/>
            </a:rPr>
            <a:t>4.  Scope of Services</a:t>
          </a:r>
        </a:p>
      </dgm:t>
    </dgm:pt>
    <dgm:pt modelId="{7FAF7850-43EC-4776-868B-7FEF29E97148}" type="parTrans" cxnId="{68A3847C-08D4-44A4-8F90-3AE05D2E043F}">
      <dgm:prSet/>
      <dgm:spPr/>
      <dgm:t>
        <a:bodyPr/>
        <a:lstStyle/>
        <a:p>
          <a:endParaRPr lang="en-US" b="1"/>
        </a:p>
      </dgm:t>
    </dgm:pt>
    <dgm:pt modelId="{257D28FA-7FBE-40EA-8594-F932B0F276F8}" type="sibTrans" cxnId="{68A3847C-08D4-44A4-8F90-3AE05D2E043F}">
      <dgm:prSet/>
      <dgm:spPr/>
      <dgm:t>
        <a:bodyPr/>
        <a:lstStyle/>
        <a:p>
          <a:endParaRPr lang="en-US" b="1"/>
        </a:p>
      </dgm:t>
    </dgm:pt>
    <dgm:pt modelId="{9D1EE1FD-EB8B-40F2-AADD-CD367B5C64AB}">
      <dgm:prSet phldr="0" custT="1"/>
      <dgm:spPr>
        <a:solidFill>
          <a:srgbClr val="064F80"/>
        </a:solidFill>
        <a:ln w="38100">
          <a:solidFill>
            <a:schemeClr val="bg1"/>
          </a:solidFill>
        </a:ln>
      </dgm:spPr>
      <dgm:t>
        <a:bodyPr/>
        <a:lstStyle/>
        <a:p>
          <a:pPr algn="l" rtl="0"/>
          <a:r>
            <a:rPr lang="en-US" sz="1600" b="1" i="0">
              <a:latin typeface="Calibri" panose="020F0502020204030204" pitchFamily="34" charset="0"/>
              <a:cs typeface="Calibri" panose="020F0502020204030204" pitchFamily="34" charset="0"/>
            </a:rPr>
            <a:t>5. Quality and Other Reporting</a:t>
          </a:r>
        </a:p>
      </dgm:t>
    </dgm:pt>
    <dgm:pt modelId="{4F524156-0BF3-4341-9857-23CF30C66413}" type="parTrans" cxnId="{174F12DD-DDAB-4DEE-8C0F-BBB7FECFAE3D}">
      <dgm:prSet/>
      <dgm:spPr/>
      <dgm:t>
        <a:bodyPr/>
        <a:lstStyle/>
        <a:p>
          <a:endParaRPr lang="en-US" b="1"/>
        </a:p>
      </dgm:t>
    </dgm:pt>
    <dgm:pt modelId="{852B11AA-AE96-4C31-9142-5460C9DEC7DF}" type="sibTrans" cxnId="{174F12DD-DDAB-4DEE-8C0F-BBB7FECFAE3D}">
      <dgm:prSet/>
      <dgm:spPr/>
      <dgm:t>
        <a:bodyPr/>
        <a:lstStyle/>
        <a:p>
          <a:endParaRPr lang="en-US" b="1"/>
        </a:p>
      </dgm:t>
    </dgm:pt>
    <dgm:pt modelId="{31801496-F141-4444-858A-C9883C1714C1}">
      <dgm:prSet phldr="0" custT="1"/>
      <dgm:spPr>
        <a:solidFill>
          <a:srgbClr val="064F80"/>
        </a:solidFill>
        <a:ln w="38100">
          <a:solidFill>
            <a:schemeClr val="bg1"/>
          </a:solidFill>
        </a:ln>
      </dgm:spPr>
      <dgm:t>
        <a:bodyPr/>
        <a:lstStyle/>
        <a:p>
          <a:pPr algn="l" rtl="0"/>
          <a:r>
            <a:rPr lang="en-US" sz="1600" b="1" i="0">
              <a:latin typeface="Calibri" panose="020F0502020204030204" pitchFamily="34" charset="0"/>
              <a:cs typeface="Calibri" panose="020F0502020204030204" pitchFamily="34" charset="0"/>
            </a:rPr>
            <a:t>6. Organizational Authority, </a:t>
          </a:r>
          <a:br>
            <a:rPr lang="en-US" sz="1600" b="1" i="0">
              <a:latin typeface="Calibri" panose="020F0502020204030204" pitchFamily="34" charset="0"/>
              <a:cs typeface="Calibri" panose="020F0502020204030204" pitchFamily="34" charset="0"/>
            </a:rPr>
          </a:br>
          <a:r>
            <a:rPr lang="en-US" sz="1600" b="1" i="0">
              <a:latin typeface="Calibri" panose="020F0502020204030204" pitchFamily="34" charset="0"/>
              <a:cs typeface="Calibri" panose="020F0502020204030204" pitchFamily="34" charset="0"/>
            </a:rPr>
            <a:t>Governance and Accreditation</a:t>
          </a:r>
        </a:p>
      </dgm:t>
    </dgm:pt>
    <dgm:pt modelId="{52C0F948-5294-44A8-99C9-0ED6D073AA61}" type="parTrans" cxnId="{7289AE43-D8EB-4DC3-A457-A2D82E29C9BE}">
      <dgm:prSet/>
      <dgm:spPr/>
      <dgm:t>
        <a:bodyPr/>
        <a:lstStyle/>
        <a:p>
          <a:endParaRPr lang="en-US" b="1"/>
        </a:p>
      </dgm:t>
    </dgm:pt>
    <dgm:pt modelId="{47A398C5-C49E-434F-9992-413813018842}" type="sibTrans" cxnId="{7289AE43-D8EB-4DC3-A457-A2D82E29C9BE}">
      <dgm:prSet/>
      <dgm:spPr/>
      <dgm:t>
        <a:bodyPr/>
        <a:lstStyle/>
        <a:p>
          <a:endParaRPr lang="en-US" b="1"/>
        </a:p>
      </dgm:t>
    </dgm:pt>
    <dgm:pt modelId="{4D747F4D-27D6-451A-90DD-87B5D47DF972}">
      <dgm:prSet phldrT="[Text]" phldr="0" custT="1"/>
      <dgm:spPr>
        <a:solidFill>
          <a:srgbClr val="ACCAD3">
            <a:alpha val="75000"/>
          </a:srgbClr>
        </a:solidFill>
        <a:ln>
          <a:noFill/>
        </a:ln>
        <a:effectLst/>
      </dgm:spPr>
      <dgm:t>
        <a:bodyPr/>
        <a:lstStyle/>
        <a:p>
          <a:pPr marL="228600" lvl="1" indent="-274320" algn="l" defTabSz="622300" rtl="0">
            <a:lnSpc>
              <a:spcPct val="90000"/>
            </a:lnSpc>
            <a:spcBef>
              <a:spcPct val="0"/>
            </a:spcBef>
            <a:spcAft>
              <a:spcPts val="0"/>
            </a:spcAft>
            <a:buClr>
              <a:srgbClr val="EA5E29"/>
            </a:buClr>
            <a:buChar char="•"/>
          </a:pPr>
          <a:r>
            <a:rPr lang="en-US" sz="1325" b="0" i="0" kern="1200">
              <a:solidFill>
                <a:prstClr val="black">
                  <a:hueOff val="0"/>
                  <a:satOff val="0"/>
                  <a:lumOff val="0"/>
                  <a:alphaOff val="0"/>
                </a:prstClr>
              </a:solidFill>
              <a:latin typeface="Calibri"/>
              <a:ea typeface="+mn-ea"/>
              <a:cs typeface="Calibri"/>
            </a:rPr>
            <a:t>Staffing plan driven by community needs assessment.</a:t>
          </a:r>
        </a:p>
      </dgm:t>
    </dgm:pt>
    <dgm:pt modelId="{E99A41CE-2A3B-4539-B2CE-A831F4CF5CCB}" type="parTrans" cxnId="{9E50096B-9076-44D4-923A-3B63295088E1}">
      <dgm:prSet/>
      <dgm:spPr/>
      <dgm:t>
        <a:bodyPr/>
        <a:lstStyle/>
        <a:p>
          <a:endParaRPr lang="en-US" b="1"/>
        </a:p>
      </dgm:t>
    </dgm:pt>
    <dgm:pt modelId="{B5B73BBD-5C3D-4ED3-91D2-8B703FA7D9B3}" type="sibTrans" cxnId="{9E50096B-9076-44D4-923A-3B63295088E1}">
      <dgm:prSet/>
      <dgm:spPr/>
      <dgm:t>
        <a:bodyPr/>
        <a:lstStyle/>
        <a:p>
          <a:endParaRPr lang="en-US" b="1"/>
        </a:p>
      </dgm:t>
    </dgm:pt>
    <dgm:pt modelId="{E39AF5A8-59F6-4436-9E6D-8235C2338519}">
      <dgm:prSet phldrT="[Text]" phldr="0" custT="1"/>
      <dgm:spPr>
        <a:solidFill>
          <a:srgbClr val="ACCAD3">
            <a:alpha val="75000"/>
          </a:srgbClr>
        </a:solidFill>
        <a:ln>
          <a:noFill/>
        </a:ln>
        <a:effectLst/>
      </dgm:spPr>
      <dgm:t>
        <a:bodyPr/>
        <a:lstStyle/>
        <a:p>
          <a:pPr marL="228600" lvl="1" indent="-274320" algn="l" defTabSz="622300" rtl="0">
            <a:lnSpc>
              <a:spcPct val="90000"/>
            </a:lnSpc>
            <a:spcBef>
              <a:spcPct val="0"/>
            </a:spcBef>
            <a:spcAft>
              <a:spcPts val="0"/>
            </a:spcAft>
            <a:buClr>
              <a:srgbClr val="EA5E29"/>
            </a:buClr>
            <a:buChar char="•"/>
          </a:pPr>
          <a:r>
            <a:rPr lang="en-US" sz="1325" b="0"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Licensing and training to support service delivery.</a:t>
          </a:r>
        </a:p>
      </dgm:t>
    </dgm:pt>
    <dgm:pt modelId="{C4BB4502-40E8-4A54-B94C-78F86E7FF911}" type="parTrans" cxnId="{200F7ABA-C155-4D42-B9E3-B842BCFA1815}">
      <dgm:prSet/>
      <dgm:spPr/>
      <dgm:t>
        <a:bodyPr/>
        <a:lstStyle/>
        <a:p>
          <a:endParaRPr lang="en-US" b="1"/>
        </a:p>
      </dgm:t>
    </dgm:pt>
    <dgm:pt modelId="{A23F674C-383F-43C3-BFC7-F71C655C6C7E}" type="sibTrans" cxnId="{200F7ABA-C155-4D42-B9E3-B842BCFA1815}">
      <dgm:prSet/>
      <dgm:spPr/>
      <dgm:t>
        <a:bodyPr/>
        <a:lstStyle/>
        <a:p>
          <a:endParaRPr lang="en-US" b="1"/>
        </a:p>
      </dgm:t>
    </dgm:pt>
    <dgm:pt modelId="{ACC1AEAE-E683-4B3D-85CE-522A87FB6761}">
      <dgm:prSet phldrT="[Text]" phldr="0" custT="1"/>
      <dgm:spPr>
        <a:solidFill>
          <a:srgbClr val="ACCAD3">
            <a:alpha val="75000"/>
          </a:srgbClr>
        </a:solidFill>
        <a:ln>
          <a:noFill/>
        </a:ln>
        <a:effectLst/>
      </dgm:spPr>
      <dgm:t>
        <a:bodyPr/>
        <a:lstStyle/>
        <a:p>
          <a:pPr marL="228600" lvl="1" indent="-274320" algn="l" defTabSz="622300" rtl="0">
            <a:lnSpc>
              <a:spcPct val="90000"/>
            </a:lnSpc>
            <a:spcBef>
              <a:spcPct val="0"/>
            </a:spcBef>
            <a:spcAft>
              <a:spcPts val="0"/>
            </a:spcAft>
            <a:buClr>
              <a:srgbClr val="EA5E29"/>
            </a:buClr>
            <a:buChar char="•"/>
          </a:pPr>
          <a:r>
            <a:rPr lang="en-US" sz="1325" b="0"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Standards for timely and meaningful access to services, outreach and engagement.</a:t>
          </a:r>
        </a:p>
      </dgm:t>
    </dgm:pt>
    <dgm:pt modelId="{70E136EE-F571-49CD-A6D6-6D011CF13E20}" type="parTrans" cxnId="{24BDB500-8979-465A-868F-86F39C7C2927}">
      <dgm:prSet/>
      <dgm:spPr/>
      <dgm:t>
        <a:bodyPr/>
        <a:lstStyle/>
        <a:p>
          <a:endParaRPr lang="en-US" b="1"/>
        </a:p>
      </dgm:t>
    </dgm:pt>
    <dgm:pt modelId="{CAF79271-B935-4C94-B3A3-8E5878A49694}" type="sibTrans" cxnId="{24BDB500-8979-465A-868F-86F39C7C2927}">
      <dgm:prSet/>
      <dgm:spPr/>
      <dgm:t>
        <a:bodyPr/>
        <a:lstStyle/>
        <a:p>
          <a:endParaRPr lang="en-US" b="1"/>
        </a:p>
      </dgm:t>
    </dgm:pt>
    <dgm:pt modelId="{4495DC03-2266-487E-9475-304AB89D50BC}">
      <dgm:prSet phldrT="[Text]" phldr="0" custT="1"/>
      <dgm:spPr>
        <a:solidFill>
          <a:srgbClr val="ACCAD3">
            <a:alpha val="75000"/>
          </a:srgbClr>
        </a:solidFill>
        <a:ln>
          <a:noFill/>
        </a:ln>
        <a:effectLst/>
      </dgm:spPr>
      <dgm:t>
        <a:bodyPr/>
        <a:lstStyle/>
        <a:p>
          <a:pPr marL="228600" lvl="1" indent="-274320" algn="l" defTabSz="622300" rtl="0">
            <a:lnSpc>
              <a:spcPct val="90000"/>
            </a:lnSpc>
            <a:spcBef>
              <a:spcPct val="0"/>
            </a:spcBef>
            <a:spcAft>
              <a:spcPts val="0"/>
            </a:spcAft>
            <a:buClr>
              <a:srgbClr val="EA5E29"/>
            </a:buClr>
            <a:buChar char="•"/>
          </a:pPr>
          <a:r>
            <a:rPr lang="en-US" sz="1325" b="0"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24/7 access to crisis services, treatment planning and acceptance of all patients regardless of ability to pay.</a:t>
          </a:r>
        </a:p>
      </dgm:t>
    </dgm:pt>
    <dgm:pt modelId="{B5B52822-9BA4-4F72-B288-BD0E216AD85A}" type="parTrans" cxnId="{1F291484-9549-478D-A6ED-AA4C64027410}">
      <dgm:prSet/>
      <dgm:spPr/>
      <dgm:t>
        <a:bodyPr/>
        <a:lstStyle/>
        <a:p>
          <a:endParaRPr lang="en-US" b="1"/>
        </a:p>
      </dgm:t>
    </dgm:pt>
    <dgm:pt modelId="{DE1C6CA4-A802-45D0-AF66-90095D883F4E}" type="sibTrans" cxnId="{1F291484-9549-478D-A6ED-AA4C64027410}">
      <dgm:prSet/>
      <dgm:spPr/>
      <dgm:t>
        <a:bodyPr/>
        <a:lstStyle/>
        <a:p>
          <a:endParaRPr lang="en-US" b="1"/>
        </a:p>
      </dgm:t>
    </dgm:pt>
    <dgm:pt modelId="{7221E963-2115-44EA-95EE-63301E174692}">
      <dgm:prSet phldrT="[Text]" phldr="0" custT="1"/>
      <dgm:spPr>
        <a:solidFill>
          <a:srgbClr val="ACCAD3">
            <a:alpha val="75000"/>
          </a:srgbClr>
        </a:solidFill>
        <a:ln>
          <a:noFill/>
        </a:ln>
        <a:effectLst/>
      </dgm:spPr>
      <dgm:t>
        <a:bodyPr/>
        <a:lstStyle/>
        <a:p>
          <a:pPr marL="228600" lvl="1" indent="-274320" algn="l" defTabSz="622300" rtl="0">
            <a:lnSpc>
              <a:spcPct val="90000"/>
            </a:lnSpc>
            <a:spcBef>
              <a:spcPct val="0"/>
            </a:spcBef>
            <a:spcAft>
              <a:spcPts val="0"/>
            </a:spcAft>
            <a:buClr>
              <a:srgbClr val="EA5E29"/>
            </a:buClr>
            <a:buChar char="•"/>
          </a:pPr>
          <a:r>
            <a:rPr lang="en-US" sz="1325" b="0"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Care coordination agreements across services and providers.</a:t>
          </a:r>
        </a:p>
      </dgm:t>
    </dgm:pt>
    <dgm:pt modelId="{6BCC0DEA-BCE6-4CD1-A9AA-8D956F5621F8}" type="parTrans" cxnId="{820F91B7-CF5B-45D1-85D6-6D4129477FE8}">
      <dgm:prSet/>
      <dgm:spPr/>
      <dgm:t>
        <a:bodyPr/>
        <a:lstStyle/>
        <a:p>
          <a:endParaRPr lang="en-US" b="1"/>
        </a:p>
      </dgm:t>
    </dgm:pt>
    <dgm:pt modelId="{E6A564DB-D400-4CD8-A154-014FE29A99CF}" type="sibTrans" cxnId="{820F91B7-CF5B-45D1-85D6-6D4129477FE8}">
      <dgm:prSet/>
      <dgm:spPr/>
      <dgm:t>
        <a:bodyPr/>
        <a:lstStyle/>
        <a:p>
          <a:endParaRPr lang="en-US" b="1"/>
        </a:p>
      </dgm:t>
    </dgm:pt>
    <dgm:pt modelId="{BB02B2F3-9588-4D1D-9AB0-BF63C74AA0EC}">
      <dgm:prSet phldrT="[Text]" phldr="0" custT="1"/>
      <dgm:spPr>
        <a:solidFill>
          <a:srgbClr val="ACCAD3">
            <a:alpha val="75000"/>
          </a:srgbClr>
        </a:solidFill>
        <a:ln>
          <a:noFill/>
        </a:ln>
        <a:effectLst/>
      </dgm:spPr>
      <dgm:t>
        <a:bodyPr/>
        <a:lstStyle/>
        <a:p>
          <a:pPr marL="228600" lvl="1" indent="-274320" algn="l" defTabSz="622300" rtl="0">
            <a:lnSpc>
              <a:spcPct val="90000"/>
            </a:lnSpc>
            <a:spcBef>
              <a:spcPct val="0"/>
            </a:spcBef>
            <a:spcAft>
              <a:spcPts val="0"/>
            </a:spcAft>
            <a:buClr>
              <a:srgbClr val="EA5E29"/>
            </a:buClr>
            <a:buChar char="•"/>
          </a:pPr>
          <a:r>
            <a:rPr lang="en-US" sz="1325" b="0"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Defining accountable treatment team, health information technology and care transitions.</a:t>
          </a:r>
        </a:p>
      </dgm:t>
    </dgm:pt>
    <dgm:pt modelId="{0A559C3F-9F63-4371-AA93-9081FA199041}" type="parTrans" cxnId="{1D6AB190-B3F7-4413-B55F-A287EC5AFCAD}">
      <dgm:prSet/>
      <dgm:spPr/>
      <dgm:t>
        <a:bodyPr/>
        <a:lstStyle/>
        <a:p>
          <a:endParaRPr lang="en-US" b="1"/>
        </a:p>
      </dgm:t>
    </dgm:pt>
    <dgm:pt modelId="{1C59C99A-C0B2-4027-9A6D-89788BF14A7F}" type="sibTrans" cxnId="{1D6AB190-B3F7-4413-B55F-A287EC5AFCAD}">
      <dgm:prSet/>
      <dgm:spPr/>
      <dgm:t>
        <a:bodyPr/>
        <a:lstStyle/>
        <a:p>
          <a:endParaRPr lang="en-US" b="1"/>
        </a:p>
      </dgm:t>
    </dgm:pt>
    <dgm:pt modelId="{15D6EBD0-69A3-471F-AD91-B1435806CD98}">
      <dgm:prSet phldr="0" custT="1"/>
      <dgm:spPr>
        <a:solidFill>
          <a:srgbClr val="ACCAD3">
            <a:alpha val="75000"/>
          </a:srgbClr>
        </a:solidFill>
        <a:ln>
          <a:noFill/>
        </a:ln>
        <a:effectLst/>
      </dgm:spPr>
      <dgm:t>
        <a:bodyPr/>
        <a:lstStyle/>
        <a:p>
          <a:pPr marL="228600" lvl="1" indent="-274320" algn="l" defTabSz="622300" rtl="0">
            <a:lnSpc>
              <a:spcPct val="90000"/>
            </a:lnSpc>
            <a:spcBef>
              <a:spcPct val="0"/>
            </a:spcBef>
            <a:spcAft>
              <a:spcPts val="0"/>
            </a:spcAft>
            <a:buClr>
              <a:srgbClr val="EA5E29"/>
            </a:buClr>
            <a:buChar char="•"/>
          </a:pPr>
          <a:r>
            <a:rPr lang="en-US" sz="1325" b="0"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Nine required services, as well as person-centered, family-centered and recovery-oriented care.</a:t>
          </a:r>
        </a:p>
      </dgm:t>
    </dgm:pt>
    <dgm:pt modelId="{7AB92172-55ED-4E1B-A938-DEB77C5A4E46}" type="parTrans" cxnId="{8FFBDC23-7E33-48D4-A81A-969CD3338C66}">
      <dgm:prSet/>
      <dgm:spPr/>
      <dgm:t>
        <a:bodyPr/>
        <a:lstStyle/>
        <a:p>
          <a:endParaRPr lang="en-US" b="1"/>
        </a:p>
      </dgm:t>
    </dgm:pt>
    <dgm:pt modelId="{6A425C12-9924-4312-8E31-7F8327DB0E79}" type="sibTrans" cxnId="{8FFBDC23-7E33-48D4-A81A-969CD3338C66}">
      <dgm:prSet/>
      <dgm:spPr/>
      <dgm:t>
        <a:bodyPr/>
        <a:lstStyle/>
        <a:p>
          <a:endParaRPr lang="en-US" b="1"/>
        </a:p>
      </dgm:t>
    </dgm:pt>
    <dgm:pt modelId="{DBBFFEDE-8BCC-4DD9-AC87-6AA5831D8F72}">
      <dgm:prSet phldr="0" custT="1"/>
      <dgm:spPr>
        <a:solidFill>
          <a:srgbClr val="ACCAD3">
            <a:alpha val="75000"/>
          </a:srgbClr>
        </a:solidFill>
        <a:ln>
          <a:noFill/>
        </a:ln>
        <a:effectLst/>
      </dgm:spPr>
      <dgm:t>
        <a:bodyPr/>
        <a:lstStyle/>
        <a:p>
          <a:pPr marL="228600" lvl="1" indent="-274320" algn="l" defTabSz="622300" rtl="0">
            <a:lnSpc>
              <a:spcPct val="90000"/>
            </a:lnSpc>
            <a:spcBef>
              <a:spcPct val="0"/>
            </a:spcBef>
            <a:spcAft>
              <a:spcPts val="0"/>
            </a:spcAft>
            <a:buClr>
              <a:srgbClr val="EA5E29"/>
            </a:buClr>
            <a:buChar char="•"/>
          </a:pPr>
          <a:r>
            <a:rPr lang="en-US" sz="1325" b="0"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21 quality measures, a plan for quality improvement and tracking of other program requirements.</a:t>
          </a:r>
        </a:p>
      </dgm:t>
    </dgm:pt>
    <dgm:pt modelId="{83199916-BBC9-4A5A-B7E4-869834627F83}" type="parTrans" cxnId="{8BBCAF9D-C93D-412C-9EFC-D9575C577B49}">
      <dgm:prSet/>
      <dgm:spPr/>
      <dgm:t>
        <a:bodyPr/>
        <a:lstStyle/>
        <a:p>
          <a:endParaRPr lang="en-US" b="1"/>
        </a:p>
      </dgm:t>
    </dgm:pt>
    <dgm:pt modelId="{F59EFB26-514E-4E06-BB0B-DD14570F1EAD}" type="sibTrans" cxnId="{8BBCAF9D-C93D-412C-9EFC-D9575C577B49}">
      <dgm:prSet/>
      <dgm:spPr/>
      <dgm:t>
        <a:bodyPr/>
        <a:lstStyle/>
        <a:p>
          <a:endParaRPr lang="en-US" b="1"/>
        </a:p>
      </dgm:t>
    </dgm:pt>
    <dgm:pt modelId="{0CD4777D-2DC4-47B4-BFE8-EF44EB1FD2C9}">
      <dgm:prSet phldr="0" custT="1"/>
      <dgm:spPr>
        <a:solidFill>
          <a:srgbClr val="ACCAD3">
            <a:alpha val="75000"/>
          </a:srgbClr>
        </a:solidFill>
        <a:ln>
          <a:noFill/>
        </a:ln>
        <a:effectLst/>
      </dgm:spPr>
      <dgm:t>
        <a:bodyPr/>
        <a:lstStyle/>
        <a:p>
          <a:pPr marL="228600" lvl="1" indent="-274320" algn="l" defTabSz="622300" rtl="0">
            <a:lnSpc>
              <a:spcPct val="90000"/>
            </a:lnSpc>
            <a:spcBef>
              <a:spcPct val="0"/>
            </a:spcBef>
            <a:spcAft>
              <a:spcPts val="0"/>
            </a:spcAft>
            <a:buClr>
              <a:srgbClr val="EA5E29"/>
            </a:buClr>
            <a:buChar char="•"/>
          </a:pPr>
          <a:r>
            <a:rPr lang="en-US" sz="1325" b="0"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Consumer representation in governance.</a:t>
          </a:r>
        </a:p>
      </dgm:t>
    </dgm:pt>
    <dgm:pt modelId="{B5551A8E-E546-421D-AD92-8863D32E0A66}" type="parTrans" cxnId="{EA3D5CEA-E4A0-47FD-9B60-6907C842CC71}">
      <dgm:prSet/>
      <dgm:spPr/>
      <dgm:t>
        <a:bodyPr/>
        <a:lstStyle/>
        <a:p>
          <a:endParaRPr lang="en-US" b="1"/>
        </a:p>
      </dgm:t>
    </dgm:pt>
    <dgm:pt modelId="{6AE462F3-13C7-4C29-87A7-2CFBB8D313B6}" type="sibTrans" cxnId="{EA3D5CEA-E4A0-47FD-9B60-6907C842CC71}">
      <dgm:prSet/>
      <dgm:spPr/>
      <dgm:t>
        <a:bodyPr/>
        <a:lstStyle/>
        <a:p>
          <a:endParaRPr lang="en-US" b="1"/>
        </a:p>
      </dgm:t>
    </dgm:pt>
    <dgm:pt modelId="{C3E35C8E-81B2-4AE2-9E9E-932FB5ECF129}">
      <dgm:prSet phldr="0" custT="1"/>
      <dgm:spPr>
        <a:solidFill>
          <a:srgbClr val="ACCAD3">
            <a:alpha val="75000"/>
          </a:srgbClr>
        </a:solidFill>
        <a:ln>
          <a:noFill/>
        </a:ln>
        <a:effectLst/>
      </dgm:spPr>
      <dgm:t>
        <a:bodyPr/>
        <a:lstStyle/>
        <a:p>
          <a:pPr marL="228600" lvl="1" indent="-274320" algn="l" defTabSz="622300" rtl="0">
            <a:lnSpc>
              <a:spcPct val="90000"/>
            </a:lnSpc>
            <a:spcBef>
              <a:spcPct val="0"/>
            </a:spcBef>
            <a:spcAft>
              <a:spcPts val="0"/>
            </a:spcAft>
            <a:buClr>
              <a:srgbClr val="EA5E29"/>
            </a:buClr>
            <a:buChar char="•"/>
          </a:pPr>
          <a:r>
            <a:rPr lang="en-US" sz="1325" b="0"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Appropriate state accreditation.</a:t>
          </a:r>
        </a:p>
      </dgm:t>
    </dgm:pt>
    <dgm:pt modelId="{1CCF6CC6-12A0-451C-86B9-486A2D0A6B1F}" type="parTrans" cxnId="{0D38D212-B0C4-4E17-865D-3AC9256C92AA}">
      <dgm:prSet/>
      <dgm:spPr/>
      <dgm:t>
        <a:bodyPr/>
        <a:lstStyle/>
        <a:p>
          <a:endParaRPr lang="en-US" b="1"/>
        </a:p>
      </dgm:t>
    </dgm:pt>
    <dgm:pt modelId="{772D4E1C-B74A-4F7C-8E57-F6E0E204CD7B}" type="sibTrans" cxnId="{0D38D212-B0C4-4E17-865D-3AC9256C92AA}">
      <dgm:prSet/>
      <dgm:spPr/>
      <dgm:t>
        <a:bodyPr/>
        <a:lstStyle/>
        <a:p>
          <a:endParaRPr lang="en-US" b="1"/>
        </a:p>
      </dgm:t>
    </dgm:pt>
    <dgm:pt modelId="{48FFF2CA-8285-43D1-9540-E155BC6A0697}" type="pres">
      <dgm:prSet presAssocID="{DF3E6B7A-59E0-454F-8A7E-4C93E3A90C07}" presName="Name0" presStyleCnt="0">
        <dgm:presLayoutVars>
          <dgm:dir/>
          <dgm:animLvl val="lvl"/>
          <dgm:resizeHandles val="exact"/>
        </dgm:presLayoutVars>
      </dgm:prSet>
      <dgm:spPr/>
    </dgm:pt>
    <dgm:pt modelId="{B37B16B1-110A-4546-A8EE-0CD12A871708}" type="pres">
      <dgm:prSet presAssocID="{91BA9245-1171-4C5F-A2E2-77E81914175A}" presName="linNode" presStyleCnt="0"/>
      <dgm:spPr/>
    </dgm:pt>
    <dgm:pt modelId="{69814F31-1A37-4193-9590-5D2146748976}" type="pres">
      <dgm:prSet presAssocID="{91BA9245-1171-4C5F-A2E2-77E81914175A}" presName="parentText" presStyleLbl="node1" presStyleIdx="0" presStyleCnt="6" custScaleX="82098" custLinFactNeighborX="-4985">
        <dgm:presLayoutVars>
          <dgm:chMax val="1"/>
          <dgm:bulletEnabled val="1"/>
        </dgm:presLayoutVars>
      </dgm:prSet>
      <dgm:spPr>
        <a:prstGeom prst="round2DiagRect">
          <a:avLst/>
        </a:prstGeom>
      </dgm:spPr>
    </dgm:pt>
    <dgm:pt modelId="{5A11DA0C-31E2-46E4-8EA2-FED08F11E35A}" type="pres">
      <dgm:prSet presAssocID="{91BA9245-1171-4C5F-A2E2-77E81914175A}" presName="descendantText" presStyleLbl="alignAccFollowNode1" presStyleIdx="0" presStyleCnt="6" custScaleX="128400" custScaleY="110000">
        <dgm:presLayoutVars>
          <dgm:bulletEnabled val="1"/>
        </dgm:presLayoutVars>
      </dgm:prSet>
      <dgm:spPr>
        <a:prstGeom prst="round1Rect">
          <a:avLst/>
        </a:prstGeom>
      </dgm:spPr>
    </dgm:pt>
    <dgm:pt modelId="{DC61C2B2-24BF-4505-8300-02A663C33661}" type="pres">
      <dgm:prSet presAssocID="{0310FC1A-1D77-4C26-9A79-D71C383C67BA}" presName="sp" presStyleCnt="0"/>
      <dgm:spPr/>
    </dgm:pt>
    <dgm:pt modelId="{F376928A-63F8-41CC-B735-3B2194F7EFB9}" type="pres">
      <dgm:prSet presAssocID="{2C443FF0-8C3A-481D-BC5E-4F6C2FFB32E3}" presName="linNode" presStyleCnt="0"/>
      <dgm:spPr/>
    </dgm:pt>
    <dgm:pt modelId="{89F6090B-BEDA-429A-8231-3C7EE7B0F28E}" type="pres">
      <dgm:prSet presAssocID="{2C443FF0-8C3A-481D-BC5E-4F6C2FFB32E3}" presName="parentText" presStyleLbl="node1" presStyleIdx="1" presStyleCnt="6" custScaleX="82098" custLinFactNeighborX="-4985">
        <dgm:presLayoutVars>
          <dgm:chMax val="1"/>
          <dgm:bulletEnabled val="1"/>
        </dgm:presLayoutVars>
      </dgm:prSet>
      <dgm:spPr>
        <a:prstGeom prst="round2DiagRect">
          <a:avLst/>
        </a:prstGeom>
      </dgm:spPr>
    </dgm:pt>
    <dgm:pt modelId="{D89FD834-3397-4CD4-8CAA-DA522FE8447F}" type="pres">
      <dgm:prSet presAssocID="{2C443FF0-8C3A-481D-BC5E-4F6C2FFB32E3}" presName="descendantText" presStyleLbl="alignAccFollowNode1" presStyleIdx="1" presStyleCnt="6" custScaleX="128400" custScaleY="110000">
        <dgm:presLayoutVars>
          <dgm:bulletEnabled val="1"/>
        </dgm:presLayoutVars>
      </dgm:prSet>
      <dgm:spPr>
        <a:prstGeom prst="round1Rect">
          <a:avLst/>
        </a:prstGeom>
      </dgm:spPr>
    </dgm:pt>
    <dgm:pt modelId="{0E91A918-DB09-46E5-AE1F-98331ADA7F83}" type="pres">
      <dgm:prSet presAssocID="{1C792B67-8C98-4F34-9FA9-9F01BD219079}" presName="sp" presStyleCnt="0"/>
      <dgm:spPr/>
    </dgm:pt>
    <dgm:pt modelId="{C697E262-4C44-4834-A7EC-595863C7948A}" type="pres">
      <dgm:prSet presAssocID="{92C23996-0752-40C9-A546-B76CF58A438C}" presName="linNode" presStyleCnt="0"/>
      <dgm:spPr/>
    </dgm:pt>
    <dgm:pt modelId="{96F2B5E9-9E5F-4461-A3DA-84CFA50E7889}" type="pres">
      <dgm:prSet presAssocID="{92C23996-0752-40C9-A546-B76CF58A438C}" presName="parentText" presStyleLbl="node1" presStyleIdx="2" presStyleCnt="6" custScaleX="82098" custLinFactNeighborX="-4985">
        <dgm:presLayoutVars>
          <dgm:chMax val="1"/>
          <dgm:bulletEnabled val="1"/>
        </dgm:presLayoutVars>
      </dgm:prSet>
      <dgm:spPr>
        <a:prstGeom prst="round2DiagRect">
          <a:avLst/>
        </a:prstGeom>
      </dgm:spPr>
    </dgm:pt>
    <dgm:pt modelId="{2979B17B-4BF5-4EB3-B6AB-220246F934C9}" type="pres">
      <dgm:prSet presAssocID="{92C23996-0752-40C9-A546-B76CF58A438C}" presName="descendantText" presStyleLbl="alignAccFollowNode1" presStyleIdx="2" presStyleCnt="6" custScaleX="128400" custScaleY="110000">
        <dgm:presLayoutVars>
          <dgm:bulletEnabled val="1"/>
        </dgm:presLayoutVars>
      </dgm:prSet>
      <dgm:spPr>
        <a:prstGeom prst="round1Rect">
          <a:avLst/>
        </a:prstGeom>
      </dgm:spPr>
    </dgm:pt>
    <dgm:pt modelId="{17D14F4C-FB0C-4244-B46B-8FB83E1861C4}" type="pres">
      <dgm:prSet presAssocID="{F833A4F9-8DE5-4F13-97C1-04D255E763D2}" presName="sp" presStyleCnt="0"/>
      <dgm:spPr/>
    </dgm:pt>
    <dgm:pt modelId="{D0241594-349C-45EE-8D29-DD3B6804E697}" type="pres">
      <dgm:prSet presAssocID="{B0E5B98C-F75E-4E1D-9BC1-B85214842166}" presName="linNode" presStyleCnt="0"/>
      <dgm:spPr/>
    </dgm:pt>
    <dgm:pt modelId="{7F5ABB37-5606-46E2-BB25-B59DD63FA412}" type="pres">
      <dgm:prSet presAssocID="{B0E5B98C-F75E-4E1D-9BC1-B85214842166}" presName="parentText" presStyleLbl="node1" presStyleIdx="3" presStyleCnt="6" custScaleX="82098" custLinFactNeighborX="-4985">
        <dgm:presLayoutVars>
          <dgm:chMax val="1"/>
          <dgm:bulletEnabled val="1"/>
        </dgm:presLayoutVars>
      </dgm:prSet>
      <dgm:spPr>
        <a:prstGeom prst="round2DiagRect">
          <a:avLst/>
        </a:prstGeom>
      </dgm:spPr>
    </dgm:pt>
    <dgm:pt modelId="{26AE8E5E-B637-4502-848B-60E5C1720804}" type="pres">
      <dgm:prSet presAssocID="{B0E5B98C-F75E-4E1D-9BC1-B85214842166}" presName="descendantText" presStyleLbl="alignAccFollowNode1" presStyleIdx="3" presStyleCnt="6" custScaleX="128400" custScaleY="110000">
        <dgm:presLayoutVars>
          <dgm:bulletEnabled val="1"/>
        </dgm:presLayoutVars>
      </dgm:prSet>
      <dgm:spPr>
        <a:prstGeom prst="round1Rect">
          <a:avLst/>
        </a:prstGeom>
      </dgm:spPr>
    </dgm:pt>
    <dgm:pt modelId="{B9FF6D23-6E66-4EC0-8E07-FDD8ED243FE4}" type="pres">
      <dgm:prSet presAssocID="{257D28FA-7FBE-40EA-8594-F932B0F276F8}" presName="sp" presStyleCnt="0"/>
      <dgm:spPr/>
    </dgm:pt>
    <dgm:pt modelId="{BB457E73-C157-449D-8A85-7C1CFB0B8E19}" type="pres">
      <dgm:prSet presAssocID="{9D1EE1FD-EB8B-40F2-AADD-CD367B5C64AB}" presName="linNode" presStyleCnt="0"/>
      <dgm:spPr/>
    </dgm:pt>
    <dgm:pt modelId="{E2B17AAF-5A79-4E9C-A975-B0F89A30D6DE}" type="pres">
      <dgm:prSet presAssocID="{9D1EE1FD-EB8B-40F2-AADD-CD367B5C64AB}" presName="parentText" presStyleLbl="node1" presStyleIdx="4" presStyleCnt="6" custScaleX="82098" custLinFactNeighborX="-4985">
        <dgm:presLayoutVars>
          <dgm:chMax val="1"/>
          <dgm:bulletEnabled val="1"/>
        </dgm:presLayoutVars>
      </dgm:prSet>
      <dgm:spPr>
        <a:prstGeom prst="round2DiagRect">
          <a:avLst/>
        </a:prstGeom>
      </dgm:spPr>
    </dgm:pt>
    <dgm:pt modelId="{7FFB33C0-155F-48D4-A4BA-7F47B87A00C1}" type="pres">
      <dgm:prSet presAssocID="{9D1EE1FD-EB8B-40F2-AADD-CD367B5C64AB}" presName="descendantText" presStyleLbl="alignAccFollowNode1" presStyleIdx="4" presStyleCnt="6" custScaleX="128400" custScaleY="110000">
        <dgm:presLayoutVars>
          <dgm:bulletEnabled val="1"/>
        </dgm:presLayoutVars>
      </dgm:prSet>
      <dgm:spPr>
        <a:prstGeom prst="round1Rect">
          <a:avLst/>
        </a:prstGeom>
      </dgm:spPr>
    </dgm:pt>
    <dgm:pt modelId="{9ECD363E-ABDD-4D41-8296-15137AFD50C7}" type="pres">
      <dgm:prSet presAssocID="{852B11AA-AE96-4C31-9142-5460C9DEC7DF}" presName="sp" presStyleCnt="0"/>
      <dgm:spPr/>
    </dgm:pt>
    <dgm:pt modelId="{F7C95A7F-83B8-40B3-BC9B-C523EA570672}" type="pres">
      <dgm:prSet presAssocID="{31801496-F141-4444-858A-C9883C1714C1}" presName="linNode" presStyleCnt="0"/>
      <dgm:spPr/>
    </dgm:pt>
    <dgm:pt modelId="{BE65DEDC-750E-41A8-B115-60069EE6E255}" type="pres">
      <dgm:prSet presAssocID="{31801496-F141-4444-858A-C9883C1714C1}" presName="parentText" presStyleLbl="node1" presStyleIdx="5" presStyleCnt="6" custScaleX="82098" custLinFactNeighborX="-4985">
        <dgm:presLayoutVars>
          <dgm:chMax val="1"/>
          <dgm:bulletEnabled val="1"/>
        </dgm:presLayoutVars>
      </dgm:prSet>
      <dgm:spPr>
        <a:prstGeom prst="round2DiagRect">
          <a:avLst/>
        </a:prstGeom>
      </dgm:spPr>
    </dgm:pt>
    <dgm:pt modelId="{65EC0D84-A8AB-4622-AA46-6C4174A250A3}" type="pres">
      <dgm:prSet presAssocID="{31801496-F141-4444-858A-C9883C1714C1}" presName="descendantText" presStyleLbl="alignAccFollowNode1" presStyleIdx="5" presStyleCnt="6" custScaleX="128400" custScaleY="110000">
        <dgm:presLayoutVars>
          <dgm:bulletEnabled val="1"/>
        </dgm:presLayoutVars>
      </dgm:prSet>
      <dgm:spPr>
        <a:prstGeom prst="round1Rect">
          <a:avLst/>
        </a:prstGeom>
      </dgm:spPr>
    </dgm:pt>
  </dgm:ptLst>
  <dgm:cxnLst>
    <dgm:cxn modelId="{24BDB500-8979-465A-868F-86F39C7C2927}" srcId="{2C443FF0-8C3A-481D-BC5E-4F6C2FFB32E3}" destId="{ACC1AEAE-E683-4B3D-85CE-522A87FB6761}" srcOrd="0" destOrd="0" parTransId="{70E136EE-F571-49CD-A6D6-6D011CF13E20}" sibTransId="{CAF79271-B935-4C94-B3A3-8E5878A49694}"/>
    <dgm:cxn modelId="{34956C07-6092-4F15-9893-0EBEC07E471D}" type="presOf" srcId="{31801496-F141-4444-858A-C9883C1714C1}" destId="{BE65DEDC-750E-41A8-B115-60069EE6E255}" srcOrd="0" destOrd="0" presId="urn:microsoft.com/office/officeart/2005/8/layout/vList5"/>
    <dgm:cxn modelId="{8CCFC00E-D13A-41CB-824E-4F376EC5C4FA}" type="presOf" srcId="{91BA9245-1171-4C5F-A2E2-77E81914175A}" destId="{69814F31-1A37-4193-9590-5D2146748976}" srcOrd="0" destOrd="0" presId="urn:microsoft.com/office/officeart/2005/8/layout/vList5"/>
    <dgm:cxn modelId="{EDA1D410-A0E4-49FE-8F07-C98FAF22EFB2}" type="presOf" srcId="{0CD4777D-2DC4-47B4-BFE8-EF44EB1FD2C9}" destId="{65EC0D84-A8AB-4622-AA46-6C4174A250A3}" srcOrd="0" destOrd="0" presId="urn:microsoft.com/office/officeart/2005/8/layout/vList5"/>
    <dgm:cxn modelId="{0D38D212-B0C4-4E17-865D-3AC9256C92AA}" srcId="{31801496-F141-4444-858A-C9883C1714C1}" destId="{C3E35C8E-81B2-4AE2-9E9E-932FB5ECF129}" srcOrd="1" destOrd="0" parTransId="{1CCF6CC6-12A0-451C-86B9-486A2D0A6B1F}" sibTransId="{772D4E1C-B74A-4F7C-8E57-F6E0E204CD7B}"/>
    <dgm:cxn modelId="{333E2F1D-7D61-4B7D-AC83-94D8529AFBB3}" type="presOf" srcId="{ACC1AEAE-E683-4B3D-85CE-522A87FB6761}" destId="{D89FD834-3397-4CD4-8CAA-DA522FE8447F}" srcOrd="0" destOrd="0" presId="urn:microsoft.com/office/officeart/2005/8/layout/vList5"/>
    <dgm:cxn modelId="{242CC922-0947-4663-B140-DA11789509EF}" type="presOf" srcId="{4D747F4D-27D6-451A-90DD-87B5D47DF972}" destId="{5A11DA0C-31E2-46E4-8EA2-FED08F11E35A}" srcOrd="0" destOrd="0" presId="urn:microsoft.com/office/officeart/2005/8/layout/vList5"/>
    <dgm:cxn modelId="{8FFBDC23-7E33-48D4-A81A-969CD3338C66}" srcId="{B0E5B98C-F75E-4E1D-9BC1-B85214842166}" destId="{15D6EBD0-69A3-471F-AD91-B1435806CD98}" srcOrd="0" destOrd="0" parTransId="{7AB92172-55ED-4E1B-A938-DEB77C5A4E46}" sibTransId="{6A425C12-9924-4312-8E31-7F8327DB0E79}"/>
    <dgm:cxn modelId="{BFC8AF28-CFAD-4DD7-8F51-B25818D2F3B3}" type="presOf" srcId="{DBBFFEDE-8BCC-4DD9-AC87-6AA5831D8F72}" destId="{7FFB33C0-155F-48D4-A4BA-7F47B87A00C1}" srcOrd="0" destOrd="0" presId="urn:microsoft.com/office/officeart/2005/8/layout/vList5"/>
    <dgm:cxn modelId="{C9B04D3C-5272-408F-96D9-E8B4568451D7}" srcId="{DF3E6B7A-59E0-454F-8A7E-4C93E3A90C07}" destId="{91BA9245-1171-4C5F-A2E2-77E81914175A}" srcOrd="0" destOrd="0" parTransId="{C66957CB-2B7B-4E0D-A9ED-5B836359A9F8}" sibTransId="{0310FC1A-1D77-4C26-9A79-D71C383C67BA}"/>
    <dgm:cxn modelId="{9AD2D03E-E7A6-4454-B892-E757B7F49F11}" type="presOf" srcId="{2C443FF0-8C3A-481D-BC5E-4F6C2FFB32E3}" destId="{89F6090B-BEDA-429A-8231-3C7EE7B0F28E}" srcOrd="0" destOrd="0" presId="urn:microsoft.com/office/officeart/2005/8/layout/vList5"/>
    <dgm:cxn modelId="{7289AE43-D8EB-4DC3-A457-A2D82E29C9BE}" srcId="{DF3E6B7A-59E0-454F-8A7E-4C93E3A90C07}" destId="{31801496-F141-4444-858A-C9883C1714C1}" srcOrd="5" destOrd="0" parTransId="{52C0F948-5294-44A8-99C9-0ED6D073AA61}" sibTransId="{47A398C5-C49E-434F-9992-413813018842}"/>
    <dgm:cxn modelId="{CE0E1C64-6EB2-4F1D-A229-8C06D961B76B}" type="presOf" srcId="{15D6EBD0-69A3-471F-AD91-B1435806CD98}" destId="{26AE8E5E-B637-4502-848B-60E5C1720804}" srcOrd="0" destOrd="0" presId="urn:microsoft.com/office/officeart/2005/8/layout/vList5"/>
    <dgm:cxn modelId="{9E50096B-9076-44D4-923A-3B63295088E1}" srcId="{91BA9245-1171-4C5F-A2E2-77E81914175A}" destId="{4D747F4D-27D6-451A-90DD-87B5D47DF972}" srcOrd="0" destOrd="0" parTransId="{E99A41CE-2A3B-4539-B2CE-A831F4CF5CCB}" sibTransId="{B5B73BBD-5C3D-4ED3-91D2-8B703FA7D9B3}"/>
    <dgm:cxn modelId="{5BA13C6D-2D13-4735-A9E0-9D322FA6782D}" srcId="{DF3E6B7A-59E0-454F-8A7E-4C93E3A90C07}" destId="{92C23996-0752-40C9-A546-B76CF58A438C}" srcOrd="2" destOrd="0" parTransId="{DE17CDC6-3414-481A-AB23-AA34CCFB3E47}" sibTransId="{F833A4F9-8DE5-4F13-97C1-04D255E763D2}"/>
    <dgm:cxn modelId="{DD6AD15A-5BB3-4148-A001-31D2EB93A15E}" type="presOf" srcId="{92C23996-0752-40C9-A546-B76CF58A438C}" destId="{96F2B5E9-9E5F-4461-A3DA-84CFA50E7889}" srcOrd="0" destOrd="0" presId="urn:microsoft.com/office/officeart/2005/8/layout/vList5"/>
    <dgm:cxn modelId="{8E85207C-8939-479A-A991-2EE7E91889F0}" type="presOf" srcId="{4495DC03-2266-487E-9475-304AB89D50BC}" destId="{D89FD834-3397-4CD4-8CAA-DA522FE8447F}" srcOrd="0" destOrd="1" presId="urn:microsoft.com/office/officeart/2005/8/layout/vList5"/>
    <dgm:cxn modelId="{68A3847C-08D4-44A4-8F90-3AE05D2E043F}" srcId="{DF3E6B7A-59E0-454F-8A7E-4C93E3A90C07}" destId="{B0E5B98C-F75E-4E1D-9BC1-B85214842166}" srcOrd="3" destOrd="0" parTransId="{7FAF7850-43EC-4776-868B-7FEF29E97148}" sibTransId="{257D28FA-7FBE-40EA-8594-F932B0F276F8}"/>
    <dgm:cxn modelId="{1F291484-9549-478D-A6ED-AA4C64027410}" srcId="{2C443FF0-8C3A-481D-BC5E-4F6C2FFB32E3}" destId="{4495DC03-2266-487E-9475-304AB89D50BC}" srcOrd="1" destOrd="0" parTransId="{B5B52822-9BA4-4F72-B288-BD0E216AD85A}" sibTransId="{DE1C6CA4-A802-45D0-AF66-90095D883F4E}"/>
    <dgm:cxn modelId="{0F3FD989-57F1-48CC-B208-D56F06599EF5}" type="presOf" srcId="{E39AF5A8-59F6-4436-9E6D-8235C2338519}" destId="{5A11DA0C-31E2-46E4-8EA2-FED08F11E35A}" srcOrd="0" destOrd="1" presId="urn:microsoft.com/office/officeart/2005/8/layout/vList5"/>
    <dgm:cxn modelId="{1D6AB190-B3F7-4413-B55F-A287EC5AFCAD}" srcId="{92C23996-0752-40C9-A546-B76CF58A438C}" destId="{BB02B2F3-9588-4D1D-9AB0-BF63C74AA0EC}" srcOrd="1" destOrd="0" parTransId="{0A559C3F-9F63-4371-AA93-9081FA199041}" sibTransId="{1C59C99A-C0B2-4027-9A6D-89788BF14A7F}"/>
    <dgm:cxn modelId="{332E409B-902E-4A24-9E75-3816EFCE2B72}" type="presOf" srcId="{DF3E6B7A-59E0-454F-8A7E-4C93E3A90C07}" destId="{48FFF2CA-8285-43D1-9540-E155BC6A0697}" srcOrd="0" destOrd="0" presId="urn:microsoft.com/office/officeart/2005/8/layout/vList5"/>
    <dgm:cxn modelId="{8BBCAF9D-C93D-412C-9EFC-D9575C577B49}" srcId="{9D1EE1FD-EB8B-40F2-AADD-CD367B5C64AB}" destId="{DBBFFEDE-8BCC-4DD9-AC87-6AA5831D8F72}" srcOrd="0" destOrd="0" parTransId="{83199916-BBC9-4A5A-B7E4-869834627F83}" sibTransId="{F59EFB26-514E-4E06-BB0B-DD14570F1EAD}"/>
    <dgm:cxn modelId="{9FA47F9F-538A-4A71-A4E9-AFAF3CCCDE0D}" type="presOf" srcId="{B0E5B98C-F75E-4E1D-9BC1-B85214842166}" destId="{7F5ABB37-5606-46E2-BB25-B59DD63FA412}" srcOrd="0" destOrd="0" presId="urn:microsoft.com/office/officeart/2005/8/layout/vList5"/>
    <dgm:cxn modelId="{A08A18AB-1F32-41CB-B6F8-F26831D5E608}" type="presOf" srcId="{9D1EE1FD-EB8B-40F2-AADD-CD367B5C64AB}" destId="{E2B17AAF-5A79-4E9C-A975-B0F89A30D6DE}" srcOrd="0" destOrd="0" presId="urn:microsoft.com/office/officeart/2005/8/layout/vList5"/>
    <dgm:cxn modelId="{820F91B7-CF5B-45D1-85D6-6D4129477FE8}" srcId="{92C23996-0752-40C9-A546-B76CF58A438C}" destId="{7221E963-2115-44EA-95EE-63301E174692}" srcOrd="0" destOrd="0" parTransId="{6BCC0DEA-BCE6-4CD1-A9AA-8D956F5621F8}" sibTransId="{E6A564DB-D400-4CD8-A154-014FE29A99CF}"/>
    <dgm:cxn modelId="{200F7ABA-C155-4D42-B9E3-B842BCFA1815}" srcId="{91BA9245-1171-4C5F-A2E2-77E81914175A}" destId="{E39AF5A8-59F6-4436-9E6D-8235C2338519}" srcOrd="1" destOrd="0" parTransId="{C4BB4502-40E8-4A54-B94C-78F86E7FF911}" sibTransId="{A23F674C-383F-43C3-BFC7-F71C655C6C7E}"/>
    <dgm:cxn modelId="{B4F4B3BC-88B8-4C50-BBD5-80D018C13A0A}" type="presOf" srcId="{BB02B2F3-9588-4D1D-9AB0-BF63C74AA0EC}" destId="{2979B17B-4BF5-4EB3-B6AB-220246F934C9}" srcOrd="0" destOrd="1" presId="urn:microsoft.com/office/officeart/2005/8/layout/vList5"/>
    <dgm:cxn modelId="{8807ACC8-8B1C-4EF7-BA2A-033F2B317006}" type="presOf" srcId="{7221E963-2115-44EA-95EE-63301E174692}" destId="{2979B17B-4BF5-4EB3-B6AB-220246F934C9}" srcOrd="0" destOrd="0" presId="urn:microsoft.com/office/officeart/2005/8/layout/vList5"/>
    <dgm:cxn modelId="{05AFA1D2-A87F-4250-99B2-21F61474ED5B}" srcId="{DF3E6B7A-59E0-454F-8A7E-4C93E3A90C07}" destId="{2C443FF0-8C3A-481D-BC5E-4F6C2FFB32E3}" srcOrd="1" destOrd="0" parTransId="{F66042B1-94B4-4268-82B3-4D1224A923A6}" sibTransId="{1C792B67-8C98-4F34-9FA9-9F01BD219079}"/>
    <dgm:cxn modelId="{174F12DD-DDAB-4DEE-8C0F-BBB7FECFAE3D}" srcId="{DF3E6B7A-59E0-454F-8A7E-4C93E3A90C07}" destId="{9D1EE1FD-EB8B-40F2-AADD-CD367B5C64AB}" srcOrd="4" destOrd="0" parTransId="{4F524156-0BF3-4341-9857-23CF30C66413}" sibTransId="{852B11AA-AE96-4C31-9142-5460C9DEC7DF}"/>
    <dgm:cxn modelId="{EA3D5CEA-E4A0-47FD-9B60-6907C842CC71}" srcId="{31801496-F141-4444-858A-C9883C1714C1}" destId="{0CD4777D-2DC4-47B4-BFE8-EF44EB1FD2C9}" srcOrd="0" destOrd="0" parTransId="{B5551A8E-E546-421D-AD92-8863D32E0A66}" sibTransId="{6AE462F3-13C7-4C29-87A7-2CFBB8D313B6}"/>
    <dgm:cxn modelId="{ECAA69F3-7560-4D82-9F8F-9932588F075C}" type="presOf" srcId="{C3E35C8E-81B2-4AE2-9E9E-932FB5ECF129}" destId="{65EC0D84-A8AB-4622-AA46-6C4174A250A3}" srcOrd="0" destOrd="1" presId="urn:microsoft.com/office/officeart/2005/8/layout/vList5"/>
    <dgm:cxn modelId="{6BA867C4-16FF-4935-A265-817EECE35CC5}" type="presParOf" srcId="{48FFF2CA-8285-43D1-9540-E155BC6A0697}" destId="{B37B16B1-110A-4546-A8EE-0CD12A871708}" srcOrd="0" destOrd="0" presId="urn:microsoft.com/office/officeart/2005/8/layout/vList5"/>
    <dgm:cxn modelId="{C97AC5A5-1B23-4957-998F-77CA5DD79050}" type="presParOf" srcId="{B37B16B1-110A-4546-A8EE-0CD12A871708}" destId="{69814F31-1A37-4193-9590-5D2146748976}" srcOrd="0" destOrd="0" presId="urn:microsoft.com/office/officeart/2005/8/layout/vList5"/>
    <dgm:cxn modelId="{E1603C97-D4EF-41A8-8A06-26DCBACC3C2A}" type="presParOf" srcId="{B37B16B1-110A-4546-A8EE-0CD12A871708}" destId="{5A11DA0C-31E2-46E4-8EA2-FED08F11E35A}" srcOrd="1" destOrd="0" presId="urn:microsoft.com/office/officeart/2005/8/layout/vList5"/>
    <dgm:cxn modelId="{C02AC2CD-3063-4D91-AA5E-9AAA042B61F7}" type="presParOf" srcId="{48FFF2CA-8285-43D1-9540-E155BC6A0697}" destId="{DC61C2B2-24BF-4505-8300-02A663C33661}" srcOrd="1" destOrd="0" presId="urn:microsoft.com/office/officeart/2005/8/layout/vList5"/>
    <dgm:cxn modelId="{AFC0BE9A-B6D1-4B40-A2A4-98ECBEFD7711}" type="presParOf" srcId="{48FFF2CA-8285-43D1-9540-E155BC6A0697}" destId="{F376928A-63F8-41CC-B735-3B2194F7EFB9}" srcOrd="2" destOrd="0" presId="urn:microsoft.com/office/officeart/2005/8/layout/vList5"/>
    <dgm:cxn modelId="{425370B0-98C6-4BC0-A251-1639671843F3}" type="presParOf" srcId="{F376928A-63F8-41CC-B735-3B2194F7EFB9}" destId="{89F6090B-BEDA-429A-8231-3C7EE7B0F28E}" srcOrd="0" destOrd="0" presId="urn:microsoft.com/office/officeart/2005/8/layout/vList5"/>
    <dgm:cxn modelId="{6D59DCD8-678D-42A1-A322-7F0E11AEB9F0}" type="presParOf" srcId="{F376928A-63F8-41CC-B735-3B2194F7EFB9}" destId="{D89FD834-3397-4CD4-8CAA-DA522FE8447F}" srcOrd="1" destOrd="0" presId="urn:microsoft.com/office/officeart/2005/8/layout/vList5"/>
    <dgm:cxn modelId="{5FBBCA72-5A4E-4787-9EED-D416CBE04A14}" type="presParOf" srcId="{48FFF2CA-8285-43D1-9540-E155BC6A0697}" destId="{0E91A918-DB09-46E5-AE1F-98331ADA7F83}" srcOrd="3" destOrd="0" presId="urn:microsoft.com/office/officeart/2005/8/layout/vList5"/>
    <dgm:cxn modelId="{9319B6DC-F5C8-46DB-9A26-8D85AD177537}" type="presParOf" srcId="{48FFF2CA-8285-43D1-9540-E155BC6A0697}" destId="{C697E262-4C44-4834-A7EC-595863C7948A}" srcOrd="4" destOrd="0" presId="urn:microsoft.com/office/officeart/2005/8/layout/vList5"/>
    <dgm:cxn modelId="{E62AF9B1-0D1C-4FD5-B1BB-461700BFBBD4}" type="presParOf" srcId="{C697E262-4C44-4834-A7EC-595863C7948A}" destId="{96F2B5E9-9E5F-4461-A3DA-84CFA50E7889}" srcOrd="0" destOrd="0" presId="urn:microsoft.com/office/officeart/2005/8/layout/vList5"/>
    <dgm:cxn modelId="{37C530AE-1ACC-4A5F-8A17-C021D45A579A}" type="presParOf" srcId="{C697E262-4C44-4834-A7EC-595863C7948A}" destId="{2979B17B-4BF5-4EB3-B6AB-220246F934C9}" srcOrd="1" destOrd="0" presId="urn:microsoft.com/office/officeart/2005/8/layout/vList5"/>
    <dgm:cxn modelId="{7E2FFFB6-ED18-4498-B3E0-9998C9EBDE2C}" type="presParOf" srcId="{48FFF2CA-8285-43D1-9540-E155BC6A0697}" destId="{17D14F4C-FB0C-4244-B46B-8FB83E1861C4}" srcOrd="5" destOrd="0" presId="urn:microsoft.com/office/officeart/2005/8/layout/vList5"/>
    <dgm:cxn modelId="{6239FCF6-081F-45DC-87ED-6B762D0660C6}" type="presParOf" srcId="{48FFF2CA-8285-43D1-9540-E155BC6A0697}" destId="{D0241594-349C-45EE-8D29-DD3B6804E697}" srcOrd="6" destOrd="0" presId="urn:microsoft.com/office/officeart/2005/8/layout/vList5"/>
    <dgm:cxn modelId="{C3A8A68B-5245-4E25-9A05-9534BE36D268}" type="presParOf" srcId="{D0241594-349C-45EE-8D29-DD3B6804E697}" destId="{7F5ABB37-5606-46E2-BB25-B59DD63FA412}" srcOrd="0" destOrd="0" presId="urn:microsoft.com/office/officeart/2005/8/layout/vList5"/>
    <dgm:cxn modelId="{40BFD37B-52D8-498C-9B61-F52802902959}" type="presParOf" srcId="{D0241594-349C-45EE-8D29-DD3B6804E697}" destId="{26AE8E5E-B637-4502-848B-60E5C1720804}" srcOrd="1" destOrd="0" presId="urn:microsoft.com/office/officeart/2005/8/layout/vList5"/>
    <dgm:cxn modelId="{3E1D1C62-EEB0-4D3A-B840-361D7486601D}" type="presParOf" srcId="{48FFF2CA-8285-43D1-9540-E155BC6A0697}" destId="{B9FF6D23-6E66-4EC0-8E07-FDD8ED243FE4}" srcOrd="7" destOrd="0" presId="urn:microsoft.com/office/officeart/2005/8/layout/vList5"/>
    <dgm:cxn modelId="{E8F8A5AD-278A-4FE9-88E2-C6397FD183D2}" type="presParOf" srcId="{48FFF2CA-8285-43D1-9540-E155BC6A0697}" destId="{BB457E73-C157-449D-8A85-7C1CFB0B8E19}" srcOrd="8" destOrd="0" presId="urn:microsoft.com/office/officeart/2005/8/layout/vList5"/>
    <dgm:cxn modelId="{11BE6262-8EA7-4F6F-AF2A-72A1B54567E3}" type="presParOf" srcId="{BB457E73-C157-449D-8A85-7C1CFB0B8E19}" destId="{E2B17AAF-5A79-4E9C-A975-B0F89A30D6DE}" srcOrd="0" destOrd="0" presId="urn:microsoft.com/office/officeart/2005/8/layout/vList5"/>
    <dgm:cxn modelId="{5EE45EF6-FE42-4B44-97E4-02A3F1799B18}" type="presParOf" srcId="{BB457E73-C157-449D-8A85-7C1CFB0B8E19}" destId="{7FFB33C0-155F-48D4-A4BA-7F47B87A00C1}" srcOrd="1" destOrd="0" presId="urn:microsoft.com/office/officeart/2005/8/layout/vList5"/>
    <dgm:cxn modelId="{7A39A272-558B-44DE-AA1F-2B002CE6388A}" type="presParOf" srcId="{48FFF2CA-8285-43D1-9540-E155BC6A0697}" destId="{9ECD363E-ABDD-4D41-8296-15137AFD50C7}" srcOrd="9" destOrd="0" presId="urn:microsoft.com/office/officeart/2005/8/layout/vList5"/>
    <dgm:cxn modelId="{26312315-031C-46FC-B3C1-14D0647CB4A5}" type="presParOf" srcId="{48FFF2CA-8285-43D1-9540-E155BC6A0697}" destId="{F7C95A7F-83B8-40B3-BC9B-C523EA570672}" srcOrd="10" destOrd="0" presId="urn:microsoft.com/office/officeart/2005/8/layout/vList5"/>
    <dgm:cxn modelId="{25DC1C9D-D2D6-4DBD-95F1-E58C65474199}" type="presParOf" srcId="{F7C95A7F-83B8-40B3-BC9B-C523EA570672}" destId="{BE65DEDC-750E-41A8-B115-60069EE6E255}" srcOrd="0" destOrd="0" presId="urn:microsoft.com/office/officeart/2005/8/layout/vList5"/>
    <dgm:cxn modelId="{C179AFD8-4C78-4E08-8034-AA4519433875}" type="presParOf" srcId="{F7C95A7F-83B8-40B3-BC9B-C523EA570672}" destId="{65EC0D84-A8AB-4622-AA46-6C4174A250A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05D379-7C49-4B1F-92DF-CF1BD9352F21}" type="doc">
      <dgm:prSet loTypeId="urn:microsoft.com/office/officeart/2005/8/layout/target2" loCatId="" qsTypeId="urn:microsoft.com/office/officeart/2005/8/quickstyle/simple2" qsCatId="simple" csTypeId="urn:microsoft.com/office/officeart/2005/8/colors/colorful1" csCatId="colorful" phldr="1"/>
      <dgm:spPr/>
      <dgm:t>
        <a:bodyPr/>
        <a:lstStyle/>
        <a:p>
          <a:endParaRPr lang="en-US"/>
        </a:p>
      </dgm:t>
    </dgm:pt>
    <dgm:pt modelId="{FA0B5411-867B-47F3-9CF4-E6D25493B1EB}">
      <dgm:prSet phldrT="[Text]" custT="1"/>
      <dgm:spPr>
        <a:solidFill>
          <a:srgbClr val="064F80"/>
        </a:solidFill>
        <a:ln>
          <a:noFill/>
        </a:ln>
      </dgm:spPr>
      <dgm:t>
        <a:bodyPr lIns="0" tIns="0" rIns="0" bIns="0" anchor="b" anchorCtr="0"/>
        <a:lstStyle/>
        <a:p>
          <a:pPr>
            <a:spcAft>
              <a:spcPts val="0"/>
            </a:spcAft>
          </a:pPr>
          <a:r>
            <a:rPr lang="en-US" sz="1400" b="1" i="0">
              <a:solidFill>
                <a:schemeClr val="bg1"/>
              </a:solidFill>
              <a:latin typeface="Calibri" panose="020F0502020204030204" pitchFamily="34" charset="0"/>
              <a:cs typeface="Calibri" panose="020F0502020204030204" pitchFamily="34" charset="0"/>
            </a:rPr>
            <a:t>Crisis </a:t>
          </a:r>
          <a:br>
            <a:rPr lang="en-US" sz="1400" b="1" i="0">
              <a:solidFill>
                <a:schemeClr val="bg1"/>
              </a:solidFill>
              <a:latin typeface="Calibri" panose="020F0502020204030204" pitchFamily="34" charset="0"/>
              <a:cs typeface="Calibri" panose="020F0502020204030204" pitchFamily="34" charset="0"/>
            </a:rPr>
          </a:br>
          <a:r>
            <a:rPr lang="en-US" sz="1400" b="1" i="0">
              <a:solidFill>
                <a:schemeClr val="bg1"/>
              </a:solidFill>
              <a:latin typeface="Calibri" panose="020F0502020204030204" pitchFamily="34" charset="0"/>
              <a:cs typeface="Calibri" panose="020F0502020204030204" pitchFamily="34" charset="0"/>
            </a:rPr>
            <a:t>Services</a:t>
          </a:r>
        </a:p>
        <a:p>
          <a:pPr>
            <a:spcAft>
              <a:spcPts val="0"/>
            </a:spcAft>
          </a:pPr>
          <a:endParaRPr lang="en-US" sz="1400" b="1" i="0">
            <a:solidFill>
              <a:schemeClr val="bg1"/>
            </a:solidFill>
            <a:latin typeface="Calibri" panose="020F0502020204030204" pitchFamily="34" charset="0"/>
            <a:cs typeface="Calibri" panose="020F0502020204030204" pitchFamily="34" charset="0"/>
          </a:endParaRPr>
        </a:p>
        <a:p>
          <a:pPr>
            <a:spcAft>
              <a:spcPts val="0"/>
            </a:spcAft>
          </a:pPr>
          <a:endParaRPr lang="en-US" sz="1400" b="1" i="0">
            <a:solidFill>
              <a:schemeClr val="bg1"/>
            </a:solidFill>
            <a:latin typeface="Calibri" panose="020F0502020204030204" pitchFamily="34" charset="0"/>
            <a:cs typeface="Calibri" panose="020F0502020204030204" pitchFamily="34" charset="0"/>
          </a:endParaRPr>
        </a:p>
        <a:p>
          <a:pPr>
            <a:spcAft>
              <a:spcPts val="0"/>
            </a:spcAft>
          </a:pPr>
          <a:endParaRPr lang="en-US" sz="1400" b="1" i="0">
            <a:solidFill>
              <a:schemeClr val="bg1"/>
            </a:solidFill>
            <a:latin typeface="Calibri" panose="020F0502020204030204" pitchFamily="34" charset="0"/>
            <a:cs typeface="Calibri" panose="020F0502020204030204" pitchFamily="34" charset="0"/>
          </a:endParaRPr>
        </a:p>
        <a:p>
          <a:pPr>
            <a:spcAft>
              <a:spcPts val="0"/>
            </a:spcAft>
          </a:pPr>
          <a:endParaRPr lang="en-US" sz="1400" b="1" i="0">
            <a:solidFill>
              <a:schemeClr val="bg1"/>
            </a:solidFill>
            <a:latin typeface="Calibri" panose="020F0502020204030204" pitchFamily="34" charset="0"/>
            <a:cs typeface="Calibri" panose="020F0502020204030204" pitchFamily="34" charset="0"/>
          </a:endParaRPr>
        </a:p>
      </dgm:t>
    </dgm:pt>
    <dgm:pt modelId="{1424B872-5F2C-455C-8DF1-76FC1C0FA3D2}" type="parTrans" cxnId="{ACB64AAB-693A-43DD-8E44-1F30583EA858}">
      <dgm:prSet/>
      <dgm:spPr/>
      <dgm:t>
        <a:bodyPr/>
        <a:lstStyle/>
        <a:p>
          <a:endParaRPr lang="en-US"/>
        </a:p>
      </dgm:t>
    </dgm:pt>
    <dgm:pt modelId="{8EF1E8E9-0C69-44F4-B8F0-026C1457C1AB}" type="sibTrans" cxnId="{ACB64AAB-693A-43DD-8E44-1F30583EA858}">
      <dgm:prSet/>
      <dgm:spPr/>
      <dgm:t>
        <a:bodyPr/>
        <a:lstStyle/>
        <a:p>
          <a:endParaRPr lang="en-US"/>
        </a:p>
      </dgm:t>
    </dgm:pt>
    <dgm:pt modelId="{F1E12294-CD92-4B5B-A5AE-B21C6E753A76}">
      <dgm:prSet phldrT="[Text]" custT="1"/>
      <dgm:spPr>
        <a:solidFill>
          <a:srgbClr val="064F80"/>
        </a:solidFill>
        <a:ln>
          <a:noFill/>
        </a:ln>
      </dgm:spPr>
      <dgm:t>
        <a:bodyPr lIns="0" tIns="0" rIns="0" bIns="0" anchor="b" anchorCtr="0"/>
        <a:lstStyle/>
        <a:p>
          <a:pPr marL="0" lvl="0" indent="0" algn="ctr" defTabSz="622300">
            <a:lnSpc>
              <a:spcPct val="90000"/>
            </a:lnSpc>
            <a:spcBef>
              <a:spcPct val="0"/>
            </a:spcBef>
            <a:spcAft>
              <a:spcPts val="0"/>
            </a:spcAft>
            <a:buNone/>
          </a:pPr>
          <a:r>
            <a:rPr lang="en-US" sz="1400" b="1" i="0" kern="1200">
              <a:solidFill>
                <a:schemeClr val="bg1"/>
              </a:solidFill>
              <a:latin typeface="Calibri" panose="020F0502020204030204" pitchFamily="34" charset="0"/>
              <a:ea typeface="+mn-ea"/>
              <a:cs typeface="Calibri" panose="020F0502020204030204" pitchFamily="34" charset="0"/>
            </a:rPr>
            <a:t>Person-centered </a:t>
          </a:r>
          <a:br>
            <a:rPr lang="en-US" sz="1400" b="1" i="0" kern="1200">
              <a:solidFill>
                <a:schemeClr val="bg1"/>
              </a:solidFill>
              <a:latin typeface="Calibri" panose="020F0502020204030204" pitchFamily="34" charset="0"/>
              <a:ea typeface="+mn-ea"/>
              <a:cs typeface="Calibri" panose="020F0502020204030204" pitchFamily="34" charset="0"/>
            </a:rPr>
          </a:br>
          <a:r>
            <a:rPr lang="en-US" sz="1400" b="1" i="0" kern="1200">
              <a:solidFill>
                <a:schemeClr val="bg1"/>
              </a:solidFill>
              <a:latin typeface="Calibri" panose="020F0502020204030204" pitchFamily="34" charset="0"/>
              <a:ea typeface="+mn-ea"/>
              <a:cs typeface="Calibri" panose="020F0502020204030204" pitchFamily="34" charset="0"/>
            </a:rPr>
            <a:t>and Family-centered Treatment Planning</a:t>
          </a:r>
        </a:p>
      </dgm:t>
    </dgm:pt>
    <dgm:pt modelId="{789E1480-05F3-4FCE-9AF2-5999FB274081}" type="parTrans" cxnId="{35F88989-71FE-4A04-B9E3-9D7D5703633C}">
      <dgm:prSet/>
      <dgm:spPr/>
      <dgm:t>
        <a:bodyPr/>
        <a:lstStyle/>
        <a:p>
          <a:endParaRPr lang="en-US"/>
        </a:p>
      </dgm:t>
    </dgm:pt>
    <dgm:pt modelId="{0DAB4368-053F-4010-AF8A-3452E7EC31C0}" type="sibTrans" cxnId="{35F88989-71FE-4A04-B9E3-9D7D5703633C}">
      <dgm:prSet/>
      <dgm:spPr/>
      <dgm:t>
        <a:bodyPr/>
        <a:lstStyle/>
        <a:p>
          <a:endParaRPr lang="en-US"/>
        </a:p>
      </dgm:t>
    </dgm:pt>
    <dgm:pt modelId="{0FD55B5C-20DA-44A6-8194-52BA6F8381F2}">
      <dgm:prSet phldrT="[Text]" custT="1"/>
      <dgm:spPr>
        <a:solidFill>
          <a:srgbClr val="064F80"/>
        </a:solidFill>
        <a:ln>
          <a:noFill/>
        </a:ln>
      </dgm:spPr>
      <dgm:t>
        <a:bodyPr lIns="0" tIns="0" rIns="0" bIns="0" anchor="b" anchorCtr="0"/>
        <a:lstStyle/>
        <a:p>
          <a:pPr marL="0" lvl="0" indent="0" algn="ctr" defTabSz="622300">
            <a:lnSpc>
              <a:spcPct val="90000"/>
            </a:lnSpc>
            <a:spcBef>
              <a:spcPct val="0"/>
            </a:spcBef>
            <a:spcAft>
              <a:spcPts val="0"/>
            </a:spcAft>
            <a:buNone/>
          </a:pPr>
          <a:r>
            <a:rPr lang="en-US" sz="1400" b="1" i="0" kern="1200">
              <a:solidFill>
                <a:schemeClr val="bg1"/>
              </a:solidFill>
              <a:latin typeface="Calibri" panose="020F0502020204030204" pitchFamily="34" charset="0"/>
              <a:ea typeface="+mn-ea"/>
              <a:cs typeface="Calibri" panose="020F0502020204030204" pitchFamily="34" charset="0"/>
            </a:rPr>
            <a:t>Outpatient Mental </a:t>
          </a:r>
          <a:br>
            <a:rPr lang="en-US" sz="1400" b="1" i="0" kern="1200">
              <a:solidFill>
                <a:schemeClr val="bg1"/>
              </a:solidFill>
              <a:latin typeface="Calibri" panose="020F0502020204030204" pitchFamily="34" charset="0"/>
              <a:ea typeface="+mn-ea"/>
              <a:cs typeface="Calibri" panose="020F0502020204030204" pitchFamily="34" charset="0"/>
            </a:rPr>
          </a:br>
          <a:r>
            <a:rPr lang="en-US" sz="1400" b="1" i="0" kern="1200">
              <a:solidFill>
                <a:schemeClr val="bg1"/>
              </a:solidFill>
              <a:latin typeface="Calibri" panose="020F0502020204030204" pitchFamily="34" charset="0"/>
              <a:ea typeface="+mn-ea"/>
              <a:cs typeface="Calibri" panose="020F0502020204030204" pitchFamily="34" charset="0"/>
            </a:rPr>
            <a:t>Health and Substance Use Services</a:t>
          </a: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ea typeface="+mn-ea"/>
            <a:cs typeface="Calibri" panose="020F0502020204030204" pitchFamily="34" charset="0"/>
          </a:endParaRPr>
        </a:p>
      </dgm:t>
    </dgm:pt>
    <dgm:pt modelId="{480CA57F-9029-4D8E-A44E-4EAC7AC6B18D}" type="parTrans" cxnId="{A8465F9C-80B0-4E51-940C-230A4F48CA08}">
      <dgm:prSet/>
      <dgm:spPr/>
      <dgm:t>
        <a:bodyPr/>
        <a:lstStyle/>
        <a:p>
          <a:endParaRPr lang="en-US"/>
        </a:p>
      </dgm:t>
    </dgm:pt>
    <dgm:pt modelId="{E70899B7-205F-4AAC-913A-3FABCAFA8C35}" type="sibTrans" cxnId="{A8465F9C-80B0-4E51-940C-230A4F48CA08}">
      <dgm:prSet/>
      <dgm:spPr/>
      <dgm:t>
        <a:bodyPr/>
        <a:lstStyle/>
        <a:p>
          <a:endParaRPr lang="en-US"/>
        </a:p>
      </dgm:t>
    </dgm:pt>
    <dgm:pt modelId="{06EBC2E0-1582-40F2-ADE1-8C60579CE2E7}">
      <dgm:prSet phldrT="[Text]" custT="1"/>
      <dgm:spPr>
        <a:solidFill>
          <a:srgbClr val="064F80"/>
        </a:solidFill>
        <a:ln>
          <a:noFill/>
        </a:ln>
      </dgm:spPr>
      <dgm:t>
        <a:bodyPr lIns="0" tIns="0" rIns="0" bIns="0" anchor="b" anchorCtr="0"/>
        <a:lstStyle/>
        <a:p>
          <a:pPr marL="0" lvl="0" indent="0" algn="ctr" defTabSz="622300">
            <a:lnSpc>
              <a:spcPct val="90000"/>
            </a:lnSpc>
            <a:spcBef>
              <a:spcPct val="0"/>
            </a:spcBef>
            <a:spcAft>
              <a:spcPts val="0"/>
            </a:spcAft>
            <a:buNone/>
          </a:pPr>
          <a:r>
            <a:rPr lang="en-US" sz="1400" b="1" i="0" kern="1200">
              <a:solidFill>
                <a:schemeClr val="bg1"/>
              </a:solidFill>
              <a:latin typeface="Calibri" panose="020F0502020204030204" pitchFamily="34" charset="0"/>
              <a:ea typeface="+mn-ea"/>
              <a:cs typeface="Calibri" panose="020F0502020204030204" pitchFamily="34" charset="0"/>
            </a:rPr>
            <a:t>Primary Care Screening and Monitoring</a:t>
          </a: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ea typeface="+mn-ea"/>
            <a:cs typeface="Calibri" panose="020F0502020204030204" pitchFamily="34" charset="0"/>
          </a:endParaRP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ea typeface="+mn-ea"/>
            <a:cs typeface="Calibri" panose="020F0502020204030204" pitchFamily="34" charset="0"/>
          </a:endParaRPr>
        </a:p>
      </dgm:t>
    </dgm:pt>
    <dgm:pt modelId="{FC3B5A51-AD97-40B2-A97A-C7848EC5F578}" type="parTrans" cxnId="{39C9D491-4607-400D-B3F7-C32B9E35B6FF}">
      <dgm:prSet/>
      <dgm:spPr/>
      <dgm:t>
        <a:bodyPr/>
        <a:lstStyle/>
        <a:p>
          <a:endParaRPr lang="en-US"/>
        </a:p>
      </dgm:t>
    </dgm:pt>
    <dgm:pt modelId="{A23C3032-743A-44D1-A838-F9C312F26FC6}" type="sibTrans" cxnId="{39C9D491-4607-400D-B3F7-C32B9E35B6FF}">
      <dgm:prSet/>
      <dgm:spPr/>
      <dgm:t>
        <a:bodyPr/>
        <a:lstStyle/>
        <a:p>
          <a:endParaRPr lang="en-US"/>
        </a:p>
      </dgm:t>
    </dgm:pt>
    <dgm:pt modelId="{CBE0EAD1-0EB0-4B82-96BE-F3E56E761BC3}">
      <dgm:prSet phldrT="[Text]" custT="1"/>
      <dgm:spPr>
        <a:solidFill>
          <a:srgbClr val="064F80"/>
        </a:solidFill>
        <a:ln>
          <a:noFill/>
        </a:ln>
      </dgm:spPr>
      <dgm:t>
        <a:bodyPr lIns="0" tIns="0" rIns="0" bIns="0" anchor="b" anchorCtr="0"/>
        <a:lstStyle/>
        <a:p>
          <a:pPr marL="0" lvl="0" indent="0" algn="ctr" defTabSz="622300">
            <a:lnSpc>
              <a:spcPct val="90000"/>
            </a:lnSpc>
            <a:spcBef>
              <a:spcPct val="0"/>
            </a:spcBef>
            <a:spcAft>
              <a:spcPts val="0"/>
            </a:spcAft>
            <a:buNone/>
          </a:pPr>
          <a:r>
            <a:rPr lang="en-US" sz="1400" b="1" i="0" kern="1200">
              <a:solidFill>
                <a:schemeClr val="bg1"/>
              </a:solidFill>
              <a:latin typeface="Calibri" panose="020F0502020204030204" pitchFamily="34" charset="0"/>
              <a:ea typeface="+mn-ea"/>
              <a:cs typeface="Calibri" panose="020F0502020204030204" pitchFamily="34" charset="0"/>
            </a:rPr>
            <a:t>Targeted Case Management Services</a:t>
          </a: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ea typeface="+mn-ea"/>
            <a:cs typeface="Calibri" panose="020F0502020204030204" pitchFamily="34" charset="0"/>
          </a:endParaRP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ea typeface="+mn-ea"/>
            <a:cs typeface="Calibri" panose="020F0502020204030204" pitchFamily="34" charset="0"/>
          </a:endParaRP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ea typeface="+mn-ea"/>
            <a:cs typeface="Calibri" panose="020F0502020204030204" pitchFamily="34" charset="0"/>
          </a:endParaRPr>
        </a:p>
      </dgm:t>
    </dgm:pt>
    <dgm:pt modelId="{F4392C2B-D454-45AF-8F23-58B1878BB5C7}" type="parTrans" cxnId="{909FE7EB-A632-43B6-B4FA-35B78B013C10}">
      <dgm:prSet/>
      <dgm:spPr/>
      <dgm:t>
        <a:bodyPr/>
        <a:lstStyle/>
        <a:p>
          <a:endParaRPr lang="en-US"/>
        </a:p>
      </dgm:t>
    </dgm:pt>
    <dgm:pt modelId="{B939D747-6DDD-4A48-8617-1F2B05078717}" type="sibTrans" cxnId="{909FE7EB-A632-43B6-B4FA-35B78B013C10}">
      <dgm:prSet/>
      <dgm:spPr/>
      <dgm:t>
        <a:bodyPr/>
        <a:lstStyle/>
        <a:p>
          <a:endParaRPr lang="en-US"/>
        </a:p>
      </dgm:t>
    </dgm:pt>
    <dgm:pt modelId="{DB54C9DD-8A67-4162-BFAB-6747337BDE5E}">
      <dgm:prSet phldrT="[Text]" custT="1"/>
      <dgm:spPr>
        <a:solidFill>
          <a:srgbClr val="064F80"/>
        </a:solidFill>
        <a:ln>
          <a:noFill/>
        </a:ln>
      </dgm:spPr>
      <dgm:t>
        <a:bodyPr lIns="0" tIns="0" rIns="0" bIns="0" anchor="b" anchorCtr="0"/>
        <a:lstStyle/>
        <a:p>
          <a:pPr marL="0" lvl="0" indent="0" algn="ctr" defTabSz="622300">
            <a:lnSpc>
              <a:spcPct val="90000"/>
            </a:lnSpc>
            <a:spcBef>
              <a:spcPct val="0"/>
            </a:spcBef>
            <a:spcAft>
              <a:spcPts val="0"/>
            </a:spcAft>
            <a:buNone/>
          </a:pPr>
          <a:r>
            <a:rPr lang="en-US" sz="1375" b="1" i="0" kern="1200">
              <a:solidFill>
                <a:schemeClr val="bg1"/>
              </a:solidFill>
              <a:latin typeface="Calibri" panose="020F0502020204030204" pitchFamily="34" charset="0"/>
              <a:ea typeface="+mn-ea"/>
              <a:cs typeface="Calibri" panose="020F0502020204030204" pitchFamily="34" charset="0"/>
            </a:rPr>
            <a:t>Psychiatric Rehabilitation Services</a:t>
          </a:r>
        </a:p>
        <a:p>
          <a:pPr marL="0" lvl="0" indent="0" algn="ctr" defTabSz="622300">
            <a:lnSpc>
              <a:spcPct val="90000"/>
            </a:lnSpc>
            <a:spcBef>
              <a:spcPct val="0"/>
            </a:spcBef>
            <a:spcAft>
              <a:spcPts val="0"/>
            </a:spcAft>
            <a:buNone/>
          </a:pPr>
          <a:endParaRPr lang="en-US" sz="1375" b="1" i="0" kern="1200">
            <a:solidFill>
              <a:schemeClr val="bg1"/>
            </a:solidFill>
            <a:latin typeface="Calibri" panose="020F0502020204030204" pitchFamily="34" charset="0"/>
            <a:ea typeface="+mn-ea"/>
            <a:cs typeface="Calibri" panose="020F0502020204030204" pitchFamily="34" charset="0"/>
          </a:endParaRPr>
        </a:p>
        <a:p>
          <a:pPr marL="0" lvl="0" indent="0" algn="ctr" defTabSz="622300">
            <a:lnSpc>
              <a:spcPct val="90000"/>
            </a:lnSpc>
            <a:spcBef>
              <a:spcPct val="0"/>
            </a:spcBef>
            <a:spcAft>
              <a:spcPts val="0"/>
            </a:spcAft>
            <a:buNone/>
          </a:pPr>
          <a:endParaRPr lang="en-US" sz="1375" b="1" i="0" kern="1200">
            <a:solidFill>
              <a:schemeClr val="bg1"/>
            </a:solidFill>
            <a:latin typeface="Calibri" panose="020F0502020204030204" pitchFamily="34" charset="0"/>
            <a:ea typeface="+mn-ea"/>
            <a:cs typeface="Calibri" panose="020F0502020204030204" pitchFamily="34" charset="0"/>
          </a:endParaRPr>
        </a:p>
        <a:p>
          <a:pPr marL="0" lvl="0" indent="0" algn="ctr" defTabSz="622300">
            <a:lnSpc>
              <a:spcPct val="90000"/>
            </a:lnSpc>
            <a:spcBef>
              <a:spcPct val="0"/>
            </a:spcBef>
            <a:spcAft>
              <a:spcPts val="0"/>
            </a:spcAft>
            <a:buNone/>
          </a:pPr>
          <a:endParaRPr lang="en-US" sz="1375" b="1" i="0" kern="1200">
            <a:solidFill>
              <a:schemeClr val="bg1"/>
            </a:solidFill>
            <a:latin typeface="Calibri" panose="020F0502020204030204" pitchFamily="34" charset="0"/>
            <a:ea typeface="+mn-ea"/>
            <a:cs typeface="Calibri" panose="020F0502020204030204" pitchFamily="34" charset="0"/>
          </a:endParaRPr>
        </a:p>
      </dgm:t>
    </dgm:pt>
    <dgm:pt modelId="{DC2D392A-0E2F-49DC-B094-1C7FF5AF2E87}" type="parTrans" cxnId="{013F170E-B9C4-4563-9355-F7A789C13499}">
      <dgm:prSet/>
      <dgm:spPr/>
      <dgm:t>
        <a:bodyPr/>
        <a:lstStyle/>
        <a:p>
          <a:endParaRPr lang="en-US"/>
        </a:p>
      </dgm:t>
    </dgm:pt>
    <dgm:pt modelId="{19C285F0-68EB-438E-9337-8600AE0CF5E5}" type="sibTrans" cxnId="{013F170E-B9C4-4563-9355-F7A789C13499}">
      <dgm:prSet/>
      <dgm:spPr/>
      <dgm:t>
        <a:bodyPr/>
        <a:lstStyle/>
        <a:p>
          <a:endParaRPr lang="en-US"/>
        </a:p>
      </dgm:t>
    </dgm:pt>
    <dgm:pt modelId="{F2A0F608-EB52-4E98-81CA-6EE299376F27}">
      <dgm:prSet phldrT="[Text]" custT="1"/>
      <dgm:spPr>
        <a:solidFill>
          <a:srgbClr val="064F80"/>
        </a:solidFill>
        <a:ln>
          <a:noFill/>
        </a:ln>
      </dgm:spPr>
      <dgm:t>
        <a:bodyPr lIns="0" tIns="0" rIns="0" bIns="0" anchor="b" anchorCtr="0"/>
        <a:lstStyle/>
        <a:p>
          <a:pPr marL="0" lvl="0" indent="0" algn="ctr" defTabSz="622300">
            <a:lnSpc>
              <a:spcPct val="90000"/>
            </a:lnSpc>
            <a:spcBef>
              <a:spcPct val="0"/>
            </a:spcBef>
            <a:spcAft>
              <a:spcPts val="0"/>
            </a:spcAft>
            <a:buNone/>
          </a:pPr>
          <a:r>
            <a:rPr lang="en-US" sz="1400" b="1" i="0" kern="1200">
              <a:solidFill>
                <a:schemeClr val="bg1"/>
              </a:solidFill>
              <a:latin typeface="Calibri" panose="020F0502020204030204" pitchFamily="34" charset="0"/>
              <a:ea typeface="+mn-ea"/>
              <a:cs typeface="Calibri" panose="020F0502020204030204" pitchFamily="34" charset="0"/>
            </a:rPr>
            <a:t>Peer </a:t>
          </a:r>
          <a:br>
            <a:rPr lang="en-US" sz="1400" b="1" i="0" kern="1200">
              <a:solidFill>
                <a:schemeClr val="bg1"/>
              </a:solidFill>
              <a:latin typeface="Calibri" panose="020F0502020204030204" pitchFamily="34" charset="0"/>
              <a:ea typeface="+mn-ea"/>
              <a:cs typeface="Calibri" panose="020F0502020204030204" pitchFamily="34" charset="0"/>
            </a:rPr>
          </a:br>
          <a:r>
            <a:rPr lang="en-US" sz="1400" b="1" i="0" kern="1200">
              <a:solidFill>
                <a:schemeClr val="bg1"/>
              </a:solidFill>
              <a:latin typeface="Calibri" panose="020F0502020204030204" pitchFamily="34" charset="0"/>
              <a:ea typeface="+mn-ea"/>
              <a:cs typeface="Calibri" panose="020F0502020204030204" pitchFamily="34" charset="0"/>
            </a:rPr>
            <a:t>Supports </a:t>
          </a:r>
          <a:br>
            <a:rPr lang="en-US" sz="1400" b="1" i="0" kern="1200">
              <a:solidFill>
                <a:schemeClr val="bg1"/>
              </a:solidFill>
              <a:latin typeface="Calibri" panose="020F0502020204030204" pitchFamily="34" charset="0"/>
              <a:ea typeface="+mn-ea"/>
              <a:cs typeface="Calibri" panose="020F0502020204030204" pitchFamily="34" charset="0"/>
            </a:rPr>
          </a:br>
          <a:r>
            <a:rPr lang="en-US" sz="1400" b="1" i="0" kern="1200">
              <a:solidFill>
                <a:schemeClr val="bg1"/>
              </a:solidFill>
              <a:latin typeface="Calibri" panose="020F0502020204030204" pitchFamily="34" charset="0"/>
              <a:ea typeface="+mn-ea"/>
              <a:cs typeface="Calibri" panose="020F0502020204030204" pitchFamily="34" charset="0"/>
            </a:rPr>
            <a:t>and Family/</a:t>
          </a:r>
          <a:br>
            <a:rPr lang="en-US" sz="1400" b="1" i="0" kern="1200">
              <a:solidFill>
                <a:schemeClr val="bg1"/>
              </a:solidFill>
              <a:latin typeface="Calibri" panose="020F0502020204030204" pitchFamily="34" charset="0"/>
              <a:ea typeface="+mn-ea"/>
              <a:cs typeface="Calibri" panose="020F0502020204030204" pitchFamily="34" charset="0"/>
            </a:rPr>
          </a:br>
          <a:r>
            <a:rPr lang="en-US" sz="1400" b="1" i="0" kern="1200">
              <a:solidFill>
                <a:schemeClr val="bg1"/>
              </a:solidFill>
              <a:latin typeface="Calibri" panose="020F0502020204030204" pitchFamily="34" charset="0"/>
              <a:ea typeface="+mn-ea"/>
              <a:cs typeface="Calibri" panose="020F0502020204030204" pitchFamily="34" charset="0"/>
            </a:rPr>
            <a:t>Caregiver Supports</a:t>
          </a: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ea typeface="+mn-ea"/>
            <a:cs typeface="Calibri" panose="020F0502020204030204" pitchFamily="34" charset="0"/>
          </a:endParaRPr>
        </a:p>
      </dgm:t>
    </dgm:pt>
    <dgm:pt modelId="{91691F15-3441-4964-96CF-2B9FAEA0D28C}" type="parTrans" cxnId="{29BDA372-9036-4DD4-8C45-09C9F4C385A7}">
      <dgm:prSet/>
      <dgm:spPr/>
      <dgm:t>
        <a:bodyPr/>
        <a:lstStyle/>
        <a:p>
          <a:endParaRPr lang="en-US"/>
        </a:p>
      </dgm:t>
    </dgm:pt>
    <dgm:pt modelId="{FC3D1BEA-AD3E-4331-8B0B-7776A56610DC}" type="sibTrans" cxnId="{29BDA372-9036-4DD4-8C45-09C9F4C385A7}">
      <dgm:prSet/>
      <dgm:spPr/>
      <dgm:t>
        <a:bodyPr/>
        <a:lstStyle/>
        <a:p>
          <a:endParaRPr lang="en-US"/>
        </a:p>
      </dgm:t>
    </dgm:pt>
    <dgm:pt modelId="{77D27F3A-77C0-4DE6-B984-C2CB1BAE3CD9}">
      <dgm:prSet phldrT="[Text]" custT="1"/>
      <dgm:spPr>
        <a:solidFill>
          <a:srgbClr val="064F80"/>
        </a:solidFill>
        <a:ln>
          <a:noFill/>
        </a:ln>
      </dgm:spPr>
      <dgm:t>
        <a:bodyPr lIns="0" tIns="0" rIns="0" bIns="0" anchor="b" anchorCtr="0"/>
        <a:lstStyle/>
        <a:p>
          <a:pPr marL="0" lvl="0" indent="0" algn="ctr" defTabSz="622300">
            <a:lnSpc>
              <a:spcPct val="90000"/>
            </a:lnSpc>
            <a:spcBef>
              <a:spcPct val="0"/>
            </a:spcBef>
            <a:spcAft>
              <a:spcPts val="0"/>
            </a:spcAft>
            <a:buNone/>
          </a:pPr>
          <a:r>
            <a:rPr lang="en-US" sz="1400" b="1" i="0" kern="1200">
              <a:solidFill>
                <a:schemeClr val="bg1"/>
              </a:solidFill>
              <a:latin typeface="Calibri" panose="020F0502020204030204" pitchFamily="34" charset="0"/>
              <a:ea typeface="+mn-ea"/>
              <a:cs typeface="Calibri" panose="020F0502020204030204" pitchFamily="34" charset="0"/>
            </a:rPr>
            <a:t>Community Care for Uniformed Service Members and Veterans</a:t>
          </a:r>
        </a:p>
      </dgm:t>
    </dgm:pt>
    <dgm:pt modelId="{5798D52B-26FF-4415-B1C6-ABB6A92749B8}" type="parTrans" cxnId="{8974353B-63B3-4EB9-A3BC-31BF0C8CB478}">
      <dgm:prSet/>
      <dgm:spPr/>
      <dgm:t>
        <a:bodyPr/>
        <a:lstStyle/>
        <a:p>
          <a:endParaRPr lang="en-US"/>
        </a:p>
      </dgm:t>
    </dgm:pt>
    <dgm:pt modelId="{16B9C27B-9B2E-480D-8B2F-F6E86BD7302D}" type="sibTrans" cxnId="{8974353B-63B3-4EB9-A3BC-31BF0C8CB478}">
      <dgm:prSet/>
      <dgm:spPr/>
      <dgm:t>
        <a:bodyPr/>
        <a:lstStyle/>
        <a:p>
          <a:endParaRPr lang="en-US"/>
        </a:p>
      </dgm:t>
    </dgm:pt>
    <dgm:pt modelId="{DF7475E9-D652-47A9-B3D0-C92BF763C2D5}">
      <dgm:prSet phldrT="[Text]" custT="1"/>
      <dgm:spPr>
        <a:solidFill>
          <a:srgbClr val="064F80"/>
        </a:solidFill>
        <a:ln>
          <a:noFill/>
        </a:ln>
      </dgm:spPr>
      <dgm:t>
        <a:bodyPr lIns="0" tIns="0" rIns="0" bIns="0" anchor="b" anchorCtr="0"/>
        <a:lstStyle/>
        <a:p>
          <a:pPr marL="0" lvl="0" indent="0" algn="ctr" defTabSz="622300">
            <a:lnSpc>
              <a:spcPct val="90000"/>
            </a:lnSpc>
            <a:spcBef>
              <a:spcPct val="0"/>
            </a:spcBef>
            <a:spcAft>
              <a:spcPts val="0"/>
            </a:spcAft>
            <a:buNone/>
          </a:pPr>
          <a:r>
            <a:rPr lang="en-US" sz="1400" b="1" i="0" kern="1200">
              <a:solidFill>
                <a:schemeClr val="bg1"/>
              </a:solidFill>
              <a:latin typeface="Calibri" panose="020F0502020204030204" pitchFamily="34" charset="0"/>
              <a:ea typeface="+mn-ea"/>
              <a:cs typeface="Calibri" panose="020F0502020204030204" pitchFamily="34" charset="0"/>
            </a:rPr>
            <a:t>Screening, Assessment and Diagnosis</a:t>
          </a: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ea typeface="+mn-ea"/>
            <a:cs typeface="Calibri" panose="020F0502020204030204" pitchFamily="34" charset="0"/>
          </a:endParaRP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ea typeface="+mn-ea"/>
            <a:cs typeface="Calibri" panose="020F0502020204030204" pitchFamily="34" charset="0"/>
          </a:endParaRP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ea typeface="+mn-ea"/>
            <a:cs typeface="Calibri" panose="020F0502020204030204" pitchFamily="34" charset="0"/>
          </a:endParaRPr>
        </a:p>
      </dgm:t>
    </dgm:pt>
    <dgm:pt modelId="{580048F5-F40A-4008-838B-1C9D39A85E8A}" type="sibTrans" cxnId="{FF7CC389-F158-46CD-97DE-2362E6B63ADB}">
      <dgm:prSet/>
      <dgm:spPr/>
      <dgm:t>
        <a:bodyPr/>
        <a:lstStyle/>
        <a:p>
          <a:endParaRPr lang="en-US"/>
        </a:p>
      </dgm:t>
    </dgm:pt>
    <dgm:pt modelId="{DF752B84-1787-415A-9995-C507934BFAED}" type="parTrans" cxnId="{FF7CC389-F158-46CD-97DE-2362E6B63ADB}">
      <dgm:prSet/>
      <dgm:spPr/>
      <dgm:t>
        <a:bodyPr/>
        <a:lstStyle/>
        <a:p>
          <a:endParaRPr lang="en-US"/>
        </a:p>
      </dgm:t>
    </dgm:pt>
    <dgm:pt modelId="{26427B21-B588-4EB3-A79E-BF291FB099F6}">
      <dgm:prSet phldrT="[Text]" custT="1"/>
      <dgm:spPr>
        <a:solidFill>
          <a:schemeClr val="bg1">
            <a:lumMod val="95000"/>
          </a:schemeClr>
        </a:solidFill>
        <a:ln>
          <a:noFill/>
        </a:ln>
      </dgm:spPr>
      <dgm:t>
        <a:bodyPr tIns="0"/>
        <a:lstStyle/>
        <a:p>
          <a:r>
            <a:rPr lang="en-US" sz="7200" b="1" i="0">
              <a:solidFill>
                <a:srgbClr val="EA5E29"/>
              </a:solidFill>
              <a:latin typeface="Calibri" panose="020F0502020204030204" pitchFamily="34" charset="0"/>
              <a:cs typeface="Calibri" panose="020F0502020204030204" pitchFamily="34" charset="0"/>
            </a:rPr>
            <a:t>CCBHC</a:t>
          </a:r>
        </a:p>
      </dgm:t>
    </dgm:pt>
    <dgm:pt modelId="{FD5C86C3-0443-4E3B-A755-D66909DFED72}" type="sibTrans" cxnId="{01918350-4101-49F1-84F0-A1DE8A26F81F}">
      <dgm:prSet/>
      <dgm:spPr/>
      <dgm:t>
        <a:bodyPr/>
        <a:lstStyle/>
        <a:p>
          <a:endParaRPr lang="en-US"/>
        </a:p>
      </dgm:t>
    </dgm:pt>
    <dgm:pt modelId="{E9A02BF6-422F-40F9-AE7A-95634BC13461}" type="parTrans" cxnId="{01918350-4101-49F1-84F0-A1DE8A26F81F}">
      <dgm:prSet/>
      <dgm:spPr/>
      <dgm:t>
        <a:bodyPr/>
        <a:lstStyle/>
        <a:p>
          <a:endParaRPr lang="en-US"/>
        </a:p>
      </dgm:t>
    </dgm:pt>
    <dgm:pt modelId="{8C2AA2A9-C785-C645-AC45-FBBEAF2F833F}" type="pres">
      <dgm:prSet presAssocID="{1805D379-7C49-4B1F-92DF-CF1BD9352F21}" presName="Name0" presStyleCnt="0">
        <dgm:presLayoutVars>
          <dgm:chMax val="3"/>
          <dgm:chPref val="1"/>
          <dgm:dir/>
          <dgm:animLvl val="lvl"/>
          <dgm:resizeHandles/>
        </dgm:presLayoutVars>
      </dgm:prSet>
      <dgm:spPr/>
    </dgm:pt>
    <dgm:pt modelId="{422B1059-06BA-4A40-87B6-269D25E016C5}" type="pres">
      <dgm:prSet presAssocID="{1805D379-7C49-4B1F-92DF-CF1BD9352F21}" presName="outerBox" presStyleCnt="0"/>
      <dgm:spPr/>
    </dgm:pt>
    <dgm:pt modelId="{DBC923E3-37F8-D540-B2A9-89ED0A42AD4E}" type="pres">
      <dgm:prSet presAssocID="{1805D379-7C49-4B1F-92DF-CF1BD9352F21}" presName="outerBoxParent" presStyleLbl="node1" presStyleIdx="0" presStyleCnt="1" custLinFactNeighborY="-308"/>
      <dgm:spPr>
        <a:prstGeom prst="round2DiagRect">
          <a:avLst/>
        </a:prstGeom>
      </dgm:spPr>
    </dgm:pt>
    <dgm:pt modelId="{DC7C3BE7-5A93-4A4E-95F2-0D678FB96F41}" type="pres">
      <dgm:prSet presAssocID="{1805D379-7C49-4B1F-92DF-CF1BD9352F21}" presName="outerBoxChildren" presStyleCnt="0"/>
      <dgm:spPr/>
    </dgm:pt>
    <dgm:pt modelId="{21244E74-8DF0-1A43-B244-A33F5D4FDF5E}" type="pres">
      <dgm:prSet presAssocID="{FA0B5411-867B-47F3-9CF4-E6D25493B1EB}" presName="oChild" presStyleLbl="fgAcc1" presStyleIdx="0" presStyleCnt="9" custScaleX="49956" custScaleY="139406" custLinFactNeighborY="-11642">
        <dgm:presLayoutVars>
          <dgm:bulletEnabled val="1"/>
        </dgm:presLayoutVars>
      </dgm:prSet>
      <dgm:spPr>
        <a:prstGeom prst="round2DiagRect">
          <a:avLst/>
        </a:prstGeom>
      </dgm:spPr>
    </dgm:pt>
    <dgm:pt modelId="{D75070BD-D0BA-3F4D-B58B-7C82461633AF}" type="pres">
      <dgm:prSet presAssocID="{8EF1E8E9-0C69-44F4-B8F0-026C1457C1AB}" presName="outerSibTrans" presStyleCnt="0"/>
      <dgm:spPr/>
    </dgm:pt>
    <dgm:pt modelId="{152AE0BF-5FDF-4840-9B3F-32CA93CBCC0E}" type="pres">
      <dgm:prSet presAssocID="{DF7475E9-D652-47A9-B3D0-C92BF763C2D5}" presName="oChild" presStyleLbl="fgAcc1" presStyleIdx="1" presStyleCnt="9" custScaleX="49956" custScaleY="139406" custLinFactNeighborY="-11642">
        <dgm:presLayoutVars>
          <dgm:bulletEnabled val="1"/>
        </dgm:presLayoutVars>
      </dgm:prSet>
      <dgm:spPr>
        <a:prstGeom prst="round2DiagRect">
          <a:avLst/>
        </a:prstGeom>
      </dgm:spPr>
    </dgm:pt>
    <dgm:pt modelId="{530B2077-2311-A34C-9014-E40472471AFC}" type="pres">
      <dgm:prSet presAssocID="{580048F5-F40A-4008-838B-1C9D39A85E8A}" presName="outerSibTrans" presStyleCnt="0"/>
      <dgm:spPr/>
    </dgm:pt>
    <dgm:pt modelId="{F7ED9176-632F-DB4D-8F84-1FDC629B1091}" type="pres">
      <dgm:prSet presAssocID="{F1E12294-CD92-4B5B-A5AE-B21C6E753A76}" presName="oChild" presStyleLbl="fgAcc1" presStyleIdx="2" presStyleCnt="9" custScaleX="49956" custScaleY="139406" custLinFactNeighborY="-11642">
        <dgm:presLayoutVars>
          <dgm:bulletEnabled val="1"/>
        </dgm:presLayoutVars>
      </dgm:prSet>
      <dgm:spPr>
        <a:prstGeom prst="round2DiagRect">
          <a:avLst/>
        </a:prstGeom>
      </dgm:spPr>
    </dgm:pt>
    <dgm:pt modelId="{F1C55435-47BB-6142-991B-CBE1157FE51C}" type="pres">
      <dgm:prSet presAssocID="{0DAB4368-053F-4010-AF8A-3452E7EC31C0}" presName="outerSibTrans" presStyleCnt="0"/>
      <dgm:spPr/>
    </dgm:pt>
    <dgm:pt modelId="{EBFB9163-2D22-AE46-A3B7-68E53749E4E8}" type="pres">
      <dgm:prSet presAssocID="{0FD55B5C-20DA-44A6-8194-52BA6F8381F2}" presName="oChild" presStyleLbl="fgAcc1" presStyleIdx="3" presStyleCnt="9" custScaleX="49956" custScaleY="139406" custLinFactNeighborY="-11642">
        <dgm:presLayoutVars>
          <dgm:bulletEnabled val="1"/>
        </dgm:presLayoutVars>
      </dgm:prSet>
      <dgm:spPr>
        <a:prstGeom prst="round2DiagRect">
          <a:avLst/>
        </a:prstGeom>
      </dgm:spPr>
    </dgm:pt>
    <dgm:pt modelId="{D80495ED-9995-7B46-8B8A-0031C8B3046A}" type="pres">
      <dgm:prSet presAssocID="{E70899B7-205F-4AAC-913A-3FABCAFA8C35}" presName="outerSibTrans" presStyleCnt="0"/>
      <dgm:spPr/>
    </dgm:pt>
    <dgm:pt modelId="{C7602DB9-9971-194C-9D3F-467FC74DD21A}" type="pres">
      <dgm:prSet presAssocID="{06EBC2E0-1582-40F2-ADE1-8C60579CE2E7}" presName="oChild" presStyleLbl="fgAcc1" presStyleIdx="4" presStyleCnt="9" custScaleX="49956" custScaleY="139406" custLinFactNeighborY="-11642">
        <dgm:presLayoutVars>
          <dgm:bulletEnabled val="1"/>
        </dgm:presLayoutVars>
      </dgm:prSet>
      <dgm:spPr>
        <a:prstGeom prst="round2DiagRect">
          <a:avLst/>
        </a:prstGeom>
      </dgm:spPr>
    </dgm:pt>
    <dgm:pt modelId="{ABF647AB-BC25-CD48-8F6D-9158012C46F4}" type="pres">
      <dgm:prSet presAssocID="{A23C3032-743A-44D1-A838-F9C312F26FC6}" presName="outerSibTrans" presStyleCnt="0"/>
      <dgm:spPr/>
    </dgm:pt>
    <dgm:pt modelId="{DD2C7C53-B507-D94F-8BD9-6A6C15D80AF6}" type="pres">
      <dgm:prSet presAssocID="{CBE0EAD1-0EB0-4B82-96BE-F3E56E761BC3}" presName="oChild" presStyleLbl="fgAcc1" presStyleIdx="5" presStyleCnt="9" custScaleX="49956" custScaleY="139406" custLinFactNeighborY="-11642">
        <dgm:presLayoutVars>
          <dgm:bulletEnabled val="1"/>
        </dgm:presLayoutVars>
      </dgm:prSet>
      <dgm:spPr>
        <a:prstGeom prst="round2DiagRect">
          <a:avLst/>
        </a:prstGeom>
      </dgm:spPr>
    </dgm:pt>
    <dgm:pt modelId="{3C81EA4E-168A-DA44-A322-2E3A79CAF8BA}" type="pres">
      <dgm:prSet presAssocID="{B939D747-6DDD-4A48-8617-1F2B05078717}" presName="outerSibTrans" presStyleCnt="0"/>
      <dgm:spPr/>
    </dgm:pt>
    <dgm:pt modelId="{7BB152FA-746D-CA49-9E9F-DB477F529459}" type="pres">
      <dgm:prSet presAssocID="{DB54C9DD-8A67-4162-BFAB-6747337BDE5E}" presName="oChild" presStyleLbl="fgAcc1" presStyleIdx="6" presStyleCnt="9" custScaleX="49956" custScaleY="139406" custLinFactNeighborY="-11642">
        <dgm:presLayoutVars>
          <dgm:bulletEnabled val="1"/>
        </dgm:presLayoutVars>
      </dgm:prSet>
      <dgm:spPr>
        <a:prstGeom prst="round2DiagRect">
          <a:avLst/>
        </a:prstGeom>
      </dgm:spPr>
    </dgm:pt>
    <dgm:pt modelId="{3011D198-8DE6-BA47-82B7-C15EA7A2C09B}" type="pres">
      <dgm:prSet presAssocID="{19C285F0-68EB-438E-9337-8600AE0CF5E5}" presName="outerSibTrans" presStyleCnt="0"/>
      <dgm:spPr/>
    </dgm:pt>
    <dgm:pt modelId="{49DCAFA4-BD22-E14C-9271-4C976B82268A}" type="pres">
      <dgm:prSet presAssocID="{F2A0F608-EB52-4E98-81CA-6EE299376F27}" presName="oChild" presStyleLbl="fgAcc1" presStyleIdx="7" presStyleCnt="9" custScaleX="49956" custScaleY="139406" custLinFactNeighborY="-11642">
        <dgm:presLayoutVars>
          <dgm:bulletEnabled val="1"/>
        </dgm:presLayoutVars>
      </dgm:prSet>
      <dgm:spPr>
        <a:prstGeom prst="round2DiagRect">
          <a:avLst/>
        </a:prstGeom>
      </dgm:spPr>
    </dgm:pt>
    <dgm:pt modelId="{0B8367BF-1E31-EF45-B550-9C8EB0A8C341}" type="pres">
      <dgm:prSet presAssocID="{FC3D1BEA-AD3E-4331-8B0B-7776A56610DC}" presName="outerSibTrans" presStyleCnt="0"/>
      <dgm:spPr/>
    </dgm:pt>
    <dgm:pt modelId="{5743FE5D-91C0-8E4E-AC2F-7C5396A46016}" type="pres">
      <dgm:prSet presAssocID="{77D27F3A-77C0-4DE6-B984-C2CB1BAE3CD9}" presName="oChild" presStyleLbl="fgAcc1" presStyleIdx="8" presStyleCnt="9" custScaleX="49956" custScaleY="139406" custLinFactNeighborY="-11642">
        <dgm:presLayoutVars>
          <dgm:bulletEnabled val="1"/>
        </dgm:presLayoutVars>
      </dgm:prSet>
      <dgm:spPr>
        <a:prstGeom prst="round2DiagRect">
          <a:avLst/>
        </a:prstGeom>
      </dgm:spPr>
    </dgm:pt>
  </dgm:ptLst>
  <dgm:cxnLst>
    <dgm:cxn modelId="{47968902-96AD-8948-83A7-4DA701436120}" type="presOf" srcId="{DB54C9DD-8A67-4162-BFAB-6747337BDE5E}" destId="{7BB152FA-746D-CA49-9E9F-DB477F529459}" srcOrd="0" destOrd="0" presId="urn:microsoft.com/office/officeart/2005/8/layout/target2"/>
    <dgm:cxn modelId="{013F170E-B9C4-4563-9355-F7A789C13499}" srcId="{26427B21-B588-4EB3-A79E-BF291FB099F6}" destId="{DB54C9DD-8A67-4162-BFAB-6747337BDE5E}" srcOrd="6" destOrd="0" parTransId="{DC2D392A-0E2F-49DC-B094-1C7FF5AF2E87}" sibTransId="{19C285F0-68EB-438E-9337-8600AE0CF5E5}"/>
    <dgm:cxn modelId="{1DF3C218-F4A4-2F44-AE16-CF79ABE7462B}" type="presOf" srcId="{CBE0EAD1-0EB0-4B82-96BE-F3E56E761BC3}" destId="{DD2C7C53-B507-D94F-8BD9-6A6C15D80AF6}" srcOrd="0" destOrd="0" presId="urn:microsoft.com/office/officeart/2005/8/layout/target2"/>
    <dgm:cxn modelId="{FCA3591C-D879-234D-B039-656C8FB7A444}" type="presOf" srcId="{F1E12294-CD92-4B5B-A5AE-B21C6E753A76}" destId="{F7ED9176-632F-DB4D-8F84-1FDC629B1091}" srcOrd="0" destOrd="0" presId="urn:microsoft.com/office/officeart/2005/8/layout/target2"/>
    <dgm:cxn modelId="{F34A831E-1515-4A49-9FD1-F0C66E1CD1A1}" type="presOf" srcId="{77D27F3A-77C0-4DE6-B984-C2CB1BAE3CD9}" destId="{5743FE5D-91C0-8E4E-AC2F-7C5396A46016}" srcOrd="0" destOrd="0" presId="urn:microsoft.com/office/officeart/2005/8/layout/target2"/>
    <dgm:cxn modelId="{18B75E33-C858-C643-B214-5923895DBA35}" type="presOf" srcId="{1805D379-7C49-4B1F-92DF-CF1BD9352F21}" destId="{8C2AA2A9-C785-C645-AC45-FBBEAF2F833F}" srcOrd="0" destOrd="0" presId="urn:microsoft.com/office/officeart/2005/8/layout/target2"/>
    <dgm:cxn modelId="{8974353B-63B3-4EB9-A3BC-31BF0C8CB478}" srcId="{26427B21-B588-4EB3-A79E-BF291FB099F6}" destId="{77D27F3A-77C0-4DE6-B984-C2CB1BAE3CD9}" srcOrd="8" destOrd="0" parTransId="{5798D52B-26FF-4415-B1C6-ABB6A92749B8}" sibTransId="{16B9C27B-9B2E-480D-8B2F-F6E86BD7302D}"/>
    <dgm:cxn modelId="{01918350-4101-49F1-84F0-A1DE8A26F81F}" srcId="{1805D379-7C49-4B1F-92DF-CF1BD9352F21}" destId="{26427B21-B588-4EB3-A79E-BF291FB099F6}" srcOrd="0" destOrd="0" parTransId="{E9A02BF6-422F-40F9-AE7A-95634BC13461}" sibTransId="{FD5C86C3-0443-4E3B-A755-D66909DFED72}"/>
    <dgm:cxn modelId="{29BDA372-9036-4DD4-8C45-09C9F4C385A7}" srcId="{26427B21-B588-4EB3-A79E-BF291FB099F6}" destId="{F2A0F608-EB52-4E98-81CA-6EE299376F27}" srcOrd="7" destOrd="0" parTransId="{91691F15-3441-4964-96CF-2B9FAEA0D28C}" sibTransId="{FC3D1BEA-AD3E-4331-8B0B-7776A56610DC}"/>
    <dgm:cxn modelId="{77E42274-4E5D-9C4C-B92A-7D9F59AB37CA}" type="presOf" srcId="{F2A0F608-EB52-4E98-81CA-6EE299376F27}" destId="{49DCAFA4-BD22-E14C-9271-4C976B82268A}" srcOrd="0" destOrd="0" presId="urn:microsoft.com/office/officeart/2005/8/layout/target2"/>
    <dgm:cxn modelId="{35F88989-71FE-4A04-B9E3-9D7D5703633C}" srcId="{26427B21-B588-4EB3-A79E-BF291FB099F6}" destId="{F1E12294-CD92-4B5B-A5AE-B21C6E753A76}" srcOrd="2" destOrd="0" parTransId="{789E1480-05F3-4FCE-9AF2-5999FB274081}" sibTransId="{0DAB4368-053F-4010-AF8A-3452E7EC31C0}"/>
    <dgm:cxn modelId="{FF7CC389-F158-46CD-97DE-2362E6B63ADB}" srcId="{26427B21-B588-4EB3-A79E-BF291FB099F6}" destId="{DF7475E9-D652-47A9-B3D0-C92BF763C2D5}" srcOrd="1" destOrd="0" parTransId="{DF752B84-1787-415A-9995-C507934BFAED}" sibTransId="{580048F5-F40A-4008-838B-1C9D39A85E8A}"/>
    <dgm:cxn modelId="{39C9D491-4607-400D-B3F7-C32B9E35B6FF}" srcId="{26427B21-B588-4EB3-A79E-BF291FB099F6}" destId="{06EBC2E0-1582-40F2-ADE1-8C60579CE2E7}" srcOrd="4" destOrd="0" parTransId="{FC3B5A51-AD97-40B2-A97A-C7848EC5F578}" sibTransId="{A23C3032-743A-44D1-A838-F9C312F26FC6}"/>
    <dgm:cxn modelId="{A8465F9C-80B0-4E51-940C-230A4F48CA08}" srcId="{26427B21-B588-4EB3-A79E-BF291FB099F6}" destId="{0FD55B5C-20DA-44A6-8194-52BA6F8381F2}" srcOrd="3" destOrd="0" parTransId="{480CA57F-9029-4D8E-A44E-4EAC7AC6B18D}" sibTransId="{E70899B7-205F-4AAC-913A-3FABCAFA8C35}"/>
    <dgm:cxn modelId="{BF8ADCA3-40B7-F943-AD89-E75BC10ECD09}" type="presOf" srcId="{06EBC2E0-1582-40F2-ADE1-8C60579CE2E7}" destId="{C7602DB9-9971-194C-9D3F-467FC74DD21A}" srcOrd="0" destOrd="0" presId="urn:microsoft.com/office/officeart/2005/8/layout/target2"/>
    <dgm:cxn modelId="{ACB64AAB-693A-43DD-8E44-1F30583EA858}" srcId="{26427B21-B588-4EB3-A79E-BF291FB099F6}" destId="{FA0B5411-867B-47F3-9CF4-E6D25493B1EB}" srcOrd="0" destOrd="0" parTransId="{1424B872-5F2C-455C-8DF1-76FC1C0FA3D2}" sibTransId="{8EF1E8E9-0C69-44F4-B8F0-026C1457C1AB}"/>
    <dgm:cxn modelId="{BAB075AF-9871-284F-A4E6-B010CAF3E3CA}" type="presOf" srcId="{26427B21-B588-4EB3-A79E-BF291FB099F6}" destId="{DBC923E3-37F8-D540-B2A9-89ED0A42AD4E}" srcOrd="0" destOrd="0" presId="urn:microsoft.com/office/officeart/2005/8/layout/target2"/>
    <dgm:cxn modelId="{A705CAC0-9B08-8243-A8F9-5740B3D26490}" type="presOf" srcId="{DF7475E9-D652-47A9-B3D0-C92BF763C2D5}" destId="{152AE0BF-5FDF-4840-9B3F-32CA93CBCC0E}" srcOrd="0" destOrd="0" presId="urn:microsoft.com/office/officeart/2005/8/layout/target2"/>
    <dgm:cxn modelId="{139800E9-00CD-F04C-B284-015099CD4DAB}" type="presOf" srcId="{FA0B5411-867B-47F3-9CF4-E6D25493B1EB}" destId="{21244E74-8DF0-1A43-B244-A33F5D4FDF5E}" srcOrd="0" destOrd="0" presId="urn:microsoft.com/office/officeart/2005/8/layout/target2"/>
    <dgm:cxn modelId="{909FE7EB-A632-43B6-B4FA-35B78B013C10}" srcId="{26427B21-B588-4EB3-A79E-BF291FB099F6}" destId="{CBE0EAD1-0EB0-4B82-96BE-F3E56E761BC3}" srcOrd="5" destOrd="0" parTransId="{F4392C2B-D454-45AF-8F23-58B1878BB5C7}" sibTransId="{B939D747-6DDD-4A48-8617-1F2B05078717}"/>
    <dgm:cxn modelId="{5E6F64F3-8AE5-8047-900B-3F5895AC3938}" type="presOf" srcId="{0FD55B5C-20DA-44A6-8194-52BA6F8381F2}" destId="{EBFB9163-2D22-AE46-A3B7-68E53749E4E8}" srcOrd="0" destOrd="0" presId="urn:microsoft.com/office/officeart/2005/8/layout/target2"/>
    <dgm:cxn modelId="{BCB1F59A-8F52-0742-9258-996DFB979FD5}" type="presParOf" srcId="{8C2AA2A9-C785-C645-AC45-FBBEAF2F833F}" destId="{422B1059-06BA-4A40-87B6-269D25E016C5}" srcOrd="0" destOrd="0" presId="urn:microsoft.com/office/officeart/2005/8/layout/target2"/>
    <dgm:cxn modelId="{A1937A35-1B7F-504C-88E6-E3F59E2C48BB}" type="presParOf" srcId="{422B1059-06BA-4A40-87B6-269D25E016C5}" destId="{DBC923E3-37F8-D540-B2A9-89ED0A42AD4E}" srcOrd="0" destOrd="0" presId="urn:microsoft.com/office/officeart/2005/8/layout/target2"/>
    <dgm:cxn modelId="{46CF905E-C74E-F14D-A313-96363E5DE8A8}" type="presParOf" srcId="{422B1059-06BA-4A40-87B6-269D25E016C5}" destId="{DC7C3BE7-5A93-4A4E-95F2-0D678FB96F41}" srcOrd="1" destOrd="0" presId="urn:microsoft.com/office/officeart/2005/8/layout/target2"/>
    <dgm:cxn modelId="{A2D00A84-8A73-0144-9702-435EB5D54C4F}" type="presParOf" srcId="{DC7C3BE7-5A93-4A4E-95F2-0D678FB96F41}" destId="{21244E74-8DF0-1A43-B244-A33F5D4FDF5E}" srcOrd="0" destOrd="0" presId="urn:microsoft.com/office/officeart/2005/8/layout/target2"/>
    <dgm:cxn modelId="{268C8BA5-84A8-4342-A578-F1D191A082B7}" type="presParOf" srcId="{DC7C3BE7-5A93-4A4E-95F2-0D678FB96F41}" destId="{D75070BD-D0BA-3F4D-B58B-7C82461633AF}" srcOrd="1" destOrd="0" presId="urn:microsoft.com/office/officeart/2005/8/layout/target2"/>
    <dgm:cxn modelId="{B3928613-9E05-0841-8D1B-614F6910ADBE}" type="presParOf" srcId="{DC7C3BE7-5A93-4A4E-95F2-0D678FB96F41}" destId="{152AE0BF-5FDF-4840-9B3F-32CA93CBCC0E}" srcOrd="2" destOrd="0" presId="urn:microsoft.com/office/officeart/2005/8/layout/target2"/>
    <dgm:cxn modelId="{C0297AB1-A442-4A4A-92E4-E15466BBCE30}" type="presParOf" srcId="{DC7C3BE7-5A93-4A4E-95F2-0D678FB96F41}" destId="{530B2077-2311-A34C-9014-E40472471AFC}" srcOrd="3" destOrd="0" presId="urn:microsoft.com/office/officeart/2005/8/layout/target2"/>
    <dgm:cxn modelId="{C7101F84-1062-B349-99BA-4EBD30047BD6}" type="presParOf" srcId="{DC7C3BE7-5A93-4A4E-95F2-0D678FB96F41}" destId="{F7ED9176-632F-DB4D-8F84-1FDC629B1091}" srcOrd="4" destOrd="0" presId="urn:microsoft.com/office/officeart/2005/8/layout/target2"/>
    <dgm:cxn modelId="{E0B0ABB6-EDB5-654B-97AA-95C9DDE24567}" type="presParOf" srcId="{DC7C3BE7-5A93-4A4E-95F2-0D678FB96F41}" destId="{F1C55435-47BB-6142-991B-CBE1157FE51C}" srcOrd="5" destOrd="0" presId="urn:microsoft.com/office/officeart/2005/8/layout/target2"/>
    <dgm:cxn modelId="{FDC667A2-DBCB-D849-BE1C-F2BB7319281D}" type="presParOf" srcId="{DC7C3BE7-5A93-4A4E-95F2-0D678FB96F41}" destId="{EBFB9163-2D22-AE46-A3B7-68E53749E4E8}" srcOrd="6" destOrd="0" presId="urn:microsoft.com/office/officeart/2005/8/layout/target2"/>
    <dgm:cxn modelId="{841628B2-260E-9949-8435-1D2B4CB5AC18}" type="presParOf" srcId="{DC7C3BE7-5A93-4A4E-95F2-0D678FB96F41}" destId="{D80495ED-9995-7B46-8B8A-0031C8B3046A}" srcOrd="7" destOrd="0" presId="urn:microsoft.com/office/officeart/2005/8/layout/target2"/>
    <dgm:cxn modelId="{F86A6BB8-027E-9142-8D03-07EC69898E95}" type="presParOf" srcId="{DC7C3BE7-5A93-4A4E-95F2-0D678FB96F41}" destId="{C7602DB9-9971-194C-9D3F-467FC74DD21A}" srcOrd="8" destOrd="0" presId="urn:microsoft.com/office/officeart/2005/8/layout/target2"/>
    <dgm:cxn modelId="{76973783-F42D-A643-A441-6D7998C7C815}" type="presParOf" srcId="{DC7C3BE7-5A93-4A4E-95F2-0D678FB96F41}" destId="{ABF647AB-BC25-CD48-8F6D-9158012C46F4}" srcOrd="9" destOrd="0" presId="urn:microsoft.com/office/officeart/2005/8/layout/target2"/>
    <dgm:cxn modelId="{B6B84954-AECD-9F46-93FA-6C7105DF5A6E}" type="presParOf" srcId="{DC7C3BE7-5A93-4A4E-95F2-0D678FB96F41}" destId="{DD2C7C53-B507-D94F-8BD9-6A6C15D80AF6}" srcOrd="10" destOrd="0" presId="urn:microsoft.com/office/officeart/2005/8/layout/target2"/>
    <dgm:cxn modelId="{530F6020-47E6-2549-9D8A-BDD3B25F2612}" type="presParOf" srcId="{DC7C3BE7-5A93-4A4E-95F2-0D678FB96F41}" destId="{3C81EA4E-168A-DA44-A322-2E3A79CAF8BA}" srcOrd="11" destOrd="0" presId="urn:microsoft.com/office/officeart/2005/8/layout/target2"/>
    <dgm:cxn modelId="{BFDEB456-8756-0D45-A69C-273EA2FBA954}" type="presParOf" srcId="{DC7C3BE7-5A93-4A4E-95F2-0D678FB96F41}" destId="{7BB152FA-746D-CA49-9E9F-DB477F529459}" srcOrd="12" destOrd="0" presId="urn:microsoft.com/office/officeart/2005/8/layout/target2"/>
    <dgm:cxn modelId="{A6D0F518-D6C3-7144-B529-5B14D82849D6}" type="presParOf" srcId="{DC7C3BE7-5A93-4A4E-95F2-0D678FB96F41}" destId="{3011D198-8DE6-BA47-82B7-C15EA7A2C09B}" srcOrd="13" destOrd="0" presId="urn:microsoft.com/office/officeart/2005/8/layout/target2"/>
    <dgm:cxn modelId="{26C4631D-44EB-8D4C-BD21-C01552A0CDE7}" type="presParOf" srcId="{DC7C3BE7-5A93-4A4E-95F2-0D678FB96F41}" destId="{49DCAFA4-BD22-E14C-9271-4C976B82268A}" srcOrd="14" destOrd="0" presId="urn:microsoft.com/office/officeart/2005/8/layout/target2"/>
    <dgm:cxn modelId="{87E0658C-3909-5843-82A9-4F5D08EE1924}" type="presParOf" srcId="{DC7C3BE7-5A93-4A4E-95F2-0D678FB96F41}" destId="{0B8367BF-1E31-EF45-B550-9C8EB0A8C341}" srcOrd="15" destOrd="0" presId="urn:microsoft.com/office/officeart/2005/8/layout/target2"/>
    <dgm:cxn modelId="{B82B28F8-8BB7-5A4D-A0F0-212E6A82D3AC}" type="presParOf" srcId="{DC7C3BE7-5A93-4A4E-95F2-0D678FB96F41}" destId="{5743FE5D-91C0-8E4E-AC2F-7C5396A46016}" srcOrd="16"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2C5B9F-CA44-443F-B7B4-E9B529105983}"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en-US"/>
        </a:p>
      </dgm:t>
    </dgm:pt>
    <dgm:pt modelId="{A5493714-9383-46CD-BC9D-E301B27081C1}">
      <dgm:prSet phldrT="[Text]"/>
      <dgm:spPr>
        <a:solidFill>
          <a:schemeClr val="bg1">
            <a:lumMod val="95000"/>
          </a:schemeClr>
        </a:solidFill>
        <a:effectLst/>
      </dgm:spPr>
      <dgm:t>
        <a:bodyPr/>
        <a:lstStyle/>
        <a:p>
          <a:r>
            <a:rPr lang="en-US" b="1" i="0">
              <a:solidFill>
                <a:srgbClr val="EA5E29"/>
              </a:solidFill>
              <a:latin typeface="Calibri" panose="020F0502020204030204" pitchFamily="34" charset="0"/>
              <a:cs typeface="Calibri" panose="020F0502020204030204" pitchFamily="34" charset="0"/>
            </a:rPr>
            <a:t>2017</a:t>
          </a:r>
        </a:p>
      </dgm:t>
    </dgm:pt>
    <dgm:pt modelId="{06CA18D9-5D4F-4C04-9A53-056DECE6A0DA}" type="parTrans" cxnId="{597232CF-F219-4F91-9810-D6B9429145AD}">
      <dgm:prSet/>
      <dgm:spPr/>
      <dgm:t>
        <a:bodyPr/>
        <a:lstStyle/>
        <a:p>
          <a:endParaRPr lang="en-US">
            <a:latin typeface="+mj-lt"/>
          </a:endParaRPr>
        </a:p>
      </dgm:t>
    </dgm:pt>
    <dgm:pt modelId="{68DF0792-8D12-4824-881F-0031804AA516}" type="sibTrans" cxnId="{597232CF-F219-4F91-9810-D6B9429145AD}">
      <dgm:prSet/>
      <dgm:spPr/>
      <dgm:t>
        <a:bodyPr/>
        <a:lstStyle/>
        <a:p>
          <a:endParaRPr lang="en-US">
            <a:latin typeface="+mj-lt"/>
          </a:endParaRPr>
        </a:p>
      </dgm:t>
    </dgm:pt>
    <dgm:pt modelId="{D8CB2C63-04E8-4D24-87DF-602AA2541D0C}">
      <dgm:prSet phldrT="[Text]" custT="1"/>
      <dgm:spPr>
        <a:noFill/>
        <a:ln>
          <a:noFill/>
        </a:ln>
      </dgm:spPr>
      <dgm:t>
        <a:bodyPr/>
        <a:lstStyle/>
        <a:p>
          <a:pPr marL="0" lvl="0" indent="0" algn="ctr" defTabSz="1600200">
            <a:lnSpc>
              <a:spcPct val="90000"/>
            </a:lnSpc>
            <a:spcBef>
              <a:spcPct val="0"/>
            </a:spcBef>
            <a:spcAft>
              <a:spcPct val="35000"/>
            </a:spcAft>
            <a:buNone/>
          </a:pPr>
          <a: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8 </a:t>
          </a:r>
          <a:b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br>
          <a:r>
            <a:rPr lang="en-US" sz="2800" b="0" i="1"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states</a:t>
          </a:r>
        </a:p>
      </dgm:t>
    </dgm:pt>
    <dgm:pt modelId="{29C4FAC8-F3A6-4C17-AD54-5C5B197043FB}" type="parTrans" cxnId="{A58494BF-41FA-4007-B382-79CD347788C4}">
      <dgm:prSet/>
      <dgm:spPr/>
      <dgm:t>
        <a:bodyPr/>
        <a:lstStyle/>
        <a:p>
          <a:endParaRPr lang="en-US">
            <a:latin typeface="+mj-lt"/>
          </a:endParaRPr>
        </a:p>
      </dgm:t>
    </dgm:pt>
    <dgm:pt modelId="{068034C8-2269-4CC4-AFE8-B586A9DE2418}" type="sibTrans" cxnId="{A58494BF-41FA-4007-B382-79CD347788C4}">
      <dgm:prSet/>
      <dgm:spPr/>
      <dgm:t>
        <a:bodyPr/>
        <a:lstStyle/>
        <a:p>
          <a:endParaRPr lang="en-US">
            <a:latin typeface="+mj-lt"/>
          </a:endParaRPr>
        </a:p>
      </dgm:t>
    </dgm:pt>
    <dgm:pt modelId="{8FE710AF-9EE1-4FBE-A4C0-2B42F51C406C}">
      <dgm:prSet phldrT="[Text]"/>
      <dgm:spPr>
        <a:solidFill>
          <a:schemeClr val="bg1">
            <a:lumMod val="95000"/>
          </a:schemeClr>
        </a:solidFill>
        <a:effectLst/>
      </dgm:spPr>
      <dgm:t>
        <a:bodyPr/>
        <a:lstStyle/>
        <a:p>
          <a:r>
            <a:rPr lang="en-US" b="1" i="0">
              <a:solidFill>
                <a:srgbClr val="EA5E29"/>
              </a:solidFill>
              <a:latin typeface="Calibri" panose="020F0502020204030204" pitchFamily="34" charset="0"/>
              <a:cs typeface="Calibri" panose="020F0502020204030204" pitchFamily="34" charset="0"/>
            </a:rPr>
            <a:t>2019</a:t>
          </a:r>
        </a:p>
      </dgm:t>
    </dgm:pt>
    <dgm:pt modelId="{533214B7-30AF-4E1A-A365-499211A92727}" type="parTrans" cxnId="{0817AFA9-920F-43C4-830E-9B3AB363AB65}">
      <dgm:prSet/>
      <dgm:spPr/>
      <dgm:t>
        <a:bodyPr/>
        <a:lstStyle/>
        <a:p>
          <a:endParaRPr lang="en-US">
            <a:latin typeface="+mj-lt"/>
          </a:endParaRPr>
        </a:p>
      </dgm:t>
    </dgm:pt>
    <dgm:pt modelId="{539F009F-A153-4EAD-BE2F-26880C9E76D3}" type="sibTrans" cxnId="{0817AFA9-920F-43C4-830E-9B3AB363AB65}">
      <dgm:prSet/>
      <dgm:spPr/>
      <dgm:t>
        <a:bodyPr/>
        <a:lstStyle/>
        <a:p>
          <a:endParaRPr lang="en-US">
            <a:latin typeface="+mj-lt"/>
          </a:endParaRPr>
        </a:p>
      </dgm:t>
    </dgm:pt>
    <dgm:pt modelId="{4E3DFE99-B5A7-487A-81F2-6ADB12B5F641}">
      <dgm:prSet phldrT="[Text]" custT="1"/>
      <dgm:spPr>
        <a:noFill/>
        <a:ln>
          <a:noFill/>
        </a:ln>
      </dgm:spPr>
      <dgm:t>
        <a:bodyPr/>
        <a:lstStyle/>
        <a:p>
          <a:pPr marL="0" lvl="0" indent="0" algn="ctr" defTabSz="1600200">
            <a:lnSpc>
              <a:spcPct val="90000"/>
            </a:lnSpc>
            <a:spcBef>
              <a:spcPct val="0"/>
            </a:spcBef>
            <a:spcAft>
              <a:spcPct val="35000"/>
            </a:spcAft>
            <a:buNone/>
          </a:pPr>
          <a: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21 </a:t>
          </a:r>
          <a:b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br>
          <a:r>
            <a:rPr lang="en-US" sz="2800" b="0" i="1"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states</a:t>
          </a:r>
        </a:p>
      </dgm:t>
    </dgm:pt>
    <dgm:pt modelId="{FFF1D794-E4ED-494E-9100-B5E8A866BDBF}" type="parTrans" cxnId="{8F3CDEAA-F240-4562-96C3-C7C9E8868053}">
      <dgm:prSet/>
      <dgm:spPr/>
      <dgm:t>
        <a:bodyPr/>
        <a:lstStyle/>
        <a:p>
          <a:endParaRPr lang="en-US">
            <a:latin typeface="+mj-lt"/>
          </a:endParaRPr>
        </a:p>
      </dgm:t>
    </dgm:pt>
    <dgm:pt modelId="{67DF3526-C32F-4FDD-A7E4-BA6160AFF403}" type="sibTrans" cxnId="{8F3CDEAA-F240-4562-96C3-C7C9E8868053}">
      <dgm:prSet/>
      <dgm:spPr/>
      <dgm:t>
        <a:bodyPr/>
        <a:lstStyle/>
        <a:p>
          <a:endParaRPr lang="en-US">
            <a:latin typeface="+mj-lt"/>
          </a:endParaRPr>
        </a:p>
      </dgm:t>
    </dgm:pt>
    <dgm:pt modelId="{59783D03-406B-4386-80F8-A94512DE6830}">
      <dgm:prSet phldrT="[Text]"/>
      <dgm:spPr>
        <a:solidFill>
          <a:schemeClr val="bg1">
            <a:lumMod val="95000"/>
          </a:schemeClr>
        </a:solidFill>
        <a:effectLst/>
      </dgm:spPr>
      <dgm:t>
        <a:bodyPr/>
        <a:lstStyle/>
        <a:p>
          <a:r>
            <a:rPr lang="en-US" b="1" i="0">
              <a:solidFill>
                <a:srgbClr val="EA5E29"/>
              </a:solidFill>
              <a:latin typeface="Calibri" panose="020F0502020204030204" pitchFamily="34" charset="0"/>
              <a:cs typeface="Calibri" panose="020F0502020204030204" pitchFamily="34" charset="0"/>
            </a:rPr>
            <a:t>2020</a:t>
          </a:r>
        </a:p>
      </dgm:t>
    </dgm:pt>
    <dgm:pt modelId="{AF1EAB1C-1D12-4DDB-A897-8B35E9A12E43}" type="parTrans" cxnId="{EB0E9362-12C7-484D-9759-002C460A6086}">
      <dgm:prSet/>
      <dgm:spPr/>
      <dgm:t>
        <a:bodyPr/>
        <a:lstStyle/>
        <a:p>
          <a:endParaRPr lang="en-US">
            <a:latin typeface="+mj-lt"/>
          </a:endParaRPr>
        </a:p>
      </dgm:t>
    </dgm:pt>
    <dgm:pt modelId="{F150E279-8153-40CB-81E9-9345E4D14A4C}" type="sibTrans" cxnId="{EB0E9362-12C7-484D-9759-002C460A6086}">
      <dgm:prSet/>
      <dgm:spPr/>
      <dgm:t>
        <a:bodyPr/>
        <a:lstStyle/>
        <a:p>
          <a:endParaRPr lang="en-US">
            <a:latin typeface="+mj-lt"/>
          </a:endParaRPr>
        </a:p>
      </dgm:t>
    </dgm:pt>
    <dgm:pt modelId="{524D083A-4290-4354-935E-05F700DFC893}">
      <dgm:prSet phldrT="[Text]" custT="1"/>
      <dgm:spPr>
        <a:noFill/>
        <a:ln>
          <a:noFill/>
        </a:ln>
      </dgm:spPr>
      <dgm:t>
        <a:bodyPr/>
        <a:lstStyle/>
        <a:p>
          <a:pPr marL="0" lvl="0" indent="0" algn="ctr" defTabSz="1600200">
            <a:lnSpc>
              <a:spcPct val="90000"/>
            </a:lnSpc>
            <a:spcBef>
              <a:spcPct val="0"/>
            </a:spcBef>
            <a:spcAft>
              <a:spcPct val="35000"/>
            </a:spcAft>
            <a:buNone/>
          </a:pPr>
          <a: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33 </a:t>
          </a:r>
          <a:b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br>
          <a:r>
            <a:rPr lang="en-US" sz="2800" b="0" i="1"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states</a:t>
          </a:r>
        </a:p>
      </dgm:t>
    </dgm:pt>
    <dgm:pt modelId="{B3EC33E8-78B1-4B24-9451-7F38CE559CC8}" type="parTrans" cxnId="{135E6299-32B0-46F4-96C4-B520E8BB645A}">
      <dgm:prSet/>
      <dgm:spPr/>
      <dgm:t>
        <a:bodyPr/>
        <a:lstStyle/>
        <a:p>
          <a:endParaRPr lang="en-US">
            <a:latin typeface="+mj-lt"/>
          </a:endParaRPr>
        </a:p>
      </dgm:t>
    </dgm:pt>
    <dgm:pt modelId="{8C59BBBF-AD30-4A0C-BDD1-8E861A8697D3}" type="sibTrans" cxnId="{135E6299-32B0-46F4-96C4-B520E8BB645A}">
      <dgm:prSet/>
      <dgm:spPr/>
      <dgm:t>
        <a:bodyPr/>
        <a:lstStyle/>
        <a:p>
          <a:endParaRPr lang="en-US">
            <a:latin typeface="+mj-lt"/>
          </a:endParaRPr>
        </a:p>
      </dgm:t>
    </dgm:pt>
    <dgm:pt modelId="{8E9C6DBA-4376-4CED-A6ED-4B56D6DD2019}">
      <dgm:prSet phldrT="[Text]" custT="1"/>
      <dgm:spPr>
        <a:noFill/>
        <a:ln>
          <a:noFill/>
        </a:ln>
      </dgm:spPr>
      <dgm:t>
        <a:bodyPr/>
        <a:lstStyle/>
        <a:p>
          <a:pPr marL="0" lvl="0" indent="0" algn="ctr" defTabSz="1600200">
            <a:lnSpc>
              <a:spcPct val="90000"/>
            </a:lnSpc>
            <a:spcBef>
              <a:spcPct val="0"/>
            </a:spcBef>
            <a:spcAft>
              <a:spcPct val="35000"/>
            </a:spcAft>
            <a:buNone/>
          </a:pPr>
          <a: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66 </a:t>
          </a:r>
          <a:r>
            <a:rPr lang="en-US" sz="2800" b="0" i="1"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clinics</a:t>
          </a:r>
        </a:p>
      </dgm:t>
    </dgm:pt>
    <dgm:pt modelId="{3FAF4C8E-C326-46EA-9A8B-52F42D2D99F4}" type="parTrans" cxnId="{29F4DCCE-74D2-423B-BB80-55BFAF67AC17}">
      <dgm:prSet/>
      <dgm:spPr/>
      <dgm:t>
        <a:bodyPr/>
        <a:lstStyle/>
        <a:p>
          <a:endParaRPr lang="en-US">
            <a:latin typeface="+mj-lt"/>
          </a:endParaRPr>
        </a:p>
      </dgm:t>
    </dgm:pt>
    <dgm:pt modelId="{98E11C1E-F66A-4EE6-99C2-417FB80DB152}" type="sibTrans" cxnId="{29F4DCCE-74D2-423B-BB80-55BFAF67AC17}">
      <dgm:prSet/>
      <dgm:spPr/>
      <dgm:t>
        <a:bodyPr/>
        <a:lstStyle/>
        <a:p>
          <a:endParaRPr lang="en-US">
            <a:latin typeface="+mj-lt"/>
          </a:endParaRPr>
        </a:p>
      </dgm:t>
    </dgm:pt>
    <dgm:pt modelId="{2750DC28-5A98-4034-BE19-5B476526CFF6}">
      <dgm:prSet phldrT="[Text]" custT="1"/>
      <dgm:spPr>
        <a:noFill/>
        <a:ln>
          <a:noFill/>
        </a:ln>
      </dgm:spPr>
      <dgm:t>
        <a:bodyPr/>
        <a:lstStyle/>
        <a:p>
          <a:pPr marL="0" lvl="0" indent="0" algn="ctr" defTabSz="1600200">
            <a:lnSpc>
              <a:spcPct val="90000"/>
            </a:lnSpc>
            <a:spcBef>
              <a:spcPct val="0"/>
            </a:spcBef>
            <a:spcAft>
              <a:spcPct val="35000"/>
            </a:spcAft>
            <a:buNone/>
          </a:pPr>
          <a: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113 </a:t>
          </a:r>
          <a:r>
            <a:rPr lang="en-US" sz="2800" b="0" i="1"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clinics</a:t>
          </a:r>
        </a:p>
      </dgm:t>
    </dgm:pt>
    <dgm:pt modelId="{A0413007-E344-4722-A249-B00DB90198F4}" type="parTrans" cxnId="{D7E8E524-28E9-4FFB-96B9-08CEDF0D4404}">
      <dgm:prSet/>
      <dgm:spPr/>
      <dgm:t>
        <a:bodyPr/>
        <a:lstStyle/>
        <a:p>
          <a:endParaRPr lang="en-US">
            <a:latin typeface="+mj-lt"/>
          </a:endParaRPr>
        </a:p>
      </dgm:t>
    </dgm:pt>
    <dgm:pt modelId="{75E30B66-E7B3-43C8-94A0-31A107934784}" type="sibTrans" cxnId="{D7E8E524-28E9-4FFB-96B9-08CEDF0D4404}">
      <dgm:prSet/>
      <dgm:spPr/>
      <dgm:t>
        <a:bodyPr/>
        <a:lstStyle/>
        <a:p>
          <a:endParaRPr lang="en-US">
            <a:latin typeface="+mj-lt"/>
          </a:endParaRPr>
        </a:p>
      </dgm:t>
    </dgm:pt>
    <dgm:pt modelId="{3BAFF405-9BFF-402A-99E7-F804320191CB}">
      <dgm:prSet phldrT="[Text]" custT="1"/>
      <dgm:spPr>
        <a:noFill/>
        <a:ln>
          <a:noFill/>
        </a:ln>
      </dgm:spPr>
      <dgm:t>
        <a:bodyPr/>
        <a:lstStyle/>
        <a:p>
          <a:pPr marL="0" lvl="0" indent="0" algn="ctr" defTabSz="1600200">
            <a:lnSpc>
              <a:spcPct val="90000"/>
            </a:lnSpc>
            <a:spcBef>
              <a:spcPct val="0"/>
            </a:spcBef>
            <a:spcAft>
              <a:spcPct val="35000"/>
            </a:spcAft>
            <a:buNone/>
          </a:pPr>
          <a: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229 </a:t>
          </a:r>
          <a:r>
            <a:rPr lang="en-US" sz="2800" b="0" i="1"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clinics</a:t>
          </a:r>
        </a:p>
      </dgm:t>
    </dgm:pt>
    <dgm:pt modelId="{A7442D23-5BBF-42E7-9A59-7F208173FD8D}" type="parTrans" cxnId="{15C2709B-1EC0-4862-897F-85397F8F3399}">
      <dgm:prSet/>
      <dgm:spPr/>
      <dgm:t>
        <a:bodyPr/>
        <a:lstStyle/>
        <a:p>
          <a:endParaRPr lang="en-US">
            <a:latin typeface="+mj-lt"/>
          </a:endParaRPr>
        </a:p>
      </dgm:t>
    </dgm:pt>
    <dgm:pt modelId="{DF50ACE9-14D3-4327-8B78-87448A79F7C0}" type="sibTrans" cxnId="{15C2709B-1EC0-4862-897F-85397F8F3399}">
      <dgm:prSet/>
      <dgm:spPr/>
      <dgm:t>
        <a:bodyPr/>
        <a:lstStyle/>
        <a:p>
          <a:endParaRPr lang="en-US">
            <a:latin typeface="+mj-lt"/>
          </a:endParaRPr>
        </a:p>
      </dgm:t>
    </dgm:pt>
    <dgm:pt modelId="{B2319113-7A91-4960-A479-60B823493875}">
      <dgm:prSet phldrT="[Text]" custT="1"/>
      <dgm:spPr>
        <a:noFill/>
        <a:ln>
          <a:noFill/>
        </a:ln>
      </dgm:spPr>
      <dgm:t>
        <a:bodyPr/>
        <a:lstStyle/>
        <a:p>
          <a:pPr marL="0" lvl="0" indent="0" algn="ctr" defTabSz="1600200">
            <a:lnSpc>
              <a:spcPct val="90000"/>
            </a:lnSpc>
            <a:spcBef>
              <a:spcPct val="0"/>
            </a:spcBef>
            <a:spcAft>
              <a:spcPct val="35000"/>
            </a:spcAft>
            <a:buNone/>
          </a:pPr>
          <a: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42 </a:t>
          </a:r>
          <a:b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br>
          <a:r>
            <a:rPr lang="en-US" sz="2800" b="0" i="1"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states</a:t>
          </a:r>
        </a:p>
      </dgm:t>
    </dgm:pt>
    <dgm:pt modelId="{71C72443-6943-4FBE-AE0E-61CA54EAD014}" type="parTrans" cxnId="{A77E13C3-1B97-4382-A9F4-58C87E2564DE}">
      <dgm:prSet/>
      <dgm:spPr/>
      <dgm:t>
        <a:bodyPr/>
        <a:lstStyle/>
        <a:p>
          <a:endParaRPr lang="en-US">
            <a:latin typeface="+mj-lt"/>
          </a:endParaRPr>
        </a:p>
      </dgm:t>
    </dgm:pt>
    <dgm:pt modelId="{DA5FAB40-059F-4744-BCFB-3BB7DB0DBB55}" type="sibTrans" cxnId="{A77E13C3-1B97-4382-A9F4-58C87E2564DE}">
      <dgm:prSet/>
      <dgm:spPr/>
      <dgm:t>
        <a:bodyPr/>
        <a:lstStyle/>
        <a:p>
          <a:endParaRPr lang="en-US">
            <a:latin typeface="+mj-lt"/>
          </a:endParaRPr>
        </a:p>
      </dgm:t>
    </dgm:pt>
    <dgm:pt modelId="{E012B9A8-21C9-4EC9-9492-3C3665B68544}">
      <dgm:prSet phldrT="[Text]"/>
      <dgm:spPr>
        <a:solidFill>
          <a:schemeClr val="bg1">
            <a:lumMod val="95000"/>
          </a:schemeClr>
        </a:solidFill>
        <a:effectLst/>
      </dgm:spPr>
      <dgm:t>
        <a:bodyPr/>
        <a:lstStyle/>
        <a:p>
          <a:r>
            <a:rPr lang="en-US" b="1" i="0">
              <a:solidFill>
                <a:srgbClr val="EA5E29"/>
              </a:solidFill>
              <a:latin typeface="Calibri" panose="020F0502020204030204" pitchFamily="34" charset="0"/>
              <a:cs typeface="Calibri" panose="020F0502020204030204" pitchFamily="34" charset="0"/>
            </a:rPr>
            <a:t>2021</a:t>
          </a:r>
        </a:p>
      </dgm:t>
    </dgm:pt>
    <dgm:pt modelId="{573B17EE-DCBD-4A41-A76D-25C08B29A743}" type="parTrans" cxnId="{6B8FE970-B869-4196-9E87-1162B4DCFA1C}">
      <dgm:prSet/>
      <dgm:spPr/>
      <dgm:t>
        <a:bodyPr/>
        <a:lstStyle/>
        <a:p>
          <a:endParaRPr lang="en-US">
            <a:latin typeface="+mj-lt"/>
          </a:endParaRPr>
        </a:p>
      </dgm:t>
    </dgm:pt>
    <dgm:pt modelId="{F2904B39-C73C-483D-925B-E5BE9044FEE7}" type="sibTrans" cxnId="{6B8FE970-B869-4196-9E87-1162B4DCFA1C}">
      <dgm:prSet/>
      <dgm:spPr/>
      <dgm:t>
        <a:bodyPr/>
        <a:lstStyle/>
        <a:p>
          <a:endParaRPr lang="en-US">
            <a:latin typeface="+mj-lt"/>
          </a:endParaRPr>
        </a:p>
      </dgm:t>
    </dgm:pt>
    <dgm:pt modelId="{83E75861-A7B1-4725-91A4-5051DEE1173E}">
      <dgm:prSet phldrT="[Text]" custT="1"/>
      <dgm:spPr>
        <a:noFill/>
        <a:ln>
          <a:noFill/>
        </a:ln>
      </dgm:spPr>
      <dgm:t>
        <a:bodyPr/>
        <a:lstStyle/>
        <a:p>
          <a:pPr marL="0" lvl="0" indent="0" algn="ctr" defTabSz="1600200">
            <a:lnSpc>
              <a:spcPct val="90000"/>
            </a:lnSpc>
            <a:spcBef>
              <a:spcPct val="0"/>
            </a:spcBef>
            <a:spcAft>
              <a:spcPct val="35000"/>
            </a:spcAft>
            <a:buNone/>
          </a:pPr>
          <a: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430 </a:t>
          </a:r>
          <a:r>
            <a:rPr lang="en-US" sz="2800" b="0" i="1"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clinics</a:t>
          </a:r>
        </a:p>
      </dgm:t>
    </dgm:pt>
    <dgm:pt modelId="{EE0B3FBF-CD9D-455A-B933-BA948259B24A}" type="parTrans" cxnId="{E09FF15B-240D-4896-A6C1-0C2F16D6EC41}">
      <dgm:prSet/>
      <dgm:spPr/>
      <dgm:t>
        <a:bodyPr/>
        <a:lstStyle/>
        <a:p>
          <a:endParaRPr lang="en-US">
            <a:latin typeface="+mj-lt"/>
          </a:endParaRPr>
        </a:p>
      </dgm:t>
    </dgm:pt>
    <dgm:pt modelId="{8BF057E8-0332-409F-BCFB-A566B7F7C01D}" type="sibTrans" cxnId="{E09FF15B-240D-4896-A6C1-0C2F16D6EC41}">
      <dgm:prSet/>
      <dgm:spPr/>
      <dgm:t>
        <a:bodyPr/>
        <a:lstStyle/>
        <a:p>
          <a:endParaRPr lang="en-US">
            <a:latin typeface="+mj-lt"/>
          </a:endParaRPr>
        </a:p>
      </dgm:t>
    </dgm:pt>
    <dgm:pt modelId="{C37C6967-7201-4D09-BA47-A3566A8162EC}">
      <dgm:prSet phldrT="[Text]"/>
      <dgm:spPr>
        <a:solidFill>
          <a:schemeClr val="bg1">
            <a:lumMod val="95000"/>
          </a:schemeClr>
        </a:solidFill>
        <a:effectLst/>
      </dgm:spPr>
      <dgm:t>
        <a:bodyPr/>
        <a:lstStyle/>
        <a:p>
          <a:r>
            <a:rPr lang="en-US" b="1" i="0">
              <a:solidFill>
                <a:srgbClr val="EA5E29"/>
              </a:solidFill>
              <a:latin typeface="Calibri" panose="020F0502020204030204" pitchFamily="34" charset="0"/>
              <a:cs typeface="Calibri" panose="020F0502020204030204" pitchFamily="34" charset="0"/>
            </a:rPr>
            <a:t>2022</a:t>
          </a:r>
        </a:p>
      </dgm:t>
    </dgm:pt>
    <dgm:pt modelId="{DC4C350B-BF35-4D11-A375-B1F73989EB3B}" type="parTrans" cxnId="{739498B9-597C-42DE-B1EF-63525EED49DA}">
      <dgm:prSet/>
      <dgm:spPr/>
      <dgm:t>
        <a:bodyPr/>
        <a:lstStyle/>
        <a:p>
          <a:endParaRPr lang="en-US"/>
        </a:p>
      </dgm:t>
    </dgm:pt>
    <dgm:pt modelId="{FD784097-FAFB-4370-BFA7-0C16913E7388}" type="sibTrans" cxnId="{739498B9-597C-42DE-B1EF-63525EED49DA}">
      <dgm:prSet/>
      <dgm:spPr/>
      <dgm:t>
        <a:bodyPr/>
        <a:lstStyle/>
        <a:p>
          <a:endParaRPr lang="en-US"/>
        </a:p>
      </dgm:t>
    </dgm:pt>
    <dgm:pt modelId="{C1B9B82B-D53B-4C34-A9B0-9146C5E6E8CE}">
      <dgm:prSet phldrT="[Text]" custT="1"/>
      <dgm:spPr>
        <a:noFill/>
        <a:ln>
          <a:noFill/>
        </a:ln>
      </dgm:spPr>
      <dgm:t>
        <a:bodyPr/>
        <a:lstStyle/>
        <a:p>
          <a:pPr marL="0" lvl="0" indent="0" algn="ctr" defTabSz="1600200">
            <a:lnSpc>
              <a:spcPct val="90000"/>
            </a:lnSpc>
            <a:spcBef>
              <a:spcPct val="0"/>
            </a:spcBef>
            <a:spcAft>
              <a:spcPct val="35000"/>
            </a:spcAft>
            <a:buNone/>
          </a:pPr>
          <a: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46 </a:t>
          </a:r>
          <a:b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br>
          <a:r>
            <a:rPr lang="en-US" sz="2800" b="0" i="1"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states</a:t>
          </a:r>
        </a:p>
      </dgm:t>
    </dgm:pt>
    <dgm:pt modelId="{E8196A05-8699-4707-92F2-D26A54A0A636}" type="parTrans" cxnId="{DBEBFFB3-2C7A-4FEB-BF32-C15EB3FFE73A}">
      <dgm:prSet/>
      <dgm:spPr/>
      <dgm:t>
        <a:bodyPr/>
        <a:lstStyle/>
        <a:p>
          <a:endParaRPr lang="en-US"/>
        </a:p>
      </dgm:t>
    </dgm:pt>
    <dgm:pt modelId="{0BFAF536-0FAF-4567-A5AC-87CCD7355064}" type="sibTrans" cxnId="{DBEBFFB3-2C7A-4FEB-BF32-C15EB3FFE73A}">
      <dgm:prSet/>
      <dgm:spPr/>
      <dgm:t>
        <a:bodyPr/>
        <a:lstStyle/>
        <a:p>
          <a:endParaRPr lang="en-US"/>
        </a:p>
      </dgm:t>
    </dgm:pt>
    <dgm:pt modelId="{C431A8F5-F086-4353-9BF1-9EA3FC36481D}">
      <dgm:prSet phldrT="[Text]" custT="1"/>
      <dgm:spPr>
        <a:noFill/>
        <a:ln>
          <a:noFill/>
        </a:ln>
      </dgm:spPr>
      <dgm:t>
        <a:bodyPr/>
        <a:lstStyle/>
        <a:p>
          <a:r>
            <a:rPr lang="en-US" sz="3600" b="1" i="0" kern="1200">
              <a:latin typeface="Calibri" panose="020F0502020204030204" pitchFamily="34" charset="0"/>
              <a:cs typeface="Calibri" panose="020F0502020204030204" pitchFamily="34" charset="0"/>
            </a:rPr>
            <a:t>500+</a:t>
          </a:r>
          <a:br>
            <a:rPr lang="en-US" sz="3600" b="1" i="0" kern="1200">
              <a:latin typeface="Calibri" panose="020F0502020204030204" pitchFamily="34" charset="0"/>
              <a:cs typeface="Calibri" panose="020F0502020204030204" pitchFamily="34" charset="0"/>
            </a:rPr>
          </a:br>
          <a:r>
            <a:rPr lang="en-US" sz="2800" b="0" i="1"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clinics</a:t>
          </a:r>
        </a:p>
      </dgm:t>
    </dgm:pt>
    <dgm:pt modelId="{9A9014EE-5588-47CD-AB45-F0F92AE883C8}" type="parTrans" cxnId="{DAC84E8B-F4E0-41EF-B9B8-C40A0C43DCA7}">
      <dgm:prSet/>
      <dgm:spPr/>
      <dgm:t>
        <a:bodyPr/>
        <a:lstStyle/>
        <a:p>
          <a:endParaRPr lang="en-US"/>
        </a:p>
      </dgm:t>
    </dgm:pt>
    <dgm:pt modelId="{5BB64734-636C-4BB9-8692-15A25BA74E86}" type="sibTrans" cxnId="{DAC84E8B-F4E0-41EF-B9B8-C40A0C43DCA7}">
      <dgm:prSet/>
      <dgm:spPr/>
      <dgm:t>
        <a:bodyPr/>
        <a:lstStyle/>
        <a:p>
          <a:endParaRPr lang="en-US"/>
        </a:p>
      </dgm:t>
    </dgm:pt>
    <dgm:pt modelId="{B28A79B8-E9C1-4935-973B-0E1B13BC145C}" type="pres">
      <dgm:prSet presAssocID="{5D2C5B9F-CA44-443F-B7B4-E9B529105983}" presName="theList" presStyleCnt="0">
        <dgm:presLayoutVars>
          <dgm:dir/>
          <dgm:animLvl val="lvl"/>
          <dgm:resizeHandles val="exact"/>
        </dgm:presLayoutVars>
      </dgm:prSet>
      <dgm:spPr/>
    </dgm:pt>
    <dgm:pt modelId="{DFDEF9C6-F702-4149-8B01-9C96D2AD80E0}" type="pres">
      <dgm:prSet presAssocID="{A5493714-9383-46CD-BC9D-E301B27081C1}" presName="compNode" presStyleCnt="0"/>
      <dgm:spPr/>
    </dgm:pt>
    <dgm:pt modelId="{292C8677-2424-4651-A580-5CA2AE0AD70A}" type="pres">
      <dgm:prSet presAssocID="{A5493714-9383-46CD-BC9D-E301B27081C1}" presName="aNode" presStyleLbl="bgShp" presStyleIdx="0" presStyleCnt="5" custLinFactNeighborX="-285"/>
      <dgm:spPr>
        <a:prstGeom prst="round2DiagRect">
          <a:avLst/>
        </a:prstGeom>
      </dgm:spPr>
    </dgm:pt>
    <dgm:pt modelId="{71406EE3-9A9C-4DCD-9016-73584501F559}" type="pres">
      <dgm:prSet presAssocID="{A5493714-9383-46CD-BC9D-E301B27081C1}" presName="textNode" presStyleLbl="bgShp" presStyleIdx="0" presStyleCnt="5"/>
      <dgm:spPr/>
    </dgm:pt>
    <dgm:pt modelId="{F43654B9-5EF0-4984-B7E2-E4970640EB40}" type="pres">
      <dgm:prSet presAssocID="{A5493714-9383-46CD-BC9D-E301B27081C1}" presName="compChildNode" presStyleCnt="0"/>
      <dgm:spPr/>
    </dgm:pt>
    <dgm:pt modelId="{8FB2BF5F-AEA3-49BC-BB19-FB9C253048FF}" type="pres">
      <dgm:prSet presAssocID="{A5493714-9383-46CD-BC9D-E301B27081C1}" presName="theInnerList" presStyleCnt="0"/>
      <dgm:spPr/>
    </dgm:pt>
    <dgm:pt modelId="{01ACC638-CF5C-413C-AEF3-5AC6382470F2}" type="pres">
      <dgm:prSet presAssocID="{D8CB2C63-04E8-4D24-87DF-602AA2541D0C}" presName="childNode" presStyleLbl="node1" presStyleIdx="0" presStyleCnt="10">
        <dgm:presLayoutVars>
          <dgm:bulletEnabled val="1"/>
        </dgm:presLayoutVars>
      </dgm:prSet>
      <dgm:spPr/>
    </dgm:pt>
    <dgm:pt modelId="{70C62684-4A3A-4513-96DA-F52C76E50A16}" type="pres">
      <dgm:prSet presAssocID="{D8CB2C63-04E8-4D24-87DF-602AA2541D0C}" presName="aSpace2" presStyleCnt="0"/>
      <dgm:spPr/>
    </dgm:pt>
    <dgm:pt modelId="{70925CDE-5FA8-4450-BDCC-FFF9AB0AD806}" type="pres">
      <dgm:prSet presAssocID="{8E9C6DBA-4376-4CED-A6ED-4B56D6DD2019}" presName="childNode" presStyleLbl="node1" presStyleIdx="1" presStyleCnt="10">
        <dgm:presLayoutVars>
          <dgm:bulletEnabled val="1"/>
        </dgm:presLayoutVars>
      </dgm:prSet>
      <dgm:spPr/>
    </dgm:pt>
    <dgm:pt modelId="{A519F289-E87A-432F-8C72-3C1C7AF8CF59}" type="pres">
      <dgm:prSet presAssocID="{A5493714-9383-46CD-BC9D-E301B27081C1}" presName="aSpace" presStyleCnt="0"/>
      <dgm:spPr/>
    </dgm:pt>
    <dgm:pt modelId="{E12C4F11-400B-4408-9A3C-037DFAC82A69}" type="pres">
      <dgm:prSet presAssocID="{8FE710AF-9EE1-4FBE-A4C0-2B42F51C406C}" presName="compNode" presStyleCnt="0"/>
      <dgm:spPr/>
    </dgm:pt>
    <dgm:pt modelId="{4E857AB2-DD60-44FD-AF74-062F8DB29D6B}" type="pres">
      <dgm:prSet presAssocID="{8FE710AF-9EE1-4FBE-A4C0-2B42F51C406C}" presName="aNode" presStyleLbl="bgShp" presStyleIdx="1" presStyleCnt="5" custLinFactNeighborX="-285"/>
      <dgm:spPr>
        <a:prstGeom prst="round2DiagRect">
          <a:avLst/>
        </a:prstGeom>
      </dgm:spPr>
    </dgm:pt>
    <dgm:pt modelId="{216488D5-A18E-49A1-BA37-6297C962F2B9}" type="pres">
      <dgm:prSet presAssocID="{8FE710AF-9EE1-4FBE-A4C0-2B42F51C406C}" presName="textNode" presStyleLbl="bgShp" presStyleIdx="1" presStyleCnt="5"/>
      <dgm:spPr/>
    </dgm:pt>
    <dgm:pt modelId="{BA8D8D49-9CE1-4105-B42D-9ECB3867606B}" type="pres">
      <dgm:prSet presAssocID="{8FE710AF-9EE1-4FBE-A4C0-2B42F51C406C}" presName="compChildNode" presStyleCnt="0"/>
      <dgm:spPr/>
    </dgm:pt>
    <dgm:pt modelId="{A68704B2-2330-4145-AA10-562607704ED2}" type="pres">
      <dgm:prSet presAssocID="{8FE710AF-9EE1-4FBE-A4C0-2B42F51C406C}" presName="theInnerList" presStyleCnt="0"/>
      <dgm:spPr/>
    </dgm:pt>
    <dgm:pt modelId="{7721A4B8-6589-4255-A806-209A2CCF8041}" type="pres">
      <dgm:prSet presAssocID="{4E3DFE99-B5A7-487A-81F2-6ADB12B5F641}" presName="childNode" presStyleLbl="node1" presStyleIdx="2" presStyleCnt="10">
        <dgm:presLayoutVars>
          <dgm:bulletEnabled val="1"/>
        </dgm:presLayoutVars>
      </dgm:prSet>
      <dgm:spPr/>
    </dgm:pt>
    <dgm:pt modelId="{9100FBE5-BA95-47D4-87E6-BD3EE281E65B}" type="pres">
      <dgm:prSet presAssocID="{4E3DFE99-B5A7-487A-81F2-6ADB12B5F641}" presName="aSpace2" presStyleCnt="0"/>
      <dgm:spPr/>
    </dgm:pt>
    <dgm:pt modelId="{91F03772-CE00-46B5-9014-D08C912A8804}" type="pres">
      <dgm:prSet presAssocID="{2750DC28-5A98-4034-BE19-5B476526CFF6}" presName="childNode" presStyleLbl="node1" presStyleIdx="3" presStyleCnt="10">
        <dgm:presLayoutVars>
          <dgm:bulletEnabled val="1"/>
        </dgm:presLayoutVars>
      </dgm:prSet>
      <dgm:spPr/>
    </dgm:pt>
    <dgm:pt modelId="{C6C985E3-87C5-4DD9-A852-358EBCEFE16A}" type="pres">
      <dgm:prSet presAssocID="{8FE710AF-9EE1-4FBE-A4C0-2B42F51C406C}" presName="aSpace" presStyleCnt="0"/>
      <dgm:spPr/>
    </dgm:pt>
    <dgm:pt modelId="{9AB60487-BB53-4412-9A3F-9BBEA4C1E48B}" type="pres">
      <dgm:prSet presAssocID="{59783D03-406B-4386-80F8-A94512DE6830}" presName="compNode" presStyleCnt="0"/>
      <dgm:spPr/>
    </dgm:pt>
    <dgm:pt modelId="{84154945-51E4-4AF9-8DCA-6BCC4029E180}" type="pres">
      <dgm:prSet presAssocID="{59783D03-406B-4386-80F8-A94512DE6830}" presName="aNode" presStyleLbl="bgShp" presStyleIdx="2" presStyleCnt="5" custLinFactNeighborX="-285"/>
      <dgm:spPr>
        <a:prstGeom prst="round2DiagRect">
          <a:avLst/>
        </a:prstGeom>
      </dgm:spPr>
    </dgm:pt>
    <dgm:pt modelId="{D6C74C2C-C462-4E77-891E-8FB11E7E7229}" type="pres">
      <dgm:prSet presAssocID="{59783D03-406B-4386-80F8-A94512DE6830}" presName="textNode" presStyleLbl="bgShp" presStyleIdx="2" presStyleCnt="5"/>
      <dgm:spPr/>
    </dgm:pt>
    <dgm:pt modelId="{845B6EDB-B685-4ECE-B256-4C3A195B82C2}" type="pres">
      <dgm:prSet presAssocID="{59783D03-406B-4386-80F8-A94512DE6830}" presName="compChildNode" presStyleCnt="0"/>
      <dgm:spPr/>
    </dgm:pt>
    <dgm:pt modelId="{677D8683-54D5-47B7-9CED-7F5B74DF2279}" type="pres">
      <dgm:prSet presAssocID="{59783D03-406B-4386-80F8-A94512DE6830}" presName="theInnerList" presStyleCnt="0"/>
      <dgm:spPr/>
    </dgm:pt>
    <dgm:pt modelId="{D27E13A3-67B9-4099-BC39-EDA3EEA10F65}" type="pres">
      <dgm:prSet presAssocID="{524D083A-4290-4354-935E-05F700DFC893}" presName="childNode" presStyleLbl="node1" presStyleIdx="4" presStyleCnt="10">
        <dgm:presLayoutVars>
          <dgm:bulletEnabled val="1"/>
        </dgm:presLayoutVars>
      </dgm:prSet>
      <dgm:spPr/>
    </dgm:pt>
    <dgm:pt modelId="{F17C2E56-1996-4DA5-823B-EDEFFD112482}" type="pres">
      <dgm:prSet presAssocID="{524D083A-4290-4354-935E-05F700DFC893}" presName="aSpace2" presStyleCnt="0"/>
      <dgm:spPr/>
    </dgm:pt>
    <dgm:pt modelId="{C84C4ABC-CA88-4660-A945-7E613F27CF05}" type="pres">
      <dgm:prSet presAssocID="{3BAFF405-9BFF-402A-99E7-F804320191CB}" presName="childNode" presStyleLbl="node1" presStyleIdx="5" presStyleCnt="10">
        <dgm:presLayoutVars>
          <dgm:bulletEnabled val="1"/>
        </dgm:presLayoutVars>
      </dgm:prSet>
      <dgm:spPr/>
    </dgm:pt>
    <dgm:pt modelId="{C69206FE-AE78-4070-A571-A5CC50C60412}" type="pres">
      <dgm:prSet presAssocID="{59783D03-406B-4386-80F8-A94512DE6830}" presName="aSpace" presStyleCnt="0"/>
      <dgm:spPr/>
    </dgm:pt>
    <dgm:pt modelId="{0500C50E-3061-4BE7-B7A9-8439ECEBC3D6}" type="pres">
      <dgm:prSet presAssocID="{E012B9A8-21C9-4EC9-9492-3C3665B68544}" presName="compNode" presStyleCnt="0"/>
      <dgm:spPr/>
    </dgm:pt>
    <dgm:pt modelId="{5DE6A97D-6ACF-4813-BA0E-71A45E615072}" type="pres">
      <dgm:prSet presAssocID="{E012B9A8-21C9-4EC9-9492-3C3665B68544}" presName="aNode" presStyleLbl="bgShp" presStyleIdx="3" presStyleCnt="5" custLinFactNeighborX="-285"/>
      <dgm:spPr>
        <a:prstGeom prst="round2DiagRect">
          <a:avLst/>
        </a:prstGeom>
      </dgm:spPr>
    </dgm:pt>
    <dgm:pt modelId="{084C58DC-D90D-4749-B20A-813125F1016E}" type="pres">
      <dgm:prSet presAssocID="{E012B9A8-21C9-4EC9-9492-3C3665B68544}" presName="textNode" presStyleLbl="bgShp" presStyleIdx="3" presStyleCnt="5"/>
      <dgm:spPr/>
    </dgm:pt>
    <dgm:pt modelId="{4D1A1D9E-C486-49F1-BA86-9530D89DFAB2}" type="pres">
      <dgm:prSet presAssocID="{E012B9A8-21C9-4EC9-9492-3C3665B68544}" presName="compChildNode" presStyleCnt="0"/>
      <dgm:spPr/>
    </dgm:pt>
    <dgm:pt modelId="{AF0D7C58-6F0E-476A-8206-C1D91F27F025}" type="pres">
      <dgm:prSet presAssocID="{E012B9A8-21C9-4EC9-9492-3C3665B68544}" presName="theInnerList" presStyleCnt="0"/>
      <dgm:spPr/>
    </dgm:pt>
    <dgm:pt modelId="{E7B958B0-B295-4998-902C-27D32BC18D8D}" type="pres">
      <dgm:prSet presAssocID="{B2319113-7A91-4960-A479-60B823493875}" presName="childNode" presStyleLbl="node1" presStyleIdx="6" presStyleCnt="10">
        <dgm:presLayoutVars>
          <dgm:bulletEnabled val="1"/>
        </dgm:presLayoutVars>
      </dgm:prSet>
      <dgm:spPr/>
    </dgm:pt>
    <dgm:pt modelId="{668971E8-AA1A-4694-85C7-D15FD98C7A78}" type="pres">
      <dgm:prSet presAssocID="{B2319113-7A91-4960-A479-60B823493875}" presName="aSpace2" presStyleCnt="0"/>
      <dgm:spPr/>
    </dgm:pt>
    <dgm:pt modelId="{6A73B6E1-A924-43FA-B358-D84F46C5954D}" type="pres">
      <dgm:prSet presAssocID="{83E75861-A7B1-4725-91A4-5051DEE1173E}" presName="childNode" presStyleLbl="node1" presStyleIdx="7" presStyleCnt="10">
        <dgm:presLayoutVars>
          <dgm:bulletEnabled val="1"/>
        </dgm:presLayoutVars>
      </dgm:prSet>
      <dgm:spPr/>
    </dgm:pt>
    <dgm:pt modelId="{D6DFFA53-BD0E-4878-9D5B-364F923F90DA}" type="pres">
      <dgm:prSet presAssocID="{E012B9A8-21C9-4EC9-9492-3C3665B68544}" presName="aSpace" presStyleCnt="0"/>
      <dgm:spPr/>
    </dgm:pt>
    <dgm:pt modelId="{14E53D71-5749-40BF-94F3-BF8B7155ACFD}" type="pres">
      <dgm:prSet presAssocID="{C37C6967-7201-4D09-BA47-A3566A8162EC}" presName="compNode" presStyleCnt="0"/>
      <dgm:spPr/>
    </dgm:pt>
    <dgm:pt modelId="{450C7FC4-CE92-479C-8DE4-80427981399E}" type="pres">
      <dgm:prSet presAssocID="{C37C6967-7201-4D09-BA47-A3566A8162EC}" presName="aNode" presStyleLbl="bgShp" presStyleIdx="4" presStyleCnt="5"/>
      <dgm:spPr>
        <a:prstGeom prst="round2DiagRect">
          <a:avLst/>
        </a:prstGeom>
      </dgm:spPr>
    </dgm:pt>
    <dgm:pt modelId="{99F21EBB-F8FD-42CE-8B15-F48A7BD21A3E}" type="pres">
      <dgm:prSet presAssocID="{C37C6967-7201-4D09-BA47-A3566A8162EC}" presName="textNode" presStyleLbl="bgShp" presStyleIdx="4" presStyleCnt="5"/>
      <dgm:spPr/>
    </dgm:pt>
    <dgm:pt modelId="{29502479-B789-44DE-8933-90BF43E03378}" type="pres">
      <dgm:prSet presAssocID="{C37C6967-7201-4D09-BA47-A3566A8162EC}" presName="compChildNode" presStyleCnt="0"/>
      <dgm:spPr/>
    </dgm:pt>
    <dgm:pt modelId="{0CB5BB61-015F-4526-9EC2-FBB3C65D307B}" type="pres">
      <dgm:prSet presAssocID="{C37C6967-7201-4D09-BA47-A3566A8162EC}" presName="theInnerList" presStyleCnt="0"/>
      <dgm:spPr/>
    </dgm:pt>
    <dgm:pt modelId="{898E0D9D-B16C-4E40-96E0-154F0FA5D63A}" type="pres">
      <dgm:prSet presAssocID="{C1B9B82B-D53B-4C34-A9B0-9146C5E6E8CE}" presName="childNode" presStyleLbl="node1" presStyleIdx="8" presStyleCnt="10">
        <dgm:presLayoutVars>
          <dgm:bulletEnabled val="1"/>
        </dgm:presLayoutVars>
      </dgm:prSet>
      <dgm:spPr/>
    </dgm:pt>
    <dgm:pt modelId="{5A4F6C02-441D-416C-8C48-3E7D895140F1}" type="pres">
      <dgm:prSet presAssocID="{C1B9B82B-D53B-4C34-A9B0-9146C5E6E8CE}" presName="aSpace2" presStyleCnt="0"/>
      <dgm:spPr/>
    </dgm:pt>
    <dgm:pt modelId="{32107291-2AB9-4AC2-8D9A-FDE7096CE12C}" type="pres">
      <dgm:prSet presAssocID="{C431A8F5-F086-4353-9BF1-9EA3FC36481D}" presName="childNode" presStyleLbl="node1" presStyleIdx="9" presStyleCnt="10">
        <dgm:presLayoutVars>
          <dgm:bulletEnabled val="1"/>
        </dgm:presLayoutVars>
      </dgm:prSet>
      <dgm:spPr/>
    </dgm:pt>
  </dgm:ptLst>
  <dgm:cxnLst>
    <dgm:cxn modelId="{B1C91D05-6555-4F56-BE4D-D8347EB66067}" type="presOf" srcId="{3BAFF405-9BFF-402A-99E7-F804320191CB}" destId="{C84C4ABC-CA88-4660-A945-7E613F27CF05}" srcOrd="0" destOrd="0" presId="urn:microsoft.com/office/officeart/2005/8/layout/lProcess2"/>
    <dgm:cxn modelId="{C46B1E1D-FEDB-4A51-95AA-F6FC3498E6B3}" type="presOf" srcId="{C1B9B82B-D53B-4C34-A9B0-9146C5E6E8CE}" destId="{898E0D9D-B16C-4E40-96E0-154F0FA5D63A}" srcOrd="0" destOrd="0" presId="urn:microsoft.com/office/officeart/2005/8/layout/lProcess2"/>
    <dgm:cxn modelId="{A415FC20-4DFE-43BD-8D93-26DAC76B3558}" type="presOf" srcId="{2750DC28-5A98-4034-BE19-5B476526CFF6}" destId="{91F03772-CE00-46B5-9014-D08C912A8804}" srcOrd="0" destOrd="0" presId="urn:microsoft.com/office/officeart/2005/8/layout/lProcess2"/>
    <dgm:cxn modelId="{D7E8E524-28E9-4FFB-96B9-08CEDF0D4404}" srcId="{8FE710AF-9EE1-4FBE-A4C0-2B42F51C406C}" destId="{2750DC28-5A98-4034-BE19-5B476526CFF6}" srcOrd="1" destOrd="0" parTransId="{A0413007-E344-4722-A249-B00DB90198F4}" sibTransId="{75E30B66-E7B3-43C8-94A0-31A107934784}"/>
    <dgm:cxn modelId="{E4C6FD2A-E219-4F2A-933F-619964A8D428}" type="presOf" srcId="{4E3DFE99-B5A7-487A-81F2-6ADB12B5F641}" destId="{7721A4B8-6589-4255-A806-209A2CCF8041}" srcOrd="0" destOrd="0" presId="urn:microsoft.com/office/officeart/2005/8/layout/lProcess2"/>
    <dgm:cxn modelId="{2413E032-2AB5-46CC-8D15-2EEFF80C5015}" type="presOf" srcId="{A5493714-9383-46CD-BC9D-E301B27081C1}" destId="{71406EE3-9A9C-4DCD-9016-73584501F559}" srcOrd="1" destOrd="0" presId="urn:microsoft.com/office/officeart/2005/8/layout/lProcess2"/>
    <dgm:cxn modelId="{E09FF15B-240D-4896-A6C1-0C2F16D6EC41}" srcId="{E012B9A8-21C9-4EC9-9492-3C3665B68544}" destId="{83E75861-A7B1-4725-91A4-5051DEE1173E}" srcOrd="1" destOrd="0" parTransId="{EE0B3FBF-CD9D-455A-B933-BA948259B24A}" sibTransId="{8BF057E8-0332-409F-BCFB-A566B7F7C01D}"/>
    <dgm:cxn modelId="{78AC605E-F2C6-4A33-80DD-EA294557FA69}" type="presOf" srcId="{8E9C6DBA-4376-4CED-A6ED-4B56D6DD2019}" destId="{70925CDE-5FA8-4450-BDCC-FFF9AB0AD806}" srcOrd="0" destOrd="0" presId="urn:microsoft.com/office/officeart/2005/8/layout/lProcess2"/>
    <dgm:cxn modelId="{EB0E9362-12C7-484D-9759-002C460A6086}" srcId="{5D2C5B9F-CA44-443F-B7B4-E9B529105983}" destId="{59783D03-406B-4386-80F8-A94512DE6830}" srcOrd="2" destOrd="0" parTransId="{AF1EAB1C-1D12-4DDB-A897-8B35E9A12E43}" sibTransId="{F150E279-8153-40CB-81E9-9345E4D14A4C}"/>
    <dgm:cxn modelId="{A2B29F69-57B9-44EB-9F39-7A08E51097C9}" type="presOf" srcId="{59783D03-406B-4386-80F8-A94512DE6830}" destId="{84154945-51E4-4AF9-8DCA-6BCC4029E180}" srcOrd="0" destOrd="0" presId="urn:microsoft.com/office/officeart/2005/8/layout/lProcess2"/>
    <dgm:cxn modelId="{94FD426F-4564-4B51-8123-0DA35A5C3C4D}" type="presOf" srcId="{B2319113-7A91-4960-A479-60B823493875}" destId="{E7B958B0-B295-4998-902C-27D32BC18D8D}" srcOrd="0" destOrd="0" presId="urn:microsoft.com/office/officeart/2005/8/layout/lProcess2"/>
    <dgm:cxn modelId="{6B8FE970-B869-4196-9E87-1162B4DCFA1C}" srcId="{5D2C5B9F-CA44-443F-B7B4-E9B529105983}" destId="{E012B9A8-21C9-4EC9-9492-3C3665B68544}" srcOrd="3" destOrd="0" parTransId="{573B17EE-DCBD-4A41-A76D-25C08B29A743}" sibTransId="{F2904B39-C73C-483D-925B-E5BE9044FEE7}"/>
    <dgm:cxn modelId="{794FB684-4F8E-4A68-932B-5811153F1D45}" type="presOf" srcId="{5D2C5B9F-CA44-443F-B7B4-E9B529105983}" destId="{B28A79B8-E9C1-4935-973B-0E1B13BC145C}" srcOrd="0" destOrd="0" presId="urn:microsoft.com/office/officeart/2005/8/layout/lProcess2"/>
    <dgm:cxn modelId="{DAC84E8B-F4E0-41EF-B9B8-C40A0C43DCA7}" srcId="{C37C6967-7201-4D09-BA47-A3566A8162EC}" destId="{C431A8F5-F086-4353-9BF1-9EA3FC36481D}" srcOrd="1" destOrd="0" parTransId="{9A9014EE-5588-47CD-AB45-F0F92AE883C8}" sibTransId="{5BB64734-636C-4BB9-8692-15A25BA74E86}"/>
    <dgm:cxn modelId="{2F92BF90-A031-4B31-8159-B74B33BB3B02}" type="presOf" srcId="{E012B9A8-21C9-4EC9-9492-3C3665B68544}" destId="{084C58DC-D90D-4749-B20A-813125F1016E}" srcOrd="1" destOrd="0" presId="urn:microsoft.com/office/officeart/2005/8/layout/lProcess2"/>
    <dgm:cxn modelId="{706C4793-C5E0-4FA2-AC8C-5DD4C09E2DAA}" type="presOf" srcId="{83E75861-A7B1-4725-91A4-5051DEE1173E}" destId="{6A73B6E1-A924-43FA-B358-D84F46C5954D}" srcOrd="0" destOrd="0" presId="urn:microsoft.com/office/officeart/2005/8/layout/lProcess2"/>
    <dgm:cxn modelId="{135E6299-32B0-46F4-96C4-B520E8BB645A}" srcId="{59783D03-406B-4386-80F8-A94512DE6830}" destId="{524D083A-4290-4354-935E-05F700DFC893}" srcOrd="0" destOrd="0" parTransId="{B3EC33E8-78B1-4B24-9451-7F38CE559CC8}" sibTransId="{8C59BBBF-AD30-4A0C-BDD1-8E861A8697D3}"/>
    <dgm:cxn modelId="{38A05A9A-C6F1-4A2F-BE84-FB3975F527FA}" type="presOf" srcId="{8FE710AF-9EE1-4FBE-A4C0-2B42F51C406C}" destId="{4E857AB2-DD60-44FD-AF74-062F8DB29D6B}" srcOrd="0" destOrd="0" presId="urn:microsoft.com/office/officeart/2005/8/layout/lProcess2"/>
    <dgm:cxn modelId="{15C2709B-1EC0-4862-897F-85397F8F3399}" srcId="{59783D03-406B-4386-80F8-A94512DE6830}" destId="{3BAFF405-9BFF-402A-99E7-F804320191CB}" srcOrd="1" destOrd="0" parTransId="{A7442D23-5BBF-42E7-9A59-7F208173FD8D}" sibTransId="{DF50ACE9-14D3-4327-8B78-87448A79F7C0}"/>
    <dgm:cxn modelId="{BE7DC49B-EBC0-4E6A-B66E-D5EEABDCC5AB}" type="presOf" srcId="{8FE710AF-9EE1-4FBE-A4C0-2B42F51C406C}" destId="{216488D5-A18E-49A1-BA37-6297C962F2B9}" srcOrd="1" destOrd="0" presId="urn:microsoft.com/office/officeart/2005/8/layout/lProcess2"/>
    <dgm:cxn modelId="{3B28D0A3-F340-4E05-81BA-37F59AC972C5}" type="presOf" srcId="{C37C6967-7201-4D09-BA47-A3566A8162EC}" destId="{450C7FC4-CE92-479C-8DE4-80427981399E}" srcOrd="0" destOrd="0" presId="urn:microsoft.com/office/officeart/2005/8/layout/lProcess2"/>
    <dgm:cxn modelId="{A4A947A7-0A49-428C-9DCF-B5EC5A3C964B}" type="presOf" srcId="{A5493714-9383-46CD-BC9D-E301B27081C1}" destId="{292C8677-2424-4651-A580-5CA2AE0AD70A}" srcOrd="0" destOrd="0" presId="urn:microsoft.com/office/officeart/2005/8/layout/lProcess2"/>
    <dgm:cxn modelId="{0817AFA9-920F-43C4-830E-9B3AB363AB65}" srcId="{5D2C5B9F-CA44-443F-B7B4-E9B529105983}" destId="{8FE710AF-9EE1-4FBE-A4C0-2B42F51C406C}" srcOrd="1" destOrd="0" parTransId="{533214B7-30AF-4E1A-A365-499211A92727}" sibTransId="{539F009F-A153-4EAD-BE2F-26880C9E76D3}"/>
    <dgm:cxn modelId="{E2EF3AAA-BB04-4433-88C4-C913CB80D094}" type="presOf" srcId="{C37C6967-7201-4D09-BA47-A3566A8162EC}" destId="{99F21EBB-F8FD-42CE-8B15-F48A7BD21A3E}" srcOrd="1" destOrd="0" presId="urn:microsoft.com/office/officeart/2005/8/layout/lProcess2"/>
    <dgm:cxn modelId="{8F3CDEAA-F240-4562-96C3-C7C9E8868053}" srcId="{8FE710AF-9EE1-4FBE-A4C0-2B42F51C406C}" destId="{4E3DFE99-B5A7-487A-81F2-6ADB12B5F641}" srcOrd="0" destOrd="0" parTransId="{FFF1D794-E4ED-494E-9100-B5E8A866BDBF}" sibTransId="{67DF3526-C32F-4FDD-A7E4-BA6160AFF403}"/>
    <dgm:cxn modelId="{B7E5A4B0-99CC-4CB5-B0A7-886EAEBDE0C6}" type="presOf" srcId="{D8CB2C63-04E8-4D24-87DF-602AA2541D0C}" destId="{01ACC638-CF5C-413C-AEF3-5AC6382470F2}" srcOrd="0" destOrd="0" presId="urn:microsoft.com/office/officeart/2005/8/layout/lProcess2"/>
    <dgm:cxn modelId="{98C5A9B3-B838-4F56-8576-A0CF939280AC}" type="presOf" srcId="{E012B9A8-21C9-4EC9-9492-3C3665B68544}" destId="{5DE6A97D-6ACF-4813-BA0E-71A45E615072}" srcOrd="0" destOrd="0" presId="urn:microsoft.com/office/officeart/2005/8/layout/lProcess2"/>
    <dgm:cxn modelId="{DBEBFFB3-2C7A-4FEB-BF32-C15EB3FFE73A}" srcId="{C37C6967-7201-4D09-BA47-A3566A8162EC}" destId="{C1B9B82B-D53B-4C34-A9B0-9146C5E6E8CE}" srcOrd="0" destOrd="0" parTransId="{E8196A05-8699-4707-92F2-D26A54A0A636}" sibTransId="{0BFAF536-0FAF-4567-A5AC-87CCD7355064}"/>
    <dgm:cxn modelId="{739498B9-597C-42DE-B1EF-63525EED49DA}" srcId="{5D2C5B9F-CA44-443F-B7B4-E9B529105983}" destId="{C37C6967-7201-4D09-BA47-A3566A8162EC}" srcOrd="4" destOrd="0" parTransId="{DC4C350B-BF35-4D11-A375-B1F73989EB3B}" sibTransId="{FD784097-FAFB-4370-BFA7-0C16913E7388}"/>
    <dgm:cxn modelId="{A58494BF-41FA-4007-B382-79CD347788C4}" srcId="{A5493714-9383-46CD-BC9D-E301B27081C1}" destId="{D8CB2C63-04E8-4D24-87DF-602AA2541D0C}" srcOrd="0" destOrd="0" parTransId="{29C4FAC8-F3A6-4C17-AD54-5C5B197043FB}" sibTransId="{068034C8-2269-4CC4-AFE8-B586A9DE2418}"/>
    <dgm:cxn modelId="{A77E13C3-1B97-4382-A9F4-58C87E2564DE}" srcId="{E012B9A8-21C9-4EC9-9492-3C3665B68544}" destId="{B2319113-7A91-4960-A479-60B823493875}" srcOrd="0" destOrd="0" parTransId="{71C72443-6943-4FBE-AE0E-61CA54EAD014}" sibTransId="{DA5FAB40-059F-4744-BCFB-3BB7DB0DBB55}"/>
    <dgm:cxn modelId="{29F4DCCE-74D2-423B-BB80-55BFAF67AC17}" srcId="{A5493714-9383-46CD-BC9D-E301B27081C1}" destId="{8E9C6DBA-4376-4CED-A6ED-4B56D6DD2019}" srcOrd="1" destOrd="0" parTransId="{3FAF4C8E-C326-46EA-9A8B-52F42D2D99F4}" sibTransId="{98E11C1E-F66A-4EE6-99C2-417FB80DB152}"/>
    <dgm:cxn modelId="{597232CF-F219-4F91-9810-D6B9429145AD}" srcId="{5D2C5B9F-CA44-443F-B7B4-E9B529105983}" destId="{A5493714-9383-46CD-BC9D-E301B27081C1}" srcOrd="0" destOrd="0" parTransId="{06CA18D9-5D4F-4C04-9A53-056DECE6A0DA}" sibTransId="{68DF0792-8D12-4824-881F-0031804AA516}"/>
    <dgm:cxn modelId="{9D1A42E9-86B0-4B2A-B20C-070A6A689D0A}" type="presOf" srcId="{C431A8F5-F086-4353-9BF1-9EA3FC36481D}" destId="{32107291-2AB9-4AC2-8D9A-FDE7096CE12C}" srcOrd="0" destOrd="0" presId="urn:microsoft.com/office/officeart/2005/8/layout/lProcess2"/>
    <dgm:cxn modelId="{9AD88BE9-373A-40A1-8DE8-9C4840434F10}" type="presOf" srcId="{524D083A-4290-4354-935E-05F700DFC893}" destId="{D27E13A3-67B9-4099-BC39-EDA3EEA10F65}" srcOrd="0" destOrd="0" presId="urn:microsoft.com/office/officeart/2005/8/layout/lProcess2"/>
    <dgm:cxn modelId="{AF4D50F8-070A-4485-9716-51F30346688B}" type="presOf" srcId="{59783D03-406B-4386-80F8-A94512DE6830}" destId="{D6C74C2C-C462-4E77-891E-8FB11E7E7229}" srcOrd="1" destOrd="0" presId="urn:microsoft.com/office/officeart/2005/8/layout/lProcess2"/>
    <dgm:cxn modelId="{68AF32F7-03E0-4575-870B-490F95084C45}" type="presParOf" srcId="{B28A79B8-E9C1-4935-973B-0E1B13BC145C}" destId="{DFDEF9C6-F702-4149-8B01-9C96D2AD80E0}" srcOrd="0" destOrd="0" presId="urn:microsoft.com/office/officeart/2005/8/layout/lProcess2"/>
    <dgm:cxn modelId="{CA220A0F-EC63-4CCC-8AF4-8B389705B5BA}" type="presParOf" srcId="{DFDEF9C6-F702-4149-8B01-9C96D2AD80E0}" destId="{292C8677-2424-4651-A580-5CA2AE0AD70A}" srcOrd="0" destOrd="0" presId="urn:microsoft.com/office/officeart/2005/8/layout/lProcess2"/>
    <dgm:cxn modelId="{6283B4C2-2568-467C-A873-AE6E0A0823D6}" type="presParOf" srcId="{DFDEF9C6-F702-4149-8B01-9C96D2AD80E0}" destId="{71406EE3-9A9C-4DCD-9016-73584501F559}" srcOrd="1" destOrd="0" presId="urn:microsoft.com/office/officeart/2005/8/layout/lProcess2"/>
    <dgm:cxn modelId="{BE46E0C2-BB36-4D7D-89FD-B8AC0724470F}" type="presParOf" srcId="{DFDEF9C6-F702-4149-8B01-9C96D2AD80E0}" destId="{F43654B9-5EF0-4984-B7E2-E4970640EB40}" srcOrd="2" destOrd="0" presId="urn:microsoft.com/office/officeart/2005/8/layout/lProcess2"/>
    <dgm:cxn modelId="{8E587B32-E64D-4D7A-BA87-188A61B7C091}" type="presParOf" srcId="{F43654B9-5EF0-4984-B7E2-E4970640EB40}" destId="{8FB2BF5F-AEA3-49BC-BB19-FB9C253048FF}" srcOrd="0" destOrd="0" presId="urn:microsoft.com/office/officeart/2005/8/layout/lProcess2"/>
    <dgm:cxn modelId="{B239A46B-3BD4-443A-A858-1EA6AC2C0C8F}" type="presParOf" srcId="{8FB2BF5F-AEA3-49BC-BB19-FB9C253048FF}" destId="{01ACC638-CF5C-413C-AEF3-5AC6382470F2}" srcOrd="0" destOrd="0" presId="urn:microsoft.com/office/officeart/2005/8/layout/lProcess2"/>
    <dgm:cxn modelId="{D6C91139-B33F-496E-803E-F262FE82EDFD}" type="presParOf" srcId="{8FB2BF5F-AEA3-49BC-BB19-FB9C253048FF}" destId="{70C62684-4A3A-4513-96DA-F52C76E50A16}" srcOrd="1" destOrd="0" presId="urn:microsoft.com/office/officeart/2005/8/layout/lProcess2"/>
    <dgm:cxn modelId="{0A479803-3854-42AC-A9EC-F2673D7712E0}" type="presParOf" srcId="{8FB2BF5F-AEA3-49BC-BB19-FB9C253048FF}" destId="{70925CDE-5FA8-4450-BDCC-FFF9AB0AD806}" srcOrd="2" destOrd="0" presId="urn:microsoft.com/office/officeart/2005/8/layout/lProcess2"/>
    <dgm:cxn modelId="{4F5F6060-1D10-4A77-B32E-5520C871DF08}" type="presParOf" srcId="{B28A79B8-E9C1-4935-973B-0E1B13BC145C}" destId="{A519F289-E87A-432F-8C72-3C1C7AF8CF59}" srcOrd="1" destOrd="0" presId="urn:microsoft.com/office/officeart/2005/8/layout/lProcess2"/>
    <dgm:cxn modelId="{6B629D52-3DD4-4538-B442-92179E05185A}" type="presParOf" srcId="{B28A79B8-E9C1-4935-973B-0E1B13BC145C}" destId="{E12C4F11-400B-4408-9A3C-037DFAC82A69}" srcOrd="2" destOrd="0" presId="urn:microsoft.com/office/officeart/2005/8/layout/lProcess2"/>
    <dgm:cxn modelId="{E1D5430C-2FA9-4CBD-8BC6-73322EA1B733}" type="presParOf" srcId="{E12C4F11-400B-4408-9A3C-037DFAC82A69}" destId="{4E857AB2-DD60-44FD-AF74-062F8DB29D6B}" srcOrd="0" destOrd="0" presId="urn:microsoft.com/office/officeart/2005/8/layout/lProcess2"/>
    <dgm:cxn modelId="{91235F0B-D3FB-4756-A511-4E292DE30148}" type="presParOf" srcId="{E12C4F11-400B-4408-9A3C-037DFAC82A69}" destId="{216488D5-A18E-49A1-BA37-6297C962F2B9}" srcOrd="1" destOrd="0" presId="urn:microsoft.com/office/officeart/2005/8/layout/lProcess2"/>
    <dgm:cxn modelId="{04891D0A-245C-4E02-AD3A-CD87C287CA0B}" type="presParOf" srcId="{E12C4F11-400B-4408-9A3C-037DFAC82A69}" destId="{BA8D8D49-9CE1-4105-B42D-9ECB3867606B}" srcOrd="2" destOrd="0" presId="urn:microsoft.com/office/officeart/2005/8/layout/lProcess2"/>
    <dgm:cxn modelId="{6A64BCC5-13EC-48F9-8D35-256724984E79}" type="presParOf" srcId="{BA8D8D49-9CE1-4105-B42D-9ECB3867606B}" destId="{A68704B2-2330-4145-AA10-562607704ED2}" srcOrd="0" destOrd="0" presId="urn:microsoft.com/office/officeart/2005/8/layout/lProcess2"/>
    <dgm:cxn modelId="{FB26202F-01B5-4B82-B911-84EA8B95D77F}" type="presParOf" srcId="{A68704B2-2330-4145-AA10-562607704ED2}" destId="{7721A4B8-6589-4255-A806-209A2CCF8041}" srcOrd="0" destOrd="0" presId="urn:microsoft.com/office/officeart/2005/8/layout/lProcess2"/>
    <dgm:cxn modelId="{5C3E0B35-A1C5-4D4F-8F5A-5577E476DA9B}" type="presParOf" srcId="{A68704B2-2330-4145-AA10-562607704ED2}" destId="{9100FBE5-BA95-47D4-87E6-BD3EE281E65B}" srcOrd="1" destOrd="0" presId="urn:microsoft.com/office/officeart/2005/8/layout/lProcess2"/>
    <dgm:cxn modelId="{182FCA10-262B-489C-B41A-73ADE3F93981}" type="presParOf" srcId="{A68704B2-2330-4145-AA10-562607704ED2}" destId="{91F03772-CE00-46B5-9014-D08C912A8804}" srcOrd="2" destOrd="0" presId="urn:microsoft.com/office/officeart/2005/8/layout/lProcess2"/>
    <dgm:cxn modelId="{5C2BC2E6-CBE4-41C1-BC8D-C36A55E17907}" type="presParOf" srcId="{B28A79B8-E9C1-4935-973B-0E1B13BC145C}" destId="{C6C985E3-87C5-4DD9-A852-358EBCEFE16A}" srcOrd="3" destOrd="0" presId="urn:microsoft.com/office/officeart/2005/8/layout/lProcess2"/>
    <dgm:cxn modelId="{923C74E8-BE65-4A0E-9EC6-BF7E340B4FAA}" type="presParOf" srcId="{B28A79B8-E9C1-4935-973B-0E1B13BC145C}" destId="{9AB60487-BB53-4412-9A3F-9BBEA4C1E48B}" srcOrd="4" destOrd="0" presId="urn:microsoft.com/office/officeart/2005/8/layout/lProcess2"/>
    <dgm:cxn modelId="{225D85E8-36C6-4AAE-BA22-870C66769890}" type="presParOf" srcId="{9AB60487-BB53-4412-9A3F-9BBEA4C1E48B}" destId="{84154945-51E4-4AF9-8DCA-6BCC4029E180}" srcOrd="0" destOrd="0" presId="urn:microsoft.com/office/officeart/2005/8/layout/lProcess2"/>
    <dgm:cxn modelId="{D224BDC3-2F4A-4729-93A4-D1C4897E0DC1}" type="presParOf" srcId="{9AB60487-BB53-4412-9A3F-9BBEA4C1E48B}" destId="{D6C74C2C-C462-4E77-891E-8FB11E7E7229}" srcOrd="1" destOrd="0" presId="urn:microsoft.com/office/officeart/2005/8/layout/lProcess2"/>
    <dgm:cxn modelId="{B06ABFA8-A7CE-4EFF-8A97-78AC1C6F4DDF}" type="presParOf" srcId="{9AB60487-BB53-4412-9A3F-9BBEA4C1E48B}" destId="{845B6EDB-B685-4ECE-B256-4C3A195B82C2}" srcOrd="2" destOrd="0" presId="urn:microsoft.com/office/officeart/2005/8/layout/lProcess2"/>
    <dgm:cxn modelId="{85148208-C5BC-4741-8F59-A96A641168C7}" type="presParOf" srcId="{845B6EDB-B685-4ECE-B256-4C3A195B82C2}" destId="{677D8683-54D5-47B7-9CED-7F5B74DF2279}" srcOrd="0" destOrd="0" presId="urn:microsoft.com/office/officeart/2005/8/layout/lProcess2"/>
    <dgm:cxn modelId="{00F7A8BE-3A80-47D9-8AC7-32706B59B04E}" type="presParOf" srcId="{677D8683-54D5-47B7-9CED-7F5B74DF2279}" destId="{D27E13A3-67B9-4099-BC39-EDA3EEA10F65}" srcOrd="0" destOrd="0" presId="urn:microsoft.com/office/officeart/2005/8/layout/lProcess2"/>
    <dgm:cxn modelId="{088ADCD5-D775-41E9-8BAB-8274E7CCA600}" type="presParOf" srcId="{677D8683-54D5-47B7-9CED-7F5B74DF2279}" destId="{F17C2E56-1996-4DA5-823B-EDEFFD112482}" srcOrd="1" destOrd="0" presId="urn:microsoft.com/office/officeart/2005/8/layout/lProcess2"/>
    <dgm:cxn modelId="{05DC08D1-D4DF-4167-BE9E-470D24E4291F}" type="presParOf" srcId="{677D8683-54D5-47B7-9CED-7F5B74DF2279}" destId="{C84C4ABC-CA88-4660-A945-7E613F27CF05}" srcOrd="2" destOrd="0" presId="urn:microsoft.com/office/officeart/2005/8/layout/lProcess2"/>
    <dgm:cxn modelId="{E980D376-415F-408A-BA33-711E2D9766C8}" type="presParOf" srcId="{B28A79B8-E9C1-4935-973B-0E1B13BC145C}" destId="{C69206FE-AE78-4070-A571-A5CC50C60412}" srcOrd="5" destOrd="0" presId="urn:microsoft.com/office/officeart/2005/8/layout/lProcess2"/>
    <dgm:cxn modelId="{2445D804-50BE-42D4-8F3D-C813268E3737}" type="presParOf" srcId="{B28A79B8-E9C1-4935-973B-0E1B13BC145C}" destId="{0500C50E-3061-4BE7-B7A9-8439ECEBC3D6}" srcOrd="6" destOrd="0" presId="urn:microsoft.com/office/officeart/2005/8/layout/lProcess2"/>
    <dgm:cxn modelId="{E997BAA4-72C5-4513-A673-AC34061AFC71}" type="presParOf" srcId="{0500C50E-3061-4BE7-B7A9-8439ECEBC3D6}" destId="{5DE6A97D-6ACF-4813-BA0E-71A45E615072}" srcOrd="0" destOrd="0" presId="urn:microsoft.com/office/officeart/2005/8/layout/lProcess2"/>
    <dgm:cxn modelId="{49301014-D8CF-499D-8339-2101E3251631}" type="presParOf" srcId="{0500C50E-3061-4BE7-B7A9-8439ECEBC3D6}" destId="{084C58DC-D90D-4749-B20A-813125F1016E}" srcOrd="1" destOrd="0" presId="urn:microsoft.com/office/officeart/2005/8/layout/lProcess2"/>
    <dgm:cxn modelId="{970792A8-308D-4EBB-8429-0895C2B05880}" type="presParOf" srcId="{0500C50E-3061-4BE7-B7A9-8439ECEBC3D6}" destId="{4D1A1D9E-C486-49F1-BA86-9530D89DFAB2}" srcOrd="2" destOrd="0" presId="urn:microsoft.com/office/officeart/2005/8/layout/lProcess2"/>
    <dgm:cxn modelId="{564659A7-F2E6-41DF-977D-823A5CF779CD}" type="presParOf" srcId="{4D1A1D9E-C486-49F1-BA86-9530D89DFAB2}" destId="{AF0D7C58-6F0E-476A-8206-C1D91F27F025}" srcOrd="0" destOrd="0" presId="urn:microsoft.com/office/officeart/2005/8/layout/lProcess2"/>
    <dgm:cxn modelId="{1BAF0F1C-9709-4884-881E-20B38F3642AB}" type="presParOf" srcId="{AF0D7C58-6F0E-476A-8206-C1D91F27F025}" destId="{E7B958B0-B295-4998-902C-27D32BC18D8D}" srcOrd="0" destOrd="0" presId="urn:microsoft.com/office/officeart/2005/8/layout/lProcess2"/>
    <dgm:cxn modelId="{DC5A4624-0ABF-47B3-A9E3-6E76B9AF9575}" type="presParOf" srcId="{AF0D7C58-6F0E-476A-8206-C1D91F27F025}" destId="{668971E8-AA1A-4694-85C7-D15FD98C7A78}" srcOrd="1" destOrd="0" presId="urn:microsoft.com/office/officeart/2005/8/layout/lProcess2"/>
    <dgm:cxn modelId="{285AF0C8-CC15-47BE-97EA-1A822862B6C2}" type="presParOf" srcId="{AF0D7C58-6F0E-476A-8206-C1D91F27F025}" destId="{6A73B6E1-A924-43FA-B358-D84F46C5954D}" srcOrd="2" destOrd="0" presId="urn:microsoft.com/office/officeart/2005/8/layout/lProcess2"/>
    <dgm:cxn modelId="{ED364208-CE03-41DE-9939-C90CFF751CA0}" type="presParOf" srcId="{B28A79B8-E9C1-4935-973B-0E1B13BC145C}" destId="{D6DFFA53-BD0E-4878-9D5B-364F923F90DA}" srcOrd="7" destOrd="0" presId="urn:microsoft.com/office/officeart/2005/8/layout/lProcess2"/>
    <dgm:cxn modelId="{6B0D1D19-7A4C-473E-86E0-C195D499DA3F}" type="presParOf" srcId="{B28A79B8-E9C1-4935-973B-0E1B13BC145C}" destId="{14E53D71-5749-40BF-94F3-BF8B7155ACFD}" srcOrd="8" destOrd="0" presId="urn:microsoft.com/office/officeart/2005/8/layout/lProcess2"/>
    <dgm:cxn modelId="{83974890-1726-46C8-B71F-0FDCE917CA4F}" type="presParOf" srcId="{14E53D71-5749-40BF-94F3-BF8B7155ACFD}" destId="{450C7FC4-CE92-479C-8DE4-80427981399E}" srcOrd="0" destOrd="0" presId="urn:microsoft.com/office/officeart/2005/8/layout/lProcess2"/>
    <dgm:cxn modelId="{FFAE274E-FE41-4E5C-9C9C-F383126B0012}" type="presParOf" srcId="{14E53D71-5749-40BF-94F3-BF8B7155ACFD}" destId="{99F21EBB-F8FD-42CE-8B15-F48A7BD21A3E}" srcOrd="1" destOrd="0" presId="urn:microsoft.com/office/officeart/2005/8/layout/lProcess2"/>
    <dgm:cxn modelId="{6BA3DC02-A4E4-4429-B4AC-E77DC2832659}" type="presParOf" srcId="{14E53D71-5749-40BF-94F3-BF8B7155ACFD}" destId="{29502479-B789-44DE-8933-90BF43E03378}" srcOrd="2" destOrd="0" presId="urn:microsoft.com/office/officeart/2005/8/layout/lProcess2"/>
    <dgm:cxn modelId="{D008893D-5337-455B-A2D9-B0889704E3A8}" type="presParOf" srcId="{29502479-B789-44DE-8933-90BF43E03378}" destId="{0CB5BB61-015F-4526-9EC2-FBB3C65D307B}" srcOrd="0" destOrd="0" presId="urn:microsoft.com/office/officeart/2005/8/layout/lProcess2"/>
    <dgm:cxn modelId="{C99A8C80-4377-48DB-B040-B733EA47D119}" type="presParOf" srcId="{0CB5BB61-015F-4526-9EC2-FBB3C65D307B}" destId="{898E0D9D-B16C-4E40-96E0-154F0FA5D63A}" srcOrd="0" destOrd="0" presId="urn:microsoft.com/office/officeart/2005/8/layout/lProcess2"/>
    <dgm:cxn modelId="{E7BF1FFC-202F-426E-A510-151F97B1E0FA}" type="presParOf" srcId="{0CB5BB61-015F-4526-9EC2-FBB3C65D307B}" destId="{5A4F6C02-441D-416C-8C48-3E7D895140F1}" srcOrd="1" destOrd="0" presId="urn:microsoft.com/office/officeart/2005/8/layout/lProcess2"/>
    <dgm:cxn modelId="{AFD0B9B1-5427-4DB1-9D76-FF90E1481E58}" type="presParOf" srcId="{0CB5BB61-015F-4526-9EC2-FBB3C65D307B}" destId="{32107291-2AB9-4AC2-8D9A-FDE7096CE12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1DA0C-31E2-46E4-8EA2-FED08F11E35A}">
      <dsp:nvSpPr>
        <dsp:cNvPr id="0" name=""/>
        <dsp:cNvSpPr/>
      </dsp:nvSpPr>
      <dsp:spPr>
        <a:xfrm rot="5400000">
          <a:off x="6748893" y="-3787110"/>
          <a:ext cx="488768" cy="8131547"/>
        </a:xfrm>
        <a:prstGeom prst="round1Rect">
          <a:avLst/>
        </a:prstGeom>
        <a:solidFill>
          <a:srgbClr val="ACCAD3">
            <a:alpha val="7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74320" algn="l" defTabSz="622300" rtl="0">
            <a:lnSpc>
              <a:spcPct val="90000"/>
            </a:lnSpc>
            <a:spcBef>
              <a:spcPct val="0"/>
            </a:spcBef>
            <a:spcAft>
              <a:spcPts val="0"/>
            </a:spcAft>
            <a:buClr>
              <a:srgbClr val="EA5E29"/>
            </a:buClr>
            <a:buChar char="•"/>
          </a:pPr>
          <a:r>
            <a:rPr lang="en-US" sz="1325" b="0" i="0" kern="1200">
              <a:solidFill>
                <a:prstClr val="black">
                  <a:hueOff val="0"/>
                  <a:satOff val="0"/>
                  <a:lumOff val="0"/>
                  <a:alphaOff val="0"/>
                </a:prstClr>
              </a:solidFill>
              <a:latin typeface="Calibri"/>
              <a:ea typeface="+mn-ea"/>
              <a:cs typeface="Calibri"/>
            </a:rPr>
            <a:t>Staffing plan driven by community needs assessment.</a:t>
          </a:r>
        </a:p>
        <a:p>
          <a:pPr marL="228600" lvl="1" indent="-274320" algn="l" defTabSz="622300" rtl="0">
            <a:lnSpc>
              <a:spcPct val="90000"/>
            </a:lnSpc>
            <a:spcBef>
              <a:spcPct val="0"/>
            </a:spcBef>
            <a:spcAft>
              <a:spcPts val="0"/>
            </a:spcAft>
            <a:buClr>
              <a:srgbClr val="EA5E29"/>
            </a:buClr>
            <a:buChar char="•"/>
          </a:pPr>
          <a:r>
            <a:rPr lang="en-US" sz="1325" b="0"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Licensing and training to support service delivery.</a:t>
          </a:r>
        </a:p>
      </dsp:txBody>
      <dsp:txXfrm rot="-5400000">
        <a:off x="2927504" y="34279"/>
        <a:ext cx="8131547" cy="464908"/>
      </dsp:txXfrm>
    </dsp:sp>
    <dsp:sp modelId="{69814F31-1A37-4193-9590-5D2146748976}">
      <dsp:nvSpPr>
        <dsp:cNvPr id="0" name=""/>
        <dsp:cNvSpPr/>
      </dsp:nvSpPr>
      <dsp:spPr>
        <a:xfrm>
          <a:off x="0" y="953"/>
          <a:ext cx="2924578" cy="555418"/>
        </a:xfrm>
        <a:prstGeom prst="round2DiagRect">
          <a:avLst/>
        </a:prstGeom>
        <a:solidFill>
          <a:srgbClr val="064F80"/>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rtl="0">
            <a:lnSpc>
              <a:spcPct val="90000"/>
            </a:lnSpc>
            <a:spcBef>
              <a:spcPct val="0"/>
            </a:spcBef>
            <a:spcAft>
              <a:spcPct val="35000"/>
            </a:spcAft>
            <a:buNone/>
          </a:pPr>
          <a:r>
            <a:rPr lang="en-US" sz="1600" b="1" i="0" kern="1200">
              <a:latin typeface="Calibri" panose="020F0502020204030204" pitchFamily="34" charset="0"/>
              <a:cs typeface="Calibri" panose="020F0502020204030204" pitchFamily="34" charset="0"/>
            </a:rPr>
            <a:t>1. Staffing</a:t>
          </a:r>
        </a:p>
      </dsp:txBody>
      <dsp:txXfrm>
        <a:off x="27113" y="28066"/>
        <a:ext cx="2870352" cy="501192"/>
      </dsp:txXfrm>
    </dsp:sp>
    <dsp:sp modelId="{D89FD834-3397-4CD4-8CAA-DA522FE8447F}">
      <dsp:nvSpPr>
        <dsp:cNvPr id="0" name=""/>
        <dsp:cNvSpPr/>
      </dsp:nvSpPr>
      <dsp:spPr>
        <a:xfrm rot="5400000">
          <a:off x="6748893" y="-3203921"/>
          <a:ext cx="488768" cy="8131547"/>
        </a:xfrm>
        <a:prstGeom prst="round1Rect">
          <a:avLst/>
        </a:prstGeom>
        <a:solidFill>
          <a:srgbClr val="ACCAD3">
            <a:alpha val="7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74320" algn="l" defTabSz="622300" rtl="0">
            <a:lnSpc>
              <a:spcPct val="90000"/>
            </a:lnSpc>
            <a:spcBef>
              <a:spcPct val="0"/>
            </a:spcBef>
            <a:spcAft>
              <a:spcPts val="0"/>
            </a:spcAft>
            <a:buClr>
              <a:srgbClr val="EA5E29"/>
            </a:buClr>
            <a:buChar char="•"/>
          </a:pPr>
          <a:r>
            <a:rPr lang="en-US" sz="1325" b="0"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Standards for timely and meaningful access to services, outreach and engagement.</a:t>
          </a:r>
        </a:p>
        <a:p>
          <a:pPr marL="228600" lvl="1" indent="-274320" algn="l" defTabSz="622300" rtl="0">
            <a:lnSpc>
              <a:spcPct val="90000"/>
            </a:lnSpc>
            <a:spcBef>
              <a:spcPct val="0"/>
            </a:spcBef>
            <a:spcAft>
              <a:spcPts val="0"/>
            </a:spcAft>
            <a:buClr>
              <a:srgbClr val="EA5E29"/>
            </a:buClr>
            <a:buChar char="•"/>
          </a:pPr>
          <a:r>
            <a:rPr lang="en-US" sz="1325" b="0"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24/7 access to crisis services, treatment planning and acceptance of all patients regardless of ability to pay.</a:t>
          </a:r>
        </a:p>
      </dsp:txBody>
      <dsp:txXfrm rot="-5400000">
        <a:off x="2927504" y="617468"/>
        <a:ext cx="8131547" cy="464908"/>
      </dsp:txXfrm>
    </dsp:sp>
    <dsp:sp modelId="{89F6090B-BEDA-429A-8231-3C7EE7B0F28E}">
      <dsp:nvSpPr>
        <dsp:cNvPr id="0" name=""/>
        <dsp:cNvSpPr/>
      </dsp:nvSpPr>
      <dsp:spPr>
        <a:xfrm>
          <a:off x="0" y="584143"/>
          <a:ext cx="2924578" cy="555418"/>
        </a:xfrm>
        <a:prstGeom prst="round2DiagRect">
          <a:avLst/>
        </a:prstGeom>
        <a:solidFill>
          <a:srgbClr val="064F80"/>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rtl="0">
            <a:lnSpc>
              <a:spcPct val="90000"/>
            </a:lnSpc>
            <a:spcBef>
              <a:spcPct val="0"/>
            </a:spcBef>
            <a:spcAft>
              <a:spcPct val="35000"/>
            </a:spcAft>
            <a:buNone/>
          </a:pPr>
          <a:r>
            <a:rPr lang="en-US" sz="1600" b="1" i="0" kern="1200">
              <a:latin typeface="Calibri" panose="020F0502020204030204" pitchFamily="34" charset="0"/>
              <a:cs typeface="Calibri" panose="020F0502020204030204" pitchFamily="34" charset="0"/>
            </a:rPr>
            <a:t>2. Availability and Accessibility </a:t>
          </a:r>
          <a:br>
            <a:rPr lang="en-US" sz="1600" b="1" i="0" kern="1200">
              <a:latin typeface="Calibri" panose="020F0502020204030204" pitchFamily="34" charset="0"/>
              <a:cs typeface="Calibri" panose="020F0502020204030204" pitchFamily="34" charset="0"/>
            </a:rPr>
          </a:br>
          <a:r>
            <a:rPr lang="en-US" sz="1600" b="1" i="0" kern="1200">
              <a:latin typeface="Calibri" panose="020F0502020204030204" pitchFamily="34" charset="0"/>
              <a:cs typeface="Calibri" panose="020F0502020204030204" pitchFamily="34" charset="0"/>
            </a:rPr>
            <a:t>of Services</a:t>
          </a:r>
        </a:p>
      </dsp:txBody>
      <dsp:txXfrm>
        <a:off x="27113" y="611256"/>
        <a:ext cx="2870352" cy="501192"/>
      </dsp:txXfrm>
    </dsp:sp>
    <dsp:sp modelId="{2979B17B-4BF5-4EB3-B6AB-220246F934C9}">
      <dsp:nvSpPr>
        <dsp:cNvPr id="0" name=""/>
        <dsp:cNvSpPr/>
      </dsp:nvSpPr>
      <dsp:spPr>
        <a:xfrm rot="5400000">
          <a:off x="6748893" y="-2620732"/>
          <a:ext cx="488768" cy="8131547"/>
        </a:xfrm>
        <a:prstGeom prst="round1Rect">
          <a:avLst/>
        </a:prstGeom>
        <a:solidFill>
          <a:srgbClr val="ACCAD3">
            <a:alpha val="7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74320" algn="l" defTabSz="622300" rtl="0">
            <a:lnSpc>
              <a:spcPct val="90000"/>
            </a:lnSpc>
            <a:spcBef>
              <a:spcPct val="0"/>
            </a:spcBef>
            <a:spcAft>
              <a:spcPts val="0"/>
            </a:spcAft>
            <a:buClr>
              <a:srgbClr val="EA5E29"/>
            </a:buClr>
            <a:buChar char="•"/>
          </a:pPr>
          <a:r>
            <a:rPr lang="en-US" sz="1325" b="0"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Care coordination agreements across services and providers.</a:t>
          </a:r>
        </a:p>
        <a:p>
          <a:pPr marL="228600" lvl="1" indent="-274320" algn="l" defTabSz="622300" rtl="0">
            <a:lnSpc>
              <a:spcPct val="90000"/>
            </a:lnSpc>
            <a:spcBef>
              <a:spcPct val="0"/>
            </a:spcBef>
            <a:spcAft>
              <a:spcPts val="0"/>
            </a:spcAft>
            <a:buClr>
              <a:srgbClr val="EA5E29"/>
            </a:buClr>
            <a:buChar char="•"/>
          </a:pPr>
          <a:r>
            <a:rPr lang="en-US" sz="1325" b="0"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Defining accountable treatment team, health information technology and care transitions.</a:t>
          </a:r>
        </a:p>
      </dsp:txBody>
      <dsp:txXfrm rot="-5400000">
        <a:off x="2927504" y="1200657"/>
        <a:ext cx="8131547" cy="464908"/>
      </dsp:txXfrm>
    </dsp:sp>
    <dsp:sp modelId="{96F2B5E9-9E5F-4461-A3DA-84CFA50E7889}">
      <dsp:nvSpPr>
        <dsp:cNvPr id="0" name=""/>
        <dsp:cNvSpPr/>
      </dsp:nvSpPr>
      <dsp:spPr>
        <a:xfrm>
          <a:off x="0" y="1167332"/>
          <a:ext cx="2924578" cy="555418"/>
        </a:xfrm>
        <a:prstGeom prst="round2DiagRect">
          <a:avLst/>
        </a:prstGeom>
        <a:solidFill>
          <a:srgbClr val="064F80"/>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rtl="0">
            <a:lnSpc>
              <a:spcPct val="90000"/>
            </a:lnSpc>
            <a:spcBef>
              <a:spcPct val="0"/>
            </a:spcBef>
            <a:spcAft>
              <a:spcPct val="35000"/>
            </a:spcAft>
            <a:buNone/>
          </a:pPr>
          <a:r>
            <a:rPr lang="en-US" sz="1600" b="1" i="0" kern="1200">
              <a:latin typeface="Calibri" panose="020F0502020204030204" pitchFamily="34" charset="0"/>
              <a:cs typeface="Calibri" panose="020F0502020204030204" pitchFamily="34" charset="0"/>
            </a:rPr>
            <a:t>3. Care Coordination</a:t>
          </a:r>
        </a:p>
      </dsp:txBody>
      <dsp:txXfrm>
        <a:off x="27113" y="1194445"/>
        <a:ext cx="2870352" cy="501192"/>
      </dsp:txXfrm>
    </dsp:sp>
    <dsp:sp modelId="{26AE8E5E-B637-4502-848B-60E5C1720804}">
      <dsp:nvSpPr>
        <dsp:cNvPr id="0" name=""/>
        <dsp:cNvSpPr/>
      </dsp:nvSpPr>
      <dsp:spPr>
        <a:xfrm rot="5400000">
          <a:off x="6748893" y="-2037543"/>
          <a:ext cx="488768" cy="8131547"/>
        </a:xfrm>
        <a:prstGeom prst="round1Rect">
          <a:avLst/>
        </a:prstGeom>
        <a:solidFill>
          <a:srgbClr val="ACCAD3">
            <a:alpha val="7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74320" algn="l" defTabSz="622300" rtl="0">
            <a:lnSpc>
              <a:spcPct val="90000"/>
            </a:lnSpc>
            <a:spcBef>
              <a:spcPct val="0"/>
            </a:spcBef>
            <a:spcAft>
              <a:spcPts val="0"/>
            </a:spcAft>
            <a:buClr>
              <a:srgbClr val="EA5E29"/>
            </a:buClr>
            <a:buChar char="•"/>
          </a:pPr>
          <a:r>
            <a:rPr lang="en-US" sz="1325" b="0"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Nine required services, as well as person-centered, family-centered and recovery-oriented care.</a:t>
          </a:r>
        </a:p>
      </dsp:txBody>
      <dsp:txXfrm rot="-5400000">
        <a:off x="2927504" y="1783846"/>
        <a:ext cx="8131547" cy="464908"/>
      </dsp:txXfrm>
    </dsp:sp>
    <dsp:sp modelId="{7F5ABB37-5606-46E2-BB25-B59DD63FA412}">
      <dsp:nvSpPr>
        <dsp:cNvPr id="0" name=""/>
        <dsp:cNvSpPr/>
      </dsp:nvSpPr>
      <dsp:spPr>
        <a:xfrm>
          <a:off x="0" y="1750521"/>
          <a:ext cx="2924578" cy="555418"/>
        </a:xfrm>
        <a:prstGeom prst="round2DiagRect">
          <a:avLst/>
        </a:prstGeom>
        <a:solidFill>
          <a:srgbClr val="064F80"/>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rtl="0">
            <a:lnSpc>
              <a:spcPct val="90000"/>
            </a:lnSpc>
            <a:spcBef>
              <a:spcPct val="0"/>
            </a:spcBef>
            <a:spcAft>
              <a:spcPct val="35000"/>
            </a:spcAft>
            <a:buNone/>
          </a:pPr>
          <a:r>
            <a:rPr lang="en-US" sz="1600" b="1" i="0" kern="1200">
              <a:latin typeface="Calibri" panose="020F0502020204030204" pitchFamily="34" charset="0"/>
              <a:cs typeface="Calibri" panose="020F0502020204030204" pitchFamily="34" charset="0"/>
            </a:rPr>
            <a:t>4.  Scope of Services</a:t>
          </a:r>
        </a:p>
      </dsp:txBody>
      <dsp:txXfrm>
        <a:off x="27113" y="1777634"/>
        <a:ext cx="2870352" cy="501192"/>
      </dsp:txXfrm>
    </dsp:sp>
    <dsp:sp modelId="{7FFB33C0-155F-48D4-A4BA-7F47B87A00C1}">
      <dsp:nvSpPr>
        <dsp:cNvPr id="0" name=""/>
        <dsp:cNvSpPr/>
      </dsp:nvSpPr>
      <dsp:spPr>
        <a:xfrm rot="5400000">
          <a:off x="6748893" y="-1454354"/>
          <a:ext cx="488768" cy="8131547"/>
        </a:xfrm>
        <a:prstGeom prst="round1Rect">
          <a:avLst/>
        </a:prstGeom>
        <a:solidFill>
          <a:srgbClr val="ACCAD3">
            <a:alpha val="7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74320" algn="l" defTabSz="622300" rtl="0">
            <a:lnSpc>
              <a:spcPct val="90000"/>
            </a:lnSpc>
            <a:spcBef>
              <a:spcPct val="0"/>
            </a:spcBef>
            <a:spcAft>
              <a:spcPts val="0"/>
            </a:spcAft>
            <a:buClr>
              <a:srgbClr val="EA5E29"/>
            </a:buClr>
            <a:buChar char="•"/>
          </a:pPr>
          <a:r>
            <a:rPr lang="en-US" sz="1325" b="0"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21 quality measures, a plan for quality improvement and tracking of other program requirements.</a:t>
          </a:r>
        </a:p>
      </dsp:txBody>
      <dsp:txXfrm rot="-5400000">
        <a:off x="2927504" y="2367035"/>
        <a:ext cx="8131547" cy="464908"/>
      </dsp:txXfrm>
    </dsp:sp>
    <dsp:sp modelId="{E2B17AAF-5A79-4E9C-A975-B0F89A30D6DE}">
      <dsp:nvSpPr>
        <dsp:cNvPr id="0" name=""/>
        <dsp:cNvSpPr/>
      </dsp:nvSpPr>
      <dsp:spPr>
        <a:xfrm>
          <a:off x="0" y="2333710"/>
          <a:ext cx="2924578" cy="555418"/>
        </a:xfrm>
        <a:prstGeom prst="round2DiagRect">
          <a:avLst/>
        </a:prstGeom>
        <a:solidFill>
          <a:srgbClr val="064F80"/>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rtl="0">
            <a:lnSpc>
              <a:spcPct val="90000"/>
            </a:lnSpc>
            <a:spcBef>
              <a:spcPct val="0"/>
            </a:spcBef>
            <a:spcAft>
              <a:spcPct val="35000"/>
            </a:spcAft>
            <a:buNone/>
          </a:pPr>
          <a:r>
            <a:rPr lang="en-US" sz="1600" b="1" i="0" kern="1200">
              <a:latin typeface="Calibri" panose="020F0502020204030204" pitchFamily="34" charset="0"/>
              <a:cs typeface="Calibri" panose="020F0502020204030204" pitchFamily="34" charset="0"/>
            </a:rPr>
            <a:t>5. Quality and Other Reporting</a:t>
          </a:r>
        </a:p>
      </dsp:txBody>
      <dsp:txXfrm>
        <a:off x="27113" y="2360823"/>
        <a:ext cx="2870352" cy="501192"/>
      </dsp:txXfrm>
    </dsp:sp>
    <dsp:sp modelId="{65EC0D84-A8AB-4622-AA46-6C4174A250A3}">
      <dsp:nvSpPr>
        <dsp:cNvPr id="0" name=""/>
        <dsp:cNvSpPr/>
      </dsp:nvSpPr>
      <dsp:spPr>
        <a:xfrm rot="5400000">
          <a:off x="6748893" y="-871165"/>
          <a:ext cx="488768" cy="8131547"/>
        </a:xfrm>
        <a:prstGeom prst="round1Rect">
          <a:avLst/>
        </a:prstGeom>
        <a:solidFill>
          <a:srgbClr val="ACCAD3">
            <a:alpha val="7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74320" algn="l" defTabSz="622300" rtl="0">
            <a:lnSpc>
              <a:spcPct val="90000"/>
            </a:lnSpc>
            <a:spcBef>
              <a:spcPct val="0"/>
            </a:spcBef>
            <a:spcAft>
              <a:spcPts val="0"/>
            </a:spcAft>
            <a:buClr>
              <a:srgbClr val="EA5E29"/>
            </a:buClr>
            <a:buChar char="•"/>
          </a:pPr>
          <a:r>
            <a:rPr lang="en-US" sz="1325" b="0"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Consumer representation in governance.</a:t>
          </a:r>
        </a:p>
        <a:p>
          <a:pPr marL="228600" lvl="1" indent="-274320" algn="l" defTabSz="622300" rtl="0">
            <a:lnSpc>
              <a:spcPct val="90000"/>
            </a:lnSpc>
            <a:spcBef>
              <a:spcPct val="0"/>
            </a:spcBef>
            <a:spcAft>
              <a:spcPts val="0"/>
            </a:spcAft>
            <a:buClr>
              <a:srgbClr val="EA5E29"/>
            </a:buClr>
            <a:buChar char="•"/>
          </a:pPr>
          <a:r>
            <a:rPr lang="en-US" sz="1325" b="0"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Appropriate state accreditation.</a:t>
          </a:r>
        </a:p>
      </dsp:txBody>
      <dsp:txXfrm rot="-5400000">
        <a:off x="2927504" y="2950224"/>
        <a:ext cx="8131547" cy="464908"/>
      </dsp:txXfrm>
    </dsp:sp>
    <dsp:sp modelId="{BE65DEDC-750E-41A8-B115-60069EE6E255}">
      <dsp:nvSpPr>
        <dsp:cNvPr id="0" name=""/>
        <dsp:cNvSpPr/>
      </dsp:nvSpPr>
      <dsp:spPr>
        <a:xfrm>
          <a:off x="0" y="2916899"/>
          <a:ext cx="2924578" cy="555418"/>
        </a:xfrm>
        <a:prstGeom prst="round2DiagRect">
          <a:avLst/>
        </a:prstGeom>
        <a:solidFill>
          <a:srgbClr val="064F80"/>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rtl="0">
            <a:lnSpc>
              <a:spcPct val="90000"/>
            </a:lnSpc>
            <a:spcBef>
              <a:spcPct val="0"/>
            </a:spcBef>
            <a:spcAft>
              <a:spcPct val="35000"/>
            </a:spcAft>
            <a:buNone/>
          </a:pPr>
          <a:r>
            <a:rPr lang="en-US" sz="1600" b="1" i="0" kern="1200">
              <a:latin typeface="Calibri" panose="020F0502020204030204" pitchFamily="34" charset="0"/>
              <a:cs typeface="Calibri" panose="020F0502020204030204" pitchFamily="34" charset="0"/>
            </a:rPr>
            <a:t>6. Organizational Authority, </a:t>
          </a:r>
          <a:br>
            <a:rPr lang="en-US" sz="1600" b="1" i="0" kern="1200">
              <a:latin typeface="Calibri" panose="020F0502020204030204" pitchFamily="34" charset="0"/>
              <a:cs typeface="Calibri" panose="020F0502020204030204" pitchFamily="34" charset="0"/>
            </a:rPr>
          </a:br>
          <a:r>
            <a:rPr lang="en-US" sz="1600" b="1" i="0" kern="1200">
              <a:latin typeface="Calibri" panose="020F0502020204030204" pitchFamily="34" charset="0"/>
              <a:cs typeface="Calibri" panose="020F0502020204030204" pitchFamily="34" charset="0"/>
            </a:rPr>
            <a:t>Governance and Accreditation</a:t>
          </a:r>
        </a:p>
      </dsp:txBody>
      <dsp:txXfrm>
        <a:off x="27113" y="2944012"/>
        <a:ext cx="2870352" cy="501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923E3-37F8-D540-B2A9-89ED0A42AD4E}">
      <dsp:nvSpPr>
        <dsp:cNvPr id="0" name=""/>
        <dsp:cNvSpPr/>
      </dsp:nvSpPr>
      <dsp:spPr>
        <a:xfrm>
          <a:off x="0" y="0"/>
          <a:ext cx="11124240" cy="4121492"/>
        </a:xfrm>
        <a:prstGeom prst="round2DiagRect">
          <a:avLst/>
        </a:prstGeom>
        <a:solidFill>
          <a:schemeClr val="bg1">
            <a:lumMod val="95000"/>
          </a:schemeClr>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4320" tIns="0" rIns="274320" bIns="2544449" numCol="1" spcCol="1270" anchor="t" anchorCtr="0">
          <a:noAutofit/>
        </a:bodyPr>
        <a:lstStyle/>
        <a:p>
          <a:pPr marL="0" lvl="0" indent="0" algn="l" defTabSz="3200400">
            <a:lnSpc>
              <a:spcPct val="90000"/>
            </a:lnSpc>
            <a:spcBef>
              <a:spcPct val="0"/>
            </a:spcBef>
            <a:spcAft>
              <a:spcPct val="35000"/>
            </a:spcAft>
            <a:buNone/>
          </a:pPr>
          <a:r>
            <a:rPr lang="en-US" sz="7200" b="1" i="0" kern="1200">
              <a:solidFill>
                <a:srgbClr val="EA5E29"/>
              </a:solidFill>
              <a:latin typeface="Calibri" panose="020F0502020204030204" pitchFamily="34" charset="0"/>
              <a:cs typeface="Calibri" panose="020F0502020204030204" pitchFamily="34" charset="0"/>
            </a:rPr>
            <a:t>CCBHC</a:t>
          </a:r>
        </a:p>
      </dsp:txBody>
      <dsp:txXfrm>
        <a:off x="201195" y="201195"/>
        <a:ext cx="10721850" cy="3719102"/>
      </dsp:txXfrm>
    </dsp:sp>
    <dsp:sp modelId="{21244E74-8DF0-1A43-B244-A33F5D4FDF5E}">
      <dsp:nvSpPr>
        <dsp:cNvPr id="0" name=""/>
        <dsp:cNvSpPr/>
      </dsp:nvSpPr>
      <dsp:spPr>
        <a:xfrm>
          <a:off x="278106" y="1273324"/>
          <a:ext cx="1141971" cy="2585523"/>
        </a:xfrm>
        <a:prstGeom prst="round2DiagRect">
          <a:avLst/>
        </a:prstGeom>
        <a:solidFill>
          <a:srgbClr val="064F8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ctr" defTabSz="622300">
            <a:lnSpc>
              <a:spcPct val="90000"/>
            </a:lnSpc>
            <a:spcBef>
              <a:spcPct val="0"/>
            </a:spcBef>
            <a:spcAft>
              <a:spcPts val="0"/>
            </a:spcAft>
            <a:buNone/>
          </a:pPr>
          <a:r>
            <a:rPr lang="en-US" sz="1400" b="1" i="0" kern="1200">
              <a:solidFill>
                <a:schemeClr val="bg1"/>
              </a:solidFill>
              <a:latin typeface="Calibri" panose="020F0502020204030204" pitchFamily="34" charset="0"/>
              <a:cs typeface="Calibri" panose="020F0502020204030204" pitchFamily="34" charset="0"/>
            </a:rPr>
            <a:t>Crisis </a:t>
          </a:r>
          <a:br>
            <a:rPr lang="en-US" sz="1400" b="1" i="0" kern="1200">
              <a:solidFill>
                <a:schemeClr val="bg1"/>
              </a:solidFill>
              <a:latin typeface="Calibri" panose="020F0502020204030204" pitchFamily="34" charset="0"/>
              <a:cs typeface="Calibri" panose="020F0502020204030204" pitchFamily="34" charset="0"/>
            </a:rPr>
          </a:br>
          <a:r>
            <a:rPr lang="en-US" sz="1400" b="1" i="0" kern="1200">
              <a:solidFill>
                <a:schemeClr val="bg1"/>
              </a:solidFill>
              <a:latin typeface="Calibri" panose="020F0502020204030204" pitchFamily="34" charset="0"/>
              <a:cs typeface="Calibri" panose="020F0502020204030204" pitchFamily="34" charset="0"/>
            </a:rPr>
            <a:t>Services</a:t>
          </a: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cs typeface="Calibri" panose="020F0502020204030204" pitchFamily="34" charset="0"/>
          </a:endParaRP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cs typeface="Calibri" panose="020F0502020204030204" pitchFamily="34" charset="0"/>
          </a:endParaRP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cs typeface="Calibri" panose="020F0502020204030204" pitchFamily="34" charset="0"/>
          </a:endParaRP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cs typeface="Calibri" panose="020F0502020204030204" pitchFamily="34" charset="0"/>
          </a:endParaRPr>
        </a:p>
      </dsp:txBody>
      <dsp:txXfrm>
        <a:off x="333852" y="1329070"/>
        <a:ext cx="1030479" cy="2474031"/>
      </dsp:txXfrm>
    </dsp:sp>
    <dsp:sp modelId="{152AE0BF-5FDF-4840-9B3F-32CA93CBCC0E}">
      <dsp:nvSpPr>
        <dsp:cNvPr id="0" name=""/>
        <dsp:cNvSpPr/>
      </dsp:nvSpPr>
      <dsp:spPr>
        <a:xfrm>
          <a:off x="1456171" y="1273324"/>
          <a:ext cx="1141971" cy="2585523"/>
        </a:xfrm>
        <a:prstGeom prst="round2DiagRect">
          <a:avLst/>
        </a:prstGeom>
        <a:solidFill>
          <a:srgbClr val="064F8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ctr" defTabSz="622300">
            <a:lnSpc>
              <a:spcPct val="90000"/>
            </a:lnSpc>
            <a:spcBef>
              <a:spcPct val="0"/>
            </a:spcBef>
            <a:spcAft>
              <a:spcPts val="0"/>
            </a:spcAft>
            <a:buNone/>
          </a:pPr>
          <a:r>
            <a:rPr lang="en-US" sz="1400" b="1" i="0" kern="1200">
              <a:solidFill>
                <a:schemeClr val="bg1"/>
              </a:solidFill>
              <a:latin typeface="Calibri" panose="020F0502020204030204" pitchFamily="34" charset="0"/>
              <a:ea typeface="+mn-ea"/>
              <a:cs typeface="Calibri" panose="020F0502020204030204" pitchFamily="34" charset="0"/>
            </a:rPr>
            <a:t>Screening, Assessment and Diagnosis</a:t>
          </a: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ea typeface="+mn-ea"/>
            <a:cs typeface="Calibri" panose="020F0502020204030204" pitchFamily="34" charset="0"/>
          </a:endParaRP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ea typeface="+mn-ea"/>
            <a:cs typeface="Calibri" panose="020F0502020204030204" pitchFamily="34" charset="0"/>
          </a:endParaRP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ea typeface="+mn-ea"/>
            <a:cs typeface="Calibri" panose="020F0502020204030204" pitchFamily="34" charset="0"/>
          </a:endParaRPr>
        </a:p>
      </dsp:txBody>
      <dsp:txXfrm>
        <a:off x="1511917" y="1329070"/>
        <a:ext cx="1030479" cy="2474031"/>
      </dsp:txXfrm>
    </dsp:sp>
    <dsp:sp modelId="{F7ED9176-632F-DB4D-8F84-1FDC629B1091}">
      <dsp:nvSpPr>
        <dsp:cNvPr id="0" name=""/>
        <dsp:cNvSpPr/>
      </dsp:nvSpPr>
      <dsp:spPr>
        <a:xfrm>
          <a:off x="2634237" y="1273324"/>
          <a:ext cx="1141971" cy="2585523"/>
        </a:xfrm>
        <a:prstGeom prst="round2DiagRect">
          <a:avLst/>
        </a:prstGeom>
        <a:solidFill>
          <a:srgbClr val="064F8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ctr" defTabSz="622300">
            <a:lnSpc>
              <a:spcPct val="90000"/>
            </a:lnSpc>
            <a:spcBef>
              <a:spcPct val="0"/>
            </a:spcBef>
            <a:spcAft>
              <a:spcPts val="0"/>
            </a:spcAft>
            <a:buNone/>
          </a:pPr>
          <a:r>
            <a:rPr lang="en-US" sz="1400" b="1" i="0" kern="1200">
              <a:solidFill>
                <a:schemeClr val="bg1"/>
              </a:solidFill>
              <a:latin typeface="Calibri" panose="020F0502020204030204" pitchFamily="34" charset="0"/>
              <a:ea typeface="+mn-ea"/>
              <a:cs typeface="Calibri" panose="020F0502020204030204" pitchFamily="34" charset="0"/>
            </a:rPr>
            <a:t>Person-centered </a:t>
          </a:r>
          <a:br>
            <a:rPr lang="en-US" sz="1400" b="1" i="0" kern="1200">
              <a:solidFill>
                <a:schemeClr val="bg1"/>
              </a:solidFill>
              <a:latin typeface="Calibri" panose="020F0502020204030204" pitchFamily="34" charset="0"/>
              <a:ea typeface="+mn-ea"/>
              <a:cs typeface="Calibri" panose="020F0502020204030204" pitchFamily="34" charset="0"/>
            </a:rPr>
          </a:br>
          <a:r>
            <a:rPr lang="en-US" sz="1400" b="1" i="0" kern="1200">
              <a:solidFill>
                <a:schemeClr val="bg1"/>
              </a:solidFill>
              <a:latin typeface="Calibri" panose="020F0502020204030204" pitchFamily="34" charset="0"/>
              <a:ea typeface="+mn-ea"/>
              <a:cs typeface="Calibri" panose="020F0502020204030204" pitchFamily="34" charset="0"/>
            </a:rPr>
            <a:t>and Family-centered Treatment Planning</a:t>
          </a:r>
        </a:p>
      </dsp:txBody>
      <dsp:txXfrm>
        <a:off x="2689983" y="1329070"/>
        <a:ext cx="1030479" cy="2474031"/>
      </dsp:txXfrm>
    </dsp:sp>
    <dsp:sp modelId="{EBFB9163-2D22-AE46-A3B7-68E53749E4E8}">
      <dsp:nvSpPr>
        <dsp:cNvPr id="0" name=""/>
        <dsp:cNvSpPr/>
      </dsp:nvSpPr>
      <dsp:spPr>
        <a:xfrm>
          <a:off x="3812303" y="1273324"/>
          <a:ext cx="1141971" cy="2585523"/>
        </a:xfrm>
        <a:prstGeom prst="round2DiagRect">
          <a:avLst/>
        </a:prstGeom>
        <a:solidFill>
          <a:srgbClr val="064F8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ctr" defTabSz="622300">
            <a:lnSpc>
              <a:spcPct val="90000"/>
            </a:lnSpc>
            <a:spcBef>
              <a:spcPct val="0"/>
            </a:spcBef>
            <a:spcAft>
              <a:spcPts val="0"/>
            </a:spcAft>
            <a:buNone/>
          </a:pPr>
          <a:r>
            <a:rPr lang="en-US" sz="1400" b="1" i="0" kern="1200">
              <a:solidFill>
                <a:schemeClr val="bg1"/>
              </a:solidFill>
              <a:latin typeface="Calibri" panose="020F0502020204030204" pitchFamily="34" charset="0"/>
              <a:ea typeface="+mn-ea"/>
              <a:cs typeface="Calibri" panose="020F0502020204030204" pitchFamily="34" charset="0"/>
            </a:rPr>
            <a:t>Outpatient Mental </a:t>
          </a:r>
          <a:br>
            <a:rPr lang="en-US" sz="1400" b="1" i="0" kern="1200">
              <a:solidFill>
                <a:schemeClr val="bg1"/>
              </a:solidFill>
              <a:latin typeface="Calibri" panose="020F0502020204030204" pitchFamily="34" charset="0"/>
              <a:ea typeface="+mn-ea"/>
              <a:cs typeface="Calibri" panose="020F0502020204030204" pitchFamily="34" charset="0"/>
            </a:rPr>
          </a:br>
          <a:r>
            <a:rPr lang="en-US" sz="1400" b="1" i="0" kern="1200">
              <a:solidFill>
                <a:schemeClr val="bg1"/>
              </a:solidFill>
              <a:latin typeface="Calibri" panose="020F0502020204030204" pitchFamily="34" charset="0"/>
              <a:ea typeface="+mn-ea"/>
              <a:cs typeface="Calibri" panose="020F0502020204030204" pitchFamily="34" charset="0"/>
            </a:rPr>
            <a:t>Health and Substance Use Services</a:t>
          </a: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ea typeface="+mn-ea"/>
            <a:cs typeface="Calibri" panose="020F0502020204030204" pitchFamily="34" charset="0"/>
          </a:endParaRPr>
        </a:p>
      </dsp:txBody>
      <dsp:txXfrm>
        <a:off x="3868049" y="1329070"/>
        <a:ext cx="1030479" cy="2474031"/>
      </dsp:txXfrm>
    </dsp:sp>
    <dsp:sp modelId="{C7602DB9-9971-194C-9D3F-467FC74DD21A}">
      <dsp:nvSpPr>
        <dsp:cNvPr id="0" name=""/>
        <dsp:cNvSpPr/>
      </dsp:nvSpPr>
      <dsp:spPr>
        <a:xfrm>
          <a:off x="4990369" y="1273324"/>
          <a:ext cx="1141971" cy="2585523"/>
        </a:xfrm>
        <a:prstGeom prst="round2DiagRect">
          <a:avLst/>
        </a:prstGeom>
        <a:solidFill>
          <a:srgbClr val="064F8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ctr" defTabSz="622300">
            <a:lnSpc>
              <a:spcPct val="90000"/>
            </a:lnSpc>
            <a:spcBef>
              <a:spcPct val="0"/>
            </a:spcBef>
            <a:spcAft>
              <a:spcPts val="0"/>
            </a:spcAft>
            <a:buNone/>
          </a:pPr>
          <a:r>
            <a:rPr lang="en-US" sz="1400" b="1" i="0" kern="1200">
              <a:solidFill>
                <a:schemeClr val="bg1"/>
              </a:solidFill>
              <a:latin typeface="Calibri" panose="020F0502020204030204" pitchFamily="34" charset="0"/>
              <a:ea typeface="+mn-ea"/>
              <a:cs typeface="Calibri" panose="020F0502020204030204" pitchFamily="34" charset="0"/>
            </a:rPr>
            <a:t>Primary Care Screening and Monitoring</a:t>
          </a: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ea typeface="+mn-ea"/>
            <a:cs typeface="Calibri" panose="020F0502020204030204" pitchFamily="34" charset="0"/>
          </a:endParaRP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ea typeface="+mn-ea"/>
            <a:cs typeface="Calibri" panose="020F0502020204030204" pitchFamily="34" charset="0"/>
          </a:endParaRPr>
        </a:p>
      </dsp:txBody>
      <dsp:txXfrm>
        <a:off x="5046115" y="1329070"/>
        <a:ext cx="1030479" cy="2474031"/>
      </dsp:txXfrm>
    </dsp:sp>
    <dsp:sp modelId="{DD2C7C53-B507-D94F-8BD9-6A6C15D80AF6}">
      <dsp:nvSpPr>
        <dsp:cNvPr id="0" name=""/>
        <dsp:cNvSpPr/>
      </dsp:nvSpPr>
      <dsp:spPr>
        <a:xfrm>
          <a:off x="6168435" y="1273324"/>
          <a:ext cx="1141971" cy="2585523"/>
        </a:xfrm>
        <a:prstGeom prst="round2DiagRect">
          <a:avLst/>
        </a:prstGeom>
        <a:solidFill>
          <a:srgbClr val="064F8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ctr" defTabSz="622300">
            <a:lnSpc>
              <a:spcPct val="90000"/>
            </a:lnSpc>
            <a:spcBef>
              <a:spcPct val="0"/>
            </a:spcBef>
            <a:spcAft>
              <a:spcPts val="0"/>
            </a:spcAft>
            <a:buNone/>
          </a:pPr>
          <a:r>
            <a:rPr lang="en-US" sz="1400" b="1" i="0" kern="1200">
              <a:solidFill>
                <a:schemeClr val="bg1"/>
              </a:solidFill>
              <a:latin typeface="Calibri" panose="020F0502020204030204" pitchFamily="34" charset="0"/>
              <a:ea typeface="+mn-ea"/>
              <a:cs typeface="Calibri" panose="020F0502020204030204" pitchFamily="34" charset="0"/>
            </a:rPr>
            <a:t>Targeted Case Management Services</a:t>
          </a: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ea typeface="+mn-ea"/>
            <a:cs typeface="Calibri" panose="020F0502020204030204" pitchFamily="34" charset="0"/>
          </a:endParaRP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ea typeface="+mn-ea"/>
            <a:cs typeface="Calibri" panose="020F0502020204030204" pitchFamily="34" charset="0"/>
          </a:endParaRP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ea typeface="+mn-ea"/>
            <a:cs typeface="Calibri" panose="020F0502020204030204" pitchFamily="34" charset="0"/>
          </a:endParaRPr>
        </a:p>
      </dsp:txBody>
      <dsp:txXfrm>
        <a:off x="6224181" y="1329070"/>
        <a:ext cx="1030479" cy="2474031"/>
      </dsp:txXfrm>
    </dsp:sp>
    <dsp:sp modelId="{7BB152FA-746D-CA49-9E9F-DB477F529459}">
      <dsp:nvSpPr>
        <dsp:cNvPr id="0" name=""/>
        <dsp:cNvSpPr/>
      </dsp:nvSpPr>
      <dsp:spPr>
        <a:xfrm>
          <a:off x="7346501" y="1273324"/>
          <a:ext cx="1141971" cy="2585523"/>
        </a:xfrm>
        <a:prstGeom prst="round2DiagRect">
          <a:avLst/>
        </a:prstGeom>
        <a:solidFill>
          <a:srgbClr val="064F8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ctr" defTabSz="622300">
            <a:lnSpc>
              <a:spcPct val="90000"/>
            </a:lnSpc>
            <a:spcBef>
              <a:spcPct val="0"/>
            </a:spcBef>
            <a:spcAft>
              <a:spcPts val="0"/>
            </a:spcAft>
            <a:buNone/>
          </a:pPr>
          <a:r>
            <a:rPr lang="en-US" sz="1375" b="1" i="0" kern="1200">
              <a:solidFill>
                <a:schemeClr val="bg1"/>
              </a:solidFill>
              <a:latin typeface="Calibri" panose="020F0502020204030204" pitchFamily="34" charset="0"/>
              <a:ea typeface="+mn-ea"/>
              <a:cs typeface="Calibri" panose="020F0502020204030204" pitchFamily="34" charset="0"/>
            </a:rPr>
            <a:t>Psychiatric Rehabilitation Services</a:t>
          </a:r>
        </a:p>
        <a:p>
          <a:pPr marL="0" lvl="0" indent="0" algn="ctr" defTabSz="622300">
            <a:lnSpc>
              <a:spcPct val="90000"/>
            </a:lnSpc>
            <a:spcBef>
              <a:spcPct val="0"/>
            </a:spcBef>
            <a:spcAft>
              <a:spcPts val="0"/>
            </a:spcAft>
            <a:buNone/>
          </a:pPr>
          <a:endParaRPr lang="en-US" sz="1375" b="1" i="0" kern="1200">
            <a:solidFill>
              <a:schemeClr val="bg1"/>
            </a:solidFill>
            <a:latin typeface="Calibri" panose="020F0502020204030204" pitchFamily="34" charset="0"/>
            <a:ea typeface="+mn-ea"/>
            <a:cs typeface="Calibri" panose="020F0502020204030204" pitchFamily="34" charset="0"/>
          </a:endParaRPr>
        </a:p>
        <a:p>
          <a:pPr marL="0" lvl="0" indent="0" algn="ctr" defTabSz="622300">
            <a:lnSpc>
              <a:spcPct val="90000"/>
            </a:lnSpc>
            <a:spcBef>
              <a:spcPct val="0"/>
            </a:spcBef>
            <a:spcAft>
              <a:spcPts val="0"/>
            </a:spcAft>
            <a:buNone/>
          </a:pPr>
          <a:endParaRPr lang="en-US" sz="1375" b="1" i="0" kern="1200">
            <a:solidFill>
              <a:schemeClr val="bg1"/>
            </a:solidFill>
            <a:latin typeface="Calibri" panose="020F0502020204030204" pitchFamily="34" charset="0"/>
            <a:ea typeface="+mn-ea"/>
            <a:cs typeface="Calibri" panose="020F0502020204030204" pitchFamily="34" charset="0"/>
          </a:endParaRPr>
        </a:p>
        <a:p>
          <a:pPr marL="0" lvl="0" indent="0" algn="ctr" defTabSz="622300">
            <a:lnSpc>
              <a:spcPct val="90000"/>
            </a:lnSpc>
            <a:spcBef>
              <a:spcPct val="0"/>
            </a:spcBef>
            <a:spcAft>
              <a:spcPts val="0"/>
            </a:spcAft>
            <a:buNone/>
          </a:pPr>
          <a:endParaRPr lang="en-US" sz="1375" b="1" i="0" kern="1200">
            <a:solidFill>
              <a:schemeClr val="bg1"/>
            </a:solidFill>
            <a:latin typeface="Calibri" panose="020F0502020204030204" pitchFamily="34" charset="0"/>
            <a:ea typeface="+mn-ea"/>
            <a:cs typeface="Calibri" panose="020F0502020204030204" pitchFamily="34" charset="0"/>
          </a:endParaRPr>
        </a:p>
      </dsp:txBody>
      <dsp:txXfrm>
        <a:off x="7402247" y="1329070"/>
        <a:ext cx="1030479" cy="2474031"/>
      </dsp:txXfrm>
    </dsp:sp>
    <dsp:sp modelId="{49DCAFA4-BD22-E14C-9271-4C976B82268A}">
      <dsp:nvSpPr>
        <dsp:cNvPr id="0" name=""/>
        <dsp:cNvSpPr/>
      </dsp:nvSpPr>
      <dsp:spPr>
        <a:xfrm>
          <a:off x="8524566" y="1273324"/>
          <a:ext cx="1141971" cy="2585523"/>
        </a:xfrm>
        <a:prstGeom prst="round2DiagRect">
          <a:avLst/>
        </a:prstGeom>
        <a:solidFill>
          <a:srgbClr val="064F8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ctr" defTabSz="622300">
            <a:lnSpc>
              <a:spcPct val="90000"/>
            </a:lnSpc>
            <a:spcBef>
              <a:spcPct val="0"/>
            </a:spcBef>
            <a:spcAft>
              <a:spcPts val="0"/>
            </a:spcAft>
            <a:buNone/>
          </a:pPr>
          <a:r>
            <a:rPr lang="en-US" sz="1400" b="1" i="0" kern="1200">
              <a:solidFill>
                <a:schemeClr val="bg1"/>
              </a:solidFill>
              <a:latin typeface="Calibri" panose="020F0502020204030204" pitchFamily="34" charset="0"/>
              <a:ea typeface="+mn-ea"/>
              <a:cs typeface="Calibri" panose="020F0502020204030204" pitchFamily="34" charset="0"/>
            </a:rPr>
            <a:t>Peer </a:t>
          </a:r>
          <a:br>
            <a:rPr lang="en-US" sz="1400" b="1" i="0" kern="1200">
              <a:solidFill>
                <a:schemeClr val="bg1"/>
              </a:solidFill>
              <a:latin typeface="Calibri" panose="020F0502020204030204" pitchFamily="34" charset="0"/>
              <a:ea typeface="+mn-ea"/>
              <a:cs typeface="Calibri" panose="020F0502020204030204" pitchFamily="34" charset="0"/>
            </a:rPr>
          </a:br>
          <a:r>
            <a:rPr lang="en-US" sz="1400" b="1" i="0" kern="1200">
              <a:solidFill>
                <a:schemeClr val="bg1"/>
              </a:solidFill>
              <a:latin typeface="Calibri" panose="020F0502020204030204" pitchFamily="34" charset="0"/>
              <a:ea typeface="+mn-ea"/>
              <a:cs typeface="Calibri" panose="020F0502020204030204" pitchFamily="34" charset="0"/>
            </a:rPr>
            <a:t>Supports </a:t>
          </a:r>
          <a:br>
            <a:rPr lang="en-US" sz="1400" b="1" i="0" kern="1200">
              <a:solidFill>
                <a:schemeClr val="bg1"/>
              </a:solidFill>
              <a:latin typeface="Calibri" panose="020F0502020204030204" pitchFamily="34" charset="0"/>
              <a:ea typeface="+mn-ea"/>
              <a:cs typeface="Calibri" panose="020F0502020204030204" pitchFamily="34" charset="0"/>
            </a:rPr>
          </a:br>
          <a:r>
            <a:rPr lang="en-US" sz="1400" b="1" i="0" kern="1200">
              <a:solidFill>
                <a:schemeClr val="bg1"/>
              </a:solidFill>
              <a:latin typeface="Calibri" panose="020F0502020204030204" pitchFamily="34" charset="0"/>
              <a:ea typeface="+mn-ea"/>
              <a:cs typeface="Calibri" panose="020F0502020204030204" pitchFamily="34" charset="0"/>
            </a:rPr>
            <a:t>and Family/</a:t>
          </a:r>
          <a:br>
            <a:rPr lang="en-US" sz="1400" b="1" i="0" kern="1200">
              <a:solidFill>
                <a:schemeClr val="bg1"/>
              </a:solidFill>
              <a:latin typeface="Calibri" panose="020F0502020204030204" pitchFamily="34" charset="0"/>
              <a:ea typeface="+mn-ea"/>
              <a:cs typeface="Calibri" panose="020F0502020204030204" pitchFamily="34" charset="0"/>
            </a:rPr>
          </a:br>
          <a:r>
            <a:rPr lang="en-US" sz="1400" b="1" i="0" kern="1200">
              <a:solidFill>
                <a:schemeClr val="bg1"/>
              </a:solidFill>
              <a:latin typeface="Calibri" panose="020F0502020204030204" pitchFamily="34" charset="0"/>
              <a:ea typeface="+mn-ea"/>
              <a:cs typeface="Calibri" panose="020F0502020204030204" pitchFamily="34" charset="0"/>
            </a:rPr>
            <a:t>Caregiver Supports</a:t>
          </a:r>
        </a:p>
        <a:p>
          <a:pPr marL="0" lvl="0" indent="0" algn="ctr" defTabSz="622300">
            <a:lnSpc>
              <a:spcPct val="90000"/>
            </a:lnSpc>
            <a:spcBef>
              <a:spcPct val="0"/>
            </a:spcBef>
            <a:spcAft>
              <a:spcPts val="0"/>
            </a:spcAft>
            <a:buNone/>
          </a:pPr>
          <a:endParaRPr lang="en-US" sz="1400" b="1" i="0" kern="1200">
            <a:solidFill>
              <a:schemeClr val="bg1"/>
            </a:solidFill>
            <a:latin typeface="Calibri" panose="020F0502020204030204" pitchFamily="34" charset="0"/>
            <a:ea typeface="+mn-ea"/>
            <a:cs typeface="Calibri" panose="020F0502020204030204" pitchFamily="34" charset="0"/>
          </a:endParaRPr>
        </a:p>
      </dsp:txBody>
      <dsp:txXfrm>
        <a:off x="8580312" y="1329070"/>
        <a:ext cx="1030479" cy="2474031"/>
      </dsp:txXfrm>
    </dsp:sp>
    <dsp:sp modelId="{5743FE5D-91C0-8E4E-AC2F-7C5396A46016}">
      <dsp:nvSpPr>
        <dsp:cNvPr id="0" name=""/>
        <dsp:cNvSpPr/>
      </dsp:nvSpPr>
      <dsp:spPr>
        <a:xfrm>
          <a:off x="9702632" y="1273324"/>
          <a:ext cx="1141971" cy="2585523"/>
        </a:xfrm>
        <a:prstGeom prst="round2DiagRect">
          <a:avLst/>
        </a:prstGeom>
        <a:solidFill>
          <a:srgbClr val="064F8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ctr" defTabSz="622300">
            <a:lnSpc>
              <a:spcPct val="90000"/>
            </a:lnSpc>
            <a:spcBef>
              <a:spcPct val="0"/>
            </a:spcBef>
            <a:spcAft>
              <a:spcPts val="0"/>
            </a:spcAft>
            <a:buNone/>
          </a:pPr>
          <a:r>
            <a:rPr lang="en-US" sz="1400" b="1" i="0" kern="1200">
              <a:solidFill>
                <a:schemeClr val="bg1"/>
              </a:solidFill>
              <a:latin typeface="Calibri" panose="020F0502020204030204" pitchFamily="34" charset="0"/>
              <a:ea typeface="+mn-ea"/>
              <a:cs typeface="Calibri" panose="020F0502020204030204" pitchFamily="34" charset="0"/>
            </a:rPr>
            <a:t>Community Care for Uniformed Service Members and Veterans</a:t>
          </a:r>
        </a:p>
      </dsp:txBody>
      <dsp:txXfrm>
        <a:off x="9758378" y="1329070"/>
        <a:ext cx="1030479" cy="2474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C8677-2424-4651-A580-5CA2AE0AD70A}">
      <dsp:nvSpPr>
        <dsp:cNvPr id="0" name=""/>
        <dsp:cNvSpPr/>
      </dsp:nvSpPr>
      <dsp:spPr>
        <a:xfrm>
          <a:off x="0" y="0"/>
          <a:ext cx="1517134" cy="4315840"/>
        </a:xfrm>
        <a:prstGeom prst="round2DiagRect">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b="1" i="0" kern="1200">
              <a:solidFill>
                <a:srgbClr val="EA5E29"/>
              </a:solidFill>
              <a:latin typeface="Calibri" panose="020F0502020204030204" pitchFamily="34" charset="0"/>
              <a:cs typeface="Calibri" panose="020F0502020204030204" pitchFamily="34" charset="0"/>
            </a:rPr>
            <a:t>2017</a:t>
          </a:r>
        </a:p>
      </dsp:txBody>
      <dsp:txXfrm>
        <a:off x="0" y="0"/>
        <a:ext cx="1517134" cy="1294752"/>
      </dsp:txXfrm>
    </dsp:sp>
    <dsp:sp modelId="{01ACC638-CF5C-413C-AEF3-5AC6382470F2}">
      <dsp:nvSpPr>
        <dsp:cNvPr id="0" name=""/>
        <dsp:cNvSpPr/>
      </dsp:nvSpPr>
      <dsp:spPr>
        <a:xfrm>
          <a:off x="156036" y="1296016"/>
          <a:ext cx="1213707" cy="130128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8 </a:t>
          </a:r>
          <a:b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br>
          <a:r>
            <a:rPr lang="en-US" sz="2800" b="0" i="1"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states</a:t>
          </a:r>
        </a:p>
      </dsp:txBody>
      <dsp:txXfrm>
        <a:off x="191584" y="1331564"/>
        <a:ext cx="1142611" cy="1230188"/>
      </dsp:txXfrm>
    </dsp:sp>
    <dsp:sp modelId="{70925CDE-5FA8-4450-BDCC-FFF9AB0AD806}">
      <dsp:nvSpPr>
        <dsp:cNvPr id="0" name=""/>
        <dsp:cNvSpPr/>
      </dsp:nvSpPr>
      <dsp:spPr>
        <a:xfrm>
          <a:off x="156036" y="2797498"/>
          <a:ext cx="1213707" cy="130128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66 </a:t>
          </a:r>
          <a:r>
            <a:rPr lang="en-US" sz="2800" b="0" i="1"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clinics</a:t>
          </a:r>
        </a:p>
      </dsp:txBody>
      <dsp:txXfrm>
        <a:off x="191584" y="2833046"/>
        <a:ext cx="1142611" cy="1230188"/>
      </dsp:txXfrm>
    </dsp:sp>
    <dsp:sp modelId="{4E857AB2-DD60-44FD-AF74-062F8DB29D6B}">
      <dsp:nvSpPr>
        <dsp:cNvPr id="0" name=""/>
        <dsp:cNvSpPr/>
      </dsp:nvSpPr>
      <dsp:spPr>
        <a:xfrm>
          <a:off x="1630919" y="0"/>
          <a:ext cx="1517134" cy="4315840"/>
        </a:xfrm>
        <a:prstGeom prst="round2DiagRect">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b="1" i="0" kern="1200">
              <a:solidFill>
                <a:srgbClr val="EA5E29"/>
              </a:solidFill>
              <a:latin typeface="Calibri" panose="020F0502020204030204" pitchFamily="34" charset="0"/>
              <a:cs typeface="Calibri" panose="020F0502020204030204" pitchFamily="34" charset="0"/>
            </a:rPr>
            <a:t>2019</a:t>
          </a:r>
        </a:p>
      </dsp:txBody>
      <dsp:txXfrm>
        <a:off x="1630919" y="0"/>
        <a:ext cx="1517134" cy="1294752"/>
      </dsp:txXfrm>
    </dsp:sp>
    <dsp:sp modelId="{7721A4B8-6589-4255-A806-209A2CCF8041}">
      <dsp:nvSpPr>
        <dsp:cNvPr id="0" name=""/>
        <dsp:cNvSpPr/>
      </dsp:nvSpPr>
      <dsp:spPr>
        <a:xfrm>
          <a:off x="1786956" y="1296016"/>
          <a:ext cx="1213707" cy="130128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21 </a:t>
          </a:r>
          <a:b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br>
          <a:r>
            <a:rPr lang="en-US" sz="2800" b="0" i="1"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states</a:t>
          </a:r>
        </a:p>
      </dsp:txBody>
      <dsp:txXfrm>
        <a:off x="1822504" y="1331564"/>
        <a:ext cx="1142611" cy="1230188"/>
      </dsp:txXfrm>
    </dsp:sp>
    <dsp:sp modelId="{91F03772-CE00-46B5-9014-D08C912A8804}">
      <dsp:nvSpPr>
        <dsp:cNvPr id="0" name=""/>
        <dsp:cNvSpPr/>
      </dsp:nvSpPr>
      <dsp:spPr>
        <a:xfrm>
          <a:off x="1786956" y="2797498"/>
          <a:ext cx="1213707" cy="130128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113 </a:t>
          </a:r>
          <a:r>
            <a:rPr lang="en-US" sz="2800" b="0" i="1"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clinics</a:t>
          </a:r>
        </a:p>
      </dsp:txBody>
      <dsp:txXfrm>
        <a:off x="1822504" y="2833046"/>
        <a:ext cx="1142611" cy="1230188"/>
      </dsp:txXfrm>
    </dsp:sp>
    <dsp:sp modelId="{84154945-51E4-4AF9-8DCA-6BCC4029E180}">
      <dsp:nvSpPr>
        <dsp:cNvPr id="0" name=""/>
        <dsp:cNvSpPr/>
      </dsp:nvSpPr>
      <dsp:spPr>
        <a:xfrm>
          <a:off x="3261839" y="0"/>
          <a:ext cx="1517134" cy="4315840"/>
        </a:xfrm>
        <a:prstGeom prst="round2DiagRect">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b="1" i="0" kern="1200">
              <a:solidFill>
                <a:srgbClr val="EA5E29"/>
              </a:solidFill>
              <a:latin typeface="Calibri" panose="020F0502020204030204" pitchFamily="34" charset="0"/>
              <a:cs typeface="Calibri" panose="020F0502020204030204" pitchFamily="34" charset="0"/>
            </a:rPr>
            <a:t>2020</a:t>
          </a:r>
        </a:p>
      </dsp:txBody>
      <dsp:txXfrm>
        <a:off x="3261839" y="0"/>
        <a:ext cx="1517134" cy="1294752"/>
      </dsp:txXfrm>
    </dsp:sp>
    <dsp:sp modelId="{D27E13A3-67B9-4099-BC39-EDA3EEA10F65}">
      <dsp:nvSpPr>
        <dsp:cNvPr id="0" name=""/>
        <dsp:cNvSpPr/>
      </dsp:nvSpPr>
      <dsp:spPr>
        <a:xfrm>
          <a:off x="3417876" y="1296016"/>
          <a:ext cx="1213707" cy="130128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33 </a:t>
          </a:r>
          <a:b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br>
          <a:r>
            <a:rPr lang="en-US" sz="2800" b="0" i="1"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states</a:t>
          </a:r>
        </a:p>
      </dsp:txBody>
      <dsp:txXfrm>
        <a:off x="3453424" y="1331564"/>
        <a:ext cx="1142611" cy="1230188"/>
      </dsp:txXfrm>
    </dsp:sp>
    <dsp:sp modelId="{C84C4ABC-CA88-4660-A945-7E613F27CF05}">
      <dsp:nvSpPr>
        <dsp:cNvPr id="0" name=""/>
        <dsp:cNvSpPr/>
      </dsp:nvSpPr>
      <dsp:spPr>
        <a:xfrm>
          <a:off x="3417876" y="2797498"/>
          <a:ext cx="1213707" cy="130128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229 </a:t>
          </a:r>
          <a:r>
            <a:rPr lang="en-US" sz="2800" b="0" i="1"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clinics</a:t>
          </a:r>
        </a:p>
      </dsp:txBody>
      <dsp:txXfrm>
        <a:off x="3453424" y="2833046"/>
        <a:ext cx="1142611" cy="1230188"/>
      </dsp:txXfrm>
    </dsp:sp>
    <dsp:sp modelId="{5DE6A97D-6ACF-4813-BA0E-71A45E615072}">
      <dsp:nvSpPr>
        <dsp:cNvPr id="0" name=""/>
        <dsp:cNvSpPr/>
      </dsp:nvSpPr>
      <dsp:spPr>
        <a:xfrm>
          <a:off x="4892759" y="0"/>
          <a:ext cx="1517134" cy="4315840"/>
        </a:xfrm>
        <a:prstGeom prst="round2DiagRect">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b="1" i="0" kern="1200">
              <a:solidFill>
                <a:srgbClr val="EA5E29"/>
              </a:solidFill>
              <a:latin typeface="Calibri" panose="020F0502020204030204" pitchFamily="34" charset="0"/>
              <a:cs typeface="Calibri" panose="020F0502020204030204" pitchFamily="34" charset="0"/>
            </a:rPr>
            <a:t>2021</a:t>
          </a:r>
        </a:p>
      </dsp:txBody>
      <dsp:txXfrm>
        <a:off x="4892759" y="0"/>
        <a:ext cx="1517134" cy="1294752"/>
      </dsp:txXfrm>
    </dsp:sp>
    <dsp:sp modelId="{E7B958B0-B295-4998-902C-27D32BC18D8D}">
      <dsp:nvSpPr>
        <dsp:cNvPr id="0" name=""/>
        <dsp:cNvSpPr/>
      </dsp:nvSpPr>
      <dsp:spPr>
        <a:xfrm>
          <a:off x="5048796" y="1296016"/>
          <a:ext cx="1213707" cy="130128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42 </a:t>
          </a:r>
          <a:b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br>
          <a:r>
            <a:rPr lang="en-US" sz="2800" b="0" i="1"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states</a:t>
          </a:r>
        </a:p>
      </dsp:txBody>
      <dsp:txXfrm>
        <a:off x="5084344" y="1331564"/>
        <a:ext cx="1142611" cy="1230188"/>
      </dsp:txXfrm>
    </dsp:sp>
    <dsp:sp modelId="{6A73B6E1-A924-43FA-B358-D84F46C5954D}">
      <dsp:nvSpPr>
        <dsp:cNvPr id="0" name=""/>
        <dsp:cNvSpPr/>
      </dsp:nvSpPr>
      <dsp:spPr>
        <a:xfrm>
          <a:off x="5048796" y="2797498"/>
          <a:ext cx="1213707" cy="130128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430 </a:t>
          </a:r>
          <a:r>
            <a:rPr lang="en-US" sz="2800" b="0" i="1"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clinics</a:t>
          </a:r>
        </a:p>
      </dsp:txBody>
      <dsp:txXfrm>
        <a:off x="5084344" y="2833046"/>
        <a:ext cx="1142611" cy="1230188"/>
      </dsp:txXfrm>
    </dsp:sp>
    <dsp:sp modelId="{450C7FC4-CE92-479C-8DE4-80427981399E}">
      <dsp:nvSpPr>
        <dsp:cNvPr id="0" name=""/>
        <dsp:cNvSpPr/>
      </dsp:nvSpPr>
      <dsp:spPr>
        <a:xfrm>
          <a:off x="6528002" y="0"/>
          <a:ext cx="1517134" cy="4315840"/>
        </a:xfrm>
        <a:prstGeom prst="round2DiagRect">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b="1" i="0" kern="1200">
              <a:solidFill>
                <a:srgbClr val="EA5E29"/>
              </a:solidFill>
              <a:latin typeface="Calibri" panose="020F0502020204030204" pitchFamily="34" charset="0"/>
              <a:cs typeface="Calibri" panose="020F0502020204030204" pitchFamily="34" charset="0"/>
            </a:rPr>
            <a:t>2022</a:t>
          </a:r>
        </a:p>
      </dsp:txBody>
      <dsp:txXfrm>
        <a:off x="6528002" y="0"/>
        <a:ext cx="1517134" cy="1294752"/>
      </dsp:txXfrm>
    </dsp:sp>
    <dsp:sp modelId="{898E0D9D-B16C-4E40-96E0-154F0FA5D63A}">
      <dsp:nvSpPr>
        <dsp:cNvPr id="0" name=""/>
        <dsp:cNvSpPr/>
      </dsp:nvSpPr>
      <dsp:spPr>
        <a:xfrm>
          <a:off x="6679716" y="1296016"/>
          <a:ext cx="1213707" cy="130128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46 </a:t>
          </a:r>
          <a:br>
            <a:rPr lang="en-US" sz="3600" b="1" i="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br>
          <a:r>
            <a:rPr lang="en-US" sz="2800" b="0" i="1"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states</a:t>
          </a:r>
        </a:p>
      </dsp:txBody>
      <dsp:txXfrm>
        <a:off x="6715264" y="1331564"/>
        <a:ext cx="1142611" cy="1230188"/>
      </dsp:txXfrm>
    </dsp:sp>
    <dsp:sp modelId="{32107291-2AB9-4AC2-8D9A-FDE7096CE12C}">
      <dsp:nvSpPr>
        <dsp:cNvPr id="0" name=""/>
        <dsp:cNvSpPr/>
      </dsp:nvSpPr>
      <dsp:spPr>
        <a:xfrm>
          <a:off x="6679716" y="2797498"/>
          <a:ext cx="1213707" cy="130128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n-US" sz="3600" b="1" i="0" kern="1200">
              <a:latin typeface="Calibri" panose="020F0502020204030204" pitchFamily="34" charset="0"/>
              <a:cs typeface="Calibri" panose="020F0502020204030204" pitchFamily="34" charset="0"/>
            </a:rPr>
            <a:t>500+</a:t>
          </a:r>
          <a:br>
            <a:rPr lang="en-US" sz="3600" b="1" i="0" kern="1200">
              <a:latin typeface="Calibri" panose="020F0502020204030204" pitchFamily="34" charset="0"/>
              <a:cs typeface="Calibri" panose="020F0502020204030204" pitchFamily="34" charset="0"/>
            </a:rPr>
          </a:br>
          <a:r>
            <a:rPr lang="en-US" sz="2800" b="0" i="1"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clinics</a:t>
          </a:r>
        </a:p>
      </dsp:txBody>
      <dsp:txXfrm>
        <a:off x="6715264" y="2833046"/>
        <a:ext cx="1142611" cy="12301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1AD13-0705-4F25-ABF3-A7E4CFE6E8E4}" type="datetimeFigureOut">
              <a:rPr lang="en-US" smtClean="0"/>
              <a:t>5/22/2024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98A12-8AEE-4F3F-B652-3F47B48C5B30}" type="slidenum">
              <a:rPr lang="en-US" smtClean="0"/>
              <a:t>‹#›</a:t>
            </a:fld>
            <a:endParaRPr lang="en-US"/>
          </a:p>
        </p:txBody>
      </p:sp>
    </p:spTree>
    <p:extLst>
      <p:ext uri="{BB962C8B-B14F-4D97-AF65-F5344CB8AC3E}">
        <p14:creationId xmlns:p14="http://schemas.microsoft.com/office/powerpoint/2010/main" val="2051416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0698A12-8AEE-4F3F-B652-3F47B48C5B30}" type="slidenum">
              <a:rPr lang="en-US" smtClean="0"/>
              <a:t>1</a:t>
            </a:fld>
            <a:endParaRPr lang="en-US"/>
          </a:p>
        </p:txBody>
      </p:sp>
    </p:spTree>
    <p:extLst>
      <p:ext uri="{BB962C8B-B14F-4D97-AF65-F5344CB8AC3E}">
        <p14:creationId xmlns:p14="http://schemas.microsoft.com/office/powerpoint/2010/main" val="3038487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98A12-8AEE-4F3F-B652-3F47B48C5B30}" type="slidenum">
              <a:rPr lang="en-US" smtClean="0"/>
              <a:t>11</a:t>
            </a:fld>
            <a:endParaRPr lang="en-US"/>
          </a:p>
        </p:txBody>
      </p:sp>
    </p:spTree>
    <p:extLst>
      <p:ext uri="{BB962C8B-B14F-4D97-AF65-F5344CB8AC3E}">
        <p14:creationId xmlns:p14="http://schemas.microsoft.com/office/powerpoint/2010/main" val="2739183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NOTES</a:t>
            </a:r>
          </a:p>
          <a:p>
            <a:endParaRPr lang="en-US"/>
          </a:p>
          <a:p>
            <a:r>
              <a:rPr lang="en-US"/>
              <a:t>Depending on the audience, these discussion questions can be used to garner conversation. These questions are primarily designed with a staff audience in mind, but could be easily adapted for external partners, policymakers or other stakeholders.</a:t>
            </a:r>
          </a:p>
        </p:txBody>
      </p:sp>
      <p:sp>
        <p:nvSpPr>
          <p:cNvPr id="4" name="Slide Number Placeholder 3"/>
          <p:cNvSpPr>
            <a:spLocks noGrp="1"/>
          </p:cNvSpPr>
          <p:nvPr>
            <p:ph type="sldNum" sz="quarter" idx="5"/>
          </p:nvPr>
        </p:nvSpPr>
        <p:spPr/>
        <p:txBody>
          <a:bodyPr/>
          <a:lstStyle/>
          <a:p>
            <a:fld id="{80698A12-8AEE-4F3F-B652-3F47B48C5B30}" type="slidenum">
              <a:rPr lang="en-US" smtClean="0"/>
              <a:t>12</a:t>
            </a:fld>
            <a:endParaRPr lang="en-US"/>
          </a:p>
        </p:txBody>
      </p:sp>
    </p:spTree>
    <p:extLst>
      <p:ext uri="{BB962C8B-B14F-4D97-AF65-F5344CB8AC3E}">
        <p14:creationId xmlns:p14="http://schemas.microsoft.com/office/powerpoint/2010/main" val="243660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98A12-8AEE-4F3F-B652-3F47B48C5B30}" type="slidenum">
              <a:rPr lang="en-US" smtClean="0"/>
              <a:t>13</a:t>
            </a:fld>
            <a:endParaRPr lang="en-US"/>
          </a:p>
        </p:txBody>
      </p:sp>
    </p:spTree>
    <p:extLst>
      <p:ext uri="{BB962C8B-B14F-4D97-AF65-F5344CB8AC3E}">
        <p14:creationId xmlns:p14="http://schemas.microsoft.com/office/powerpoint/2010/main" val="1290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slides can be incorporated for more detailed learning on the criteria areas.</a:t>
            </a:r>
          </a:p>
        </p:txBody>
      </p:sp>
      <p:sp>
        <p:nvSpPr>
          <p:cNvPr id="4" name="Slide Number Placeholder 3"/>
          <p:cNvSpPr>
            <a:spLocks noGrp="1"/>
          </p:cNvSpPr>
          <p:nvPr>
            <p:ph type="sldNum" sz="quarter" idx="5"/>
          </p:nvPr>
        </p:nvSpPr>
        <p:spPr/>
        <p:txBody>
          <a:bodyPr/>
          <a:lstStyle/>
          <a:p>
            <a:fld id="{80698A12-8AEE-4F3F-B652-3F47B48C5B30}" type="slidenum">
              <a:rPr lang="en-US" smtClean="0"/>
              <a:t>14</a:t>
            </a:fld>
            <a:endParaRPr lang="en-US"/>
          </a:p>
        </p:txBody>
      </p:sp>
    </p:spTree>
    <p:extLst>
      <p:ext uri="{BB962C8B-B14F-4D97-AF65-F5344CB8AC3E}">
        <p14:creationId xmlns:p14="http://schemas.microsoft.com/office/powerpoint/2010/main" val="1709933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NOTES</a:t>
            </a:r>
          </a:p>
          <a:p>
            <a:endParaRPr lang="en-US"/>
          </a:p>
          <a:p>
            <a:r>
              <a:rPr lang="en-US"/>
              <a:t>See full CCBHC criteria document for full details on requirements.</a:t>
            </a:r>
          </a:p>
          <a:p>
            <a:endParaRPr lang="en-US"/>
          </a:p>
        </p:txBody>
      </p:sp>
      <p:sp>
        <p:nvSpPr>
          <p:cNvPr id="4" name="Slide Number Placeholder 3"/>
          <p:cNvSpPr>
            <a:spLocks noGrp="1"/>
          </p:cNvSpPr>
          <p:nvPr>
            <p:ph type="sldNum" sz="quarter" idx="5"/>
          </p:nvPr>
        </p:nvSpPr>
        <p:spPr/>
        <p:txBody>
          <a:bodyPr/>
          <a:lstStyle/>
          <a:p>
            <a:fld id="{80698A12-8AEE-4F3F-B652-3F47B48C5B30}" type="slidenum">
              <a:rPr lang="en-US" smtClean="0"/>
              <a:t>15</a:t>
            </a:fld>
            <a:endParaRPr lang="en-US"/>
          </a:p>
        </p:txBody>
      </p:sp>
    </p:spTree>
    <p:extLst>
      <p:ext uri="{BB962C8B-B14F-4D97-AF65-F5344CB8AC3E}">
        <p14:creationId xmlns:p14="http://schemas.microsoft.com/office/powerpoint/2010/main" val="1026115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NOTES</a:t>
            </a:r>
          </a:p>
          <a:p>
            <a:endParaRPr lang="en-US"/>
          </a:p>
          <a:p>
            <a:r>
              <a:rPr lang="en-US"/>
              <a:t>See full CCBHC criteria document for full details on requirements.</a:t>
            </a:r>
          </a:p>
          <a:p>
            <a:endParaRPr lang="en-US"/>
          </a:p>
        </p:txBody>
      </p:sp>
      <p:sp>
        <p:nvSpPr>
          <p:cNvPr id="4" name="Slide Number Placeholder 3"/>
          <p:cNvSpPr>
            <a:spLocks noGrp="1"/>
          </p:cNvSpPr>
          <p:nvPr>
            <p:ph type="sldNum" sz="quarter" idx="5"/>
          </p:nvPr>
        </p:nvSpPr>
        <p:spPr/>
        <p:txBody>
          <a:bodyPr/>
          <a:lstStyle/>
          <a:p>
            <a:fld id="{80698A12-8AEE-4F3F-B652-3F47B48C5B30}" type="slidenum">
              <a:rPr lang="en-US" smtClean="0"/>
              <a:t>16</a:t>
            </a:fld>
            <a:endParaRPr lang="en-US"/>
          </a:p>
        </p:txBody>
      </p:sp>
    </p:spTree>
    <p:extLst>
      <p:ext uri="{BB962C8B-B14F-4D97-AF65-F5344CB8AC3E}">
        <p14:creationId xmlns:p14="http://schemas.microsoft.com/office/powerpoint/2010/main" val="2625216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NOTES</a:t>
            </a:r>
          </a:p>
          <a:p>
            <a:endParaRPr lang="en-US"/>
          </a:p>
          <a:p>
            <a:r>
              <a:rPr lang="en-US"/>
              <a:t>See full CCBHC criteria document for full details on requirements.</a:t>
            </a:r>
          </a:p>
          <a:p>
            <a:endParaRPr lang="en-US"/>
          </a:p>
        </p:txBody>
      </p:sp>
      <p:sp>
        <p:nvSpPr>
          <p:cNvPr id="4" name="Slide Number Placeholder 3"/>
          <p:cNvSpPr>
            <a:spLocks noGrp="1"/>
          </p:cNvSpPr>
          <p:nvPr>
            <p:ph type="sldNum" sz="quarter" idx="5"/>
          </p:nvPr>
        </p:nvSpPr>
        <p:spPr/>
        <p:txBody>
          <a:bodyPr/>
          <a:lstStyle/>
          <a:p>
            <a:fld id="{80698A12-8AEE-4F3F-B652-3F47B48C5B30}" type="slidenum">
              <a:rPr lang="en-US" smtClean="0"/>
              <a:t>17</a:t>
            </a:fld>
            <a:endParaRPr lang="en-US"/>
          </a:p>
        </p:txBody>
      </p:sp>
    </p:spTree>
    <p:extLst>
      <p:ext uri="{BB962C8B-B14F-4D97-AF65-F5344CB8AC3E}">
        <p14:creationId xmlns:p14="http://schemas.microsoft.com/office/powerpoint/2010/main" val="1249141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SPEAKER NOTES</a:t>
            </a:r>
          </a:p>
          <a:p>
            <a:endParaRPr lang="en-US">
              <a:cs typeface="Calibri"/>
            </a:endParaRPr>
          </a:p>
          <a:p>
            <a:r>
              <a:rPr lang="en-US">
                <a:cs typeface="Calibri"/>
              </a:rPr>
              <a:t>See full CCBHC criteria document for full details on requirements.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698A12-8AEE-4F3F-B652-3F47B48C5B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745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NOTES</a:t>
            </a:r>
          </a:p>
          <a:p>
            <a:endParaRPr lang="en-US"/>
          </a:p>
          <a:p>
            <a:r>
              <a:rPr lang="en-US"/>
              <a:t>See full CCBHC criteria document for full details on requirements.</a:t>
            </a:r>
          </a:p>
          <a:p>
            <a:endParaRPr lang="en-US"/>
          </a:p>
        </p:txBody>
      </p:sp>
      <p:sp>
        <p:nvSpPr>
          <p:cNvPr id="4" name="Slide Number Placeholder 3"/>
          <p:cNvSpPr>
            <a:spLocks noGrp="1"/>
          </p:cNvSpPr>
          <p:nvPr>
            <p:ph type="sldNum" sz="quarter" idx="5"/>
          </p:nvPr>
        </p:nvSpPr>
        <p:spPr/>
        <p:txBody>
          <a:bodyPr/>
          <a:lstStyle/>
          <a:p>
            <a:fld id="{80698A12-8AEE-4F3F-B652-3F47B48C5B30}" type="slidenum">
              <a:rPr lang="en-US" smtClean="0"/>
              <a:t>19</a:t>
            </a:fld>
            <a:endParaRPr lang="en-US"/>
          </a:p>
        </p:txBody>
      </p:sp>
    </p:spTree>
    <p:extLst>
      <p:ext uri="{BB962C8B-B14F-4D97-AF65-F5344CB8AC3E}">
        <p14:creationId xmlns:p14="http://schemas.microsoft.com/office/powerpoint/2010/main" val="969823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D378C3-D139-4188-AFDA-2778145B7E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520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0698A12-8AEE-4F3F-B652-3F47B48C5B30}" type="slidenum">
              <a:rPr lang="en-US" smtClean="0"/>
              <a:t>2</a:t>
            </a:fld>
            <a:endParaRPr lang="en-US"/>
          </a:p>
        </p:txBody>
      </p:sp>
    </p:spTree>
    <p:extLst>
      <p:ext uri="{BB962C8B-B14F-4D97-AF65-F5344CB8AC3E}">
        <p14:creationId xmlns:p14="http://schemas.microsoft.com/office/powerpoint/2010/main" val="3098824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98A12-8AEE-4F3F-B652-3F47B48C5B30}" type="slidenum">
              <a:rPr lang="en-US" smtClean="0"/>
              <a:t>21</a:t>
            </a:fld>
            <a:endParaRPr lang="en-US"/>
          </a:p>
        </p:txBody>
      </p:sp>
    </p:spTree>
    <p:extLst>
      <p:ext uri="{BB962C8B-B14F-4D97-AF65-F5344CB8AC3E}">
        <p14:creationId xmlns:p14="http://schemas.microsoft.com/office/powerpoint/2010/main" val="2897085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Certified Community Behavioral Health Clinic model is designed to ensure access to coordinated comprehensive behavioral health care. CCBHCs are required to serve anyone who requests care for mental health or substance use, regardless of their ability to pay, place of residence, or age. That includes developmentally appropriate care for children and youth. CCBHCs must meet standards for the range of services they provide, and they are required to get people into care quickly. An important feature of the CCBHC model is that it requires having crisis services that available 24 hours a day, 7 days a week. CCBHCs are also required to provide a comprehensive array of behavioral health services so that people who need care are not caught trying to piece together the behavioral health support they need across multiple providers. In addition, CCBHCs must provide care coordination to help people navigate behavioral health care, physical health care, social services and the other systems they are involved 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15834-762D-4B24-B16F-8D955890CC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357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NOTES</a:t>
            </a:r>
          </a:p>
          <a:p>
            <a:endParaRPr lang="en-US"/>
          </a:p>
          <a:p>
            <a:r>
              <a:rPr lang="en-US"/>
              <a:t>In March 2023, SAMHSA released the </a:t>
            </a:r>
            <a:r>
              <a:rPr lang="en-US" b="1" u="sng"/>
              <a:t>updated criteria</a:t>
            </a:r>
            <a:r>
              <a:rPr lang="en-US"/>
              <a:t> for certifying CCBHCs in compliance with the statutory requirements outlined under Section 223 of the Protecting Access to Medicare Act (PAMA) which helped states establish CCBHCs. These criteria, which establish a basic level of service at which a CCBHC should operate, fall into six key program areas:</a:t>
            </a:r>
          </a:p>
          <a:p>
            <a:endParaRPr lang="en-US"/>
          </a:p>
          <a:p>
            <a:r>
              <a:rPr lang="en-US" b="1"/>
              <a:t>Staffing</a:t>
            </a:r>
            <a:r>
              <a:rPr lang="en-US"/>
              <a:t> – Staffing plan must be driven by community needs assessment and should ensure the staffing model (both clinical and non-clinical) is appropriate for serving the consumer population in terms of size and composition and providing the types of services the CCBHC is required to and proposes offering. The clinic must meet state licensing and credentialing requirements and outline staff training requirements – including to ensure culturally competent and linguistically appropriate care.</a:t>
            </a:r>
            <a:endParaRPr lang="en-US">
              <a:ea typeface="Calibri"/>
              <a:cs typeface="Calibri"/>
            </a:endParaRPr>
          </a:p>
          <a:p>
            <a:pPr>
              <a:buFont typeface="+mj-lt"/>
              <a:buNone/>
            </a:pPr>
            <a:endParaRPr lang="en-US" b="1"/>
          </a:p>
          <a:p>
            <a:r>
              <a:rPr lang="en-US" b="1"/>
              <a:t>Availability and Accessibility of Services</a:t>
            </a:r>
            <a:r>
              <a:rPr lang="en-US"/>
              <a:t> – CCBHCs must provide services to all individuals, regardless of age, ability to pay or place of residence, at times and locations most accessible for those being served. Standards for accessibility and availability of services include providing crisis management services 24 hours a day. Individuals seeking services must receive a preliminary triage and be provided immediate access to services if they are in crisis, service within one business day if they have urgent needs and within 10 days if they have identified routine needs.</a:t>
            </a:r>
            <a:endParaRPr lang="en-US">
              <a:ea typeface="Calibri"/>
              <a:cs typeface="Calibri"/>
            </a:endParaRPr>
          </a:p>
          <a:p>
            <a:pPr>
              <a:buFont typeface="+mj-lt"/>
              <a:buNone/>
            </a:pPr>
            <a:endParaRPr lang="en-US" b="1"/>
          </a:p>
          <a:p>
            <a:r>
              <a:rPr lang="en-US" b="1"/>
              <a:t>Care Coordination </a:t>
            </a:r>
            <a:r>
              <a:rPr lang="en-US"/>
              <a:t>– CCBHCs must coordinate care for individuals across settings and providers to ensure seamless transitions for patients across the full spectrum of health services, including acute, chronic and behavioral health needs. This includes partnerships with: (</a:t>
            </a:r>
            <a:r>
              <a:rPr lang="en-US" err="1"/>
              <a:t>i</a:t>
            </a:r>
            <a:r>
              <a:rPr lang="en-US"/>
              <a:t>) Federally-qualified health centers (and as applicable, rural health clinics) to the extent such services are not provided directly through the CCBHC. (ii) Inpatient psychiatric facilities and substance use detoxification, post-detoxification step-down services and residential programs. (iii) Other community or regional services, supports and providers, including schools, child welfare agencies and juvenile and criminal justice agencies and facilities, Indian Health Service youth regional treatment centers, state-licensed and nationally accredited child placing agencies for therapeutic foster care service, and other social and human services. (iv) Department of Veterans Affairs medical centers, independent outpatient clinics, drop-in centers, and other facilities. (v) Inpatient acute care hospitals and hospital outpatient clinics.</a:t>
            </a:r>
            <a:endParaRPr lang="en-US">
              <a:ea typeface="Calibri"/>
              <a:cs typeface="Calibri"/>
            </a:endParaRPr>
          </a:p>
          <a:p>
            <a:pPr>
              <a:buFont typeface="+mj-lt"/>
              <a:buNone/>
            </a:pPr>
            <a:endParaRPr lang="en-US" b="1"/>
          </a:p>
          <a:p>
            <a:pPr>
              <a:buFont typeface="+mj-lt"/>
              <a:buNone/>
            </a:pPr>
            <a:r>
              <a:rPr lang="en-US" b="1"/>
              <a:t>Scope of Services</a:t>
            </a:r>
            <a:r>
              <a:rPr lang="en-US"/>
              <a:t> – The nine required services that a CCBHC must either provide directly or through a designated collaborating organization are covered on the next slide. All services must reflect person- and family-centered, recovery-oriented care, be respectful of the individual’s needs, preferences and values, and ensure both consumer involvement and self-direction of services received. Services for children and youth must be family-centered, youth-guided and developmentally appropriate.</a:t>
            </a:r>
            <a:endParaRPr lang="en-US">
              <a:ea typeface="Calibri"/>
              <a:cs typeface="Calibri"/>
            </a:endParaRPr>
          </a:p>
          <a:p>
            <a:pPr>
              <a:buFont typeface="+mj-lt"/>
              <a:buNone/>
            </a:pPr>
            <a:endParaRPr lang="en-US" b="1"/>
          </a:p>
          <a:p>
            <a:r>
              <a:rPr lang="en-US" b="1"/>
              <a:t>Quality and Other Reporting</a:t>
            </a:r>
            <a:r>
              <a:rPr lang="en-US"/>
              <a:t> – Under the CCBHC Medicaid Demonstration, there are 18 required CCBHC quality measures that clinics and states must report on, and the CCBHC is required to have a plan for quality improvement. SAMHSA grantees have different reporting requirements than CCBHCs operating under state CCBHC programs, including completion of the National Outcomes Measures (NOMs) tool with clients, reporting quarterly on Infrastructure Development, Prevention and Mental Health Promotion (IPP) metrics and annual reporting. CCBHC grantees will also be required to report on the CCBHC clinic-required measures starting in 2025.</a:t>
            </a:r>
            <a:endParaRPr lang="en-US">
              <a:ea typeface="Calibri"/>
              <a:cs typeface="Calibri"/>
            </a:endParaRPr>
          </a:p>
          <a:p>
            <a:pPr>
              <a:buFont typeface="+mj-lt"/>
              <a:buNone/>
            </a:pPr>
            <a:endParaRPr lang="en-US" b="1"/>
          </a:p>
          <a:p>
            <a:pPr>
              <a:buFont typeface="+mj-lt"/>
              <a:buNone/>
            </a:pPr>
            <a:r>
              <a:rPr lang="en-US" b="1"/>
              <a:t>Organizational Authority and Governance</a:t>
            </a:r>
            <a:r>
              <a:rPr lang="en-US"/>
              <a:t> – CCBHCs must ensure board members are representative of the individuals being served by the CCBHC in terms of demographic factors such as geographic area, race, ethnicity, sex, gender identity, disability, age and sexual orientation, and in terms of types of disorders. The CCBHC will incorporate meaningful participation by adult consumers with mental illness, adults recovering from substance use disorders, and family members of CCBHC consumers, either through 51% of the board being families, consumers or people in recovery from behavioral health conditions, or through a substantial portion of the governing board members meeting this criteria and other specifically described methods for consumers, people in recovery and family members to provide meaningful input to the board about the CCBHC’s policies, processes, and services.</a:t>
            </a:r>
          </a:p>
          <a:p>
            <a:pPr>
              <a:buFont typeface="+mj-lt"/>
              <a:buNone/>
            </a:pPr>
            <a:endParaRPr lang="en-US"/>
          </a:p>
          <a:p>
            <a:pPr>
              <a:buFont typeface="+mj-lt"/>
              <a:buNone/>
            </a:pPr>
            <a:r>
              <a:rPr lang="en-US"/>
              <a:t>CCBHCs must adhere to any applicable state accreditation, certification, and/or licensing requirements.</a:t>
            </a:r>
          </a:p>
          <a:p>
            <a:endParaRPr lang="en-US"/>
          </a:p>
        </p:txBody>
      </p:sp>
      <p:sp>
        <p:nvSpPr>
          <p:cNvPr id="4" name="Slide Number Placeholder 3"/>
          <p:cNvSpPr>
            <a:spLocks noGrp="1"/>
          </p:cNvSpPr>
          <p:nvPr>
            <p:ph type="sldNum" sz="quarter" idx="5"/>
          </p:nvPr>
        </p:nvSpPr>
        <p:spPr/>
        <p:txBody>
          <a:bodyPr/>
          <a:lstStyle/>
          <a:p>
            <a:fld id="{80698A12-8AEE-4F3F-B652-3F47B48C5B30}" type="slidenum">
              <a:rPr lang="en-US" smtClean="0"/>
              <a:t>4</a:t>
            </a:fld>
            <a:endParaRPr lang="en-US"/>
          </a:p>
        </p:txBody>
      </p:sp>
    </p:spTree>
    <p:extLst>
      <p:ext uri="{BB962C8B-B14F-4D97-AF65-F5344CB8AC3E}">
        <p14:creationId xmlns:p14="http://schemas.microsoft.com/office/powerpoint/2010/main" val="214349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NOTES</a:t>
            </a:r>
          </a:p>
          <a:p>
            <a:endParaRPr lang="en-US"/>
          </a:p>
          <a:p>
            <a:pPr fontAlgn="base"/>
            <a:r>
              <a:rPr lang="en-US" sz="1800" b="0" i="0" u="none" strike="noStrike">
                <a:solidFill>
                  <a:srgbClr val="000000"/>
                </a:solidFill>
                <a:effectLst/>
                <a:latin typeface="Calibri"/>
                <a:ea typeface="Calibri"/>
                <a:cs typeface="Calibri"/>
              </a:rPr>
              <a:t>There are nine required services to be delivered by the CCBHC directly or through Designated Collaborating Organizations (DCOs) in a person- and family-centered approach.</a:t>
            </a:r>
            <a:r>
              <a:rPr lang="en-US" sz="1800" b="0" i="0">
                <a:solidFill>
                  <a:srgbClr val="444444"/>
                </a:solidFill>
                <a:effectLst/>
                <a:latin typeface="Calibri"/>
                <a:ea typeface="Calibri"/>
                <a:cs typeface="Calibri"/>
              </a:rPr>
              <a:t>​</a:t>
            </a:r>
            <a:r>
              <a:rPr lang="en-US" sz="1800">
                <a:solidFill>
                  <a:srgbClr val="444444"/>
                </a:solidFill>
                <a:latin typeface="Calibri"/>
                <a:ea typeface="Calibri"/>
                <a:cs typeface="Calibri"/>
              </a:rPr>
              <a:t> Of those, the </a:t>
            </a:r>
            <a:r>
              <a:rPr lang="en-US">
                <a:solidFill>
                  <a:srgbClr val="444444"/>
                </a:solidFill>
                <a:latin typeface="Calibri"/>
                <a:ea typeface="Calibri"/>
                <a:cs typeface="Calibri"/>
              </a:rPr>
              <a:t>CCBHC</a:t>
            </a:r>
            <a:r>
              <a:rPr lang="en-US">
                <a:solidFill>
                  <a:srgbClr val="444444"/>
                </a:solidFill>
              </a:rPr>
              <a:t> must directly deliver the majority (51% or more) of encounters across the required services (excluding crisis services). </a:t>
            </a:r>
            <a:endParaRPr lang="en-US" sz="1800" b="0" i="0">
              <a:solidFill>
                <a:srgbClr val="444444"/>
              </a:solidFill>
              <a:effectLst/>
              <a:latin typeface="Calibri" panose="020F0502020204030204" pitchFamily="34" charset="0"/>
              <a:ea typeface="Calibri"/>
              <a:cs typeface="Calibri"/>
            </a:endParaRPr>
          </a:p>
          <a:p>
            <a:pPr algn="l" rtl="0" fontAlgn="base">
              <a:buFont typeface="Arial" panose="020B0604020202020204" pitchFamily="34" charset="0"/>
              <a:buNone/>
            </a:pPr>
            <a:endParaRPr lang="en-US" sz="1800" b="0" i="0">
              <a:solidFill>
                <a:srgbClr val="444444"/>
              </a:solidFill>
              <a:effectLst/>
              <a:latin typeface="Arial" panose="020B0604020202020204" pitchFamily="34" charset="0"/>
            </a:endParaRPr>
          </a:p>
          <a:p>
            <a:pPr fontAlgn="base"/>
            <a:r>
              <a:rPr lang="en-US" sz="1800" b="0" i="0" u="none" strike="noStrike">
                <a:solidFill>
                  <a:srgbClr val="000000"/>
                </a:solidFill>
                <a:effectLst/>
                <a:latin typeface="Calibri"/>
                <a:ea typeface="Calibri"/>
                <a:cs typeface="Calibri"/>
              </a:rPr>
              <a:t>A DCO is an entity that is not under the direct supervision of the CCBHC but is engaged in a formal relationship with the CCBHC to deliver one or more (or elements of) of the required services.</a:t>
            </a:r>
            <a:r>
              <a:rPr lang="en-US" sz="1800" b="0" i="0">
                <a:solidFill>
                  <a:srgbClr val="000000"/>
                </a:solidFill>
                <a:effectLst/>
                <a:latin typeface="Calibri"/>
                <a:ea typeface="Calibri"/>
                <a:cs typeface="Calibri"/>
              </a:rPr>
              <a:t>​</a:t>
            </a:r>
            <a:r>
              <a:rPr lang="en-US" sz="1800">
                <a:solidFill>
                  <a:srgbClr val="000000"/>
                </a:solidFill>
              </a:rPr>
              <a:t> S</a:t>
            </a:r>
            <a:r>
              <a:rPr lang="en-US">
                <a:solidFill>
                  <a:srgbClr val="000000"/>
                </a:solidFill>
              </a:rPr>
              <a:t>ervices provided through a DCO must meet standards set in the CCBHC criteria and are expected to include more regular, intensive collaboration across organizations to ensure seamless integration of services being accessed across the CCBHC and DCO from the experience of the person receiving services.</a:t>
            </a:r>
            <a:endParaRPr lang="en-US">
              <a:latin typeface="Calibri" panose="020F0502020204030204" pitchFamily="34" charset="0"/>
              <a:ea typeface="Calibri" panose="020F0502020204030204" pitchFamily="34" charset="0"/>
              <a:cs typeface="Calibri" panose="020F0502020204030204" pitchFamily="34" charset="0"/>
            </a:endParaRPr>
          </a:p>
          <a:p>
            <a:pPr marL="274320">
              <a:spcBef>
                <a:spcPts val="1000"/>
              </a:spcBef>
              <a:buClr>
                <a:srgbClr val="EA5E29"/>
              </a:buClr>
            </a:pP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0698A12-8AEE-4F3F-B652-3F47B48C5B30}" type="slidenum">
              <a:rPr lang="en-US" smtClean="0"/>
              <a:t>5</a:t>
            </a:fld>
            <a:endParaRPr lang="en-US"/>
          </a:p>
        </p:txBody>
      </p:sp>
    </p:spTree>
    <p:extLst>
      <p:ext uri="{BB962C8B-B14F-4D97-AF65-F5344CB8AC3E}">
        <p14:creationId xmlns:p14="http://schemas.microsoft.com/office/powerpoint/2010/main" val="437476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dirty="0">
                <a:effectLst/>
                <a:latin typeface="Calibri"/>
                <a:ea typeface="Calibri"/>
                <a:cs typeface="Calibri"/>
              </a:rPr>
              <a:t>SPEAKER NOTES</a:t>
            </a:r>
          </a:p>
          <a:p>
            <a:pPr marL="0" marR="0">
              <a:lnSpc>
                <a:spcPct val="107000"/>
              </a:lnSpc>
              <a:spcBef>
                <a:spcPts val="0"/>
              </a:spcBef>
              <a:spcAft>
                <a:spcPts val="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200" dirty="0">
                <a:effectLst/>
                <a:latin typeface="Calibri"/>
                <a:ea typeface="Calibri"/>
                <a:cs typeface="Calibri"/>
              </a:rPr>
              <a:t>There are currently three funding pathways for CCBHC:</a:t>
            </a:r>
          </a:p>
          <a:p>
            <a:pPr marL="342900" indent="-342900">
              <a:lnSpc>
                <a:spcPct val="115000"/>
              </a:lnSpc>
              <a:buFont typeface="+mj-lt"/>
              <a:buAutoNum type="arabicPeriod"/>
              <a:tabLst>
                <a:tab pos="4076700" algn="l"/>
              </a:tabLst>
            </a:pPr>
            <a:r>
              <a:rPr lang="en-US" sz="1200" b="1" dirty="0">
                <a:effectLst/>
                <a:latin typeface="Calibri"/>
                <a:ea typeface="Calibri"/>
                <a:cs typeface="Calibri"/>
              </a:rPr>
              <a:t>State Medicaid demonstration</a:t>
            </a:r>
            <a:r>
              <a:rPr lang="en-US" sz="1200" dirty="0">
                <a:effectLst/>
                <a:latin typeface="Calibri"/>
                <a:ea typeface="Calibri"/>
                <a:cs typeface="Calibri"/>
              </a:rPr>
              <a:t>: In 2017, eight authorized states (Minnesota, Missouri, Nevada, New Jersey, New York, Oregon, Oklahoma and Pennsylvania) launched their CCBHC Medicaid demonstration programs. Two additional states (Kentucky, Michigan) were added in </a:t>
            </a:r>
            <a:r>
              <a:rPr lang="en-US" dirty="0">
                <a:latin typeface="Calibri"/>
                <a:ea typeface="Calibri"/>
                <a:cs typeface="Calibri"/>
              </a:rPr>
              <a:t>2021 and SAMHSA/CMS will add up to 10 new states every two years starting in 2024 based on a vetted planning and application process led by SAMHSA with state participants. Through</a:t>
            </a:r>
            <a:r>
              <a:rPr lang="en-US" sz="1200" dirty="0">
                <a:effectLst/>
                <a:latin typeface="Calibri"/>
                <a:ea typeface="Calibri"/>
                <a:cs typeface="Calibri"/>
              </a:rPr>
              <a:t> the demonstration program, states certify selected clinics as CCBHCs. Those clinics receive Medicaid payment through a daily or monthly prospective payment system (PPS) rate that is clinic-specific, and clinics are reimbursed based on the expected demonstration cost of services.</a:t>
            </a:r>
            <a:r>
              <a:rPr lang="en-US" dirty="0">
                <a:latin typeface="Calibri"/>
                <a:ea typeface="Calibri"/>
                <a:cs typeface="Calibri"/>
              </a:rPr>
              <a:t> </a:t>
            </a:r>
            <a:endParaRPr lang="en-US" sz="1200" dirty="0">
              <a:effectLst/>
              <a:latin typeface="Calibri"/>
              <a:ea typeface="Calibri"/>
              <a:cs typeface="Calibri"/>
            </a:endParaRPr>
          </a:p>
          <a:p>
            <a:pPr marL="342900" marR="0" lvl="0" indent="-342900" algn="l" defTabSz="914400" rtl="0" eaLnBrk="1" fontAlgn="auto" latinLnBrk="0" hangingPunct="1">
              <a:lnSpc>
                <a:spcPct val="115000"/>
              </a:lnSpc>
              <a:spcBef>
                <a:spcPts val="0"/>
              </a:spcBef>
              <a:spcAft>
                <a:spcPts val="0"/>
              </a:spcAft>
              <a:buClrTx/>
              <a:buSzTx/>
              <a:buFont typeface="+mj-lt"/>
              <a:buAutoNum type="arabicPeriod"/>
              <a:tabLst>
                <a:tab pos="4076700" algn="l"/>
              </a:tabLst>
              <a:defRPr/>
            </a:pPr>
            <a:r>
              <a:rPr lang="en-US" sz="1200" b="1" dirty="0">
                <a:effectLst/>
                <a:latin typeface="Calibri"/>
                <a:ea typeface="Calibri"/>
                <a:cs typeface="Calibri"/>
              </a:rPr>
              <a:t>Independent state certification: </a:t>
            </a:r>
            <a:r>
              <a:rPr lang="en-US" sz="1200" b="0" dirty="0">
                <a:effectLst/>
                <a:latin typeface="Calibri"/>
                <a:ea typeface="Calibri"/>
                <a:cs typeface="Calibri"/>
              </a:rPr>
              <a:t>Several states have started the process of establishing their CCBHC program outside of the Medicaid Demonstration. This process is often started through legislative action and then the states leverage a state plan amendment or 1115 waiver. These states are largely aligning their process with the Medicaid demonstration process of establishing certification programs and paying CCBHCs a PPS based on cost reports.</a:t>
            </a:r>
          </a:p>
          <a:p>
            <a:pPr marL="342900" marR="0" lvl="0" indent="-342900" algn="l" defTabSz="914400" rtl="0" eaLnBrk="1" fontAlgn="auto" latinLnBrk="0" hangingPunct="1">
              <a:lnSpc>
                <a:spcPct val="115000"/>
              </a:lnSpc>
              <a:spcBef>
                <a:spcPts val="0"/>
              </a:spcBef>
              <a:spcAft>
                <a:spcPts val="0"/>
              </a:spcAft>
              <a:buClrTx/>
              <a:buSzTx/>
              <a:buFont typeface="+mj-lt"/>
              <a:buAutoNum type="arabicPeriod"/>
              <a:tabLst>
                <a:tab pos="4076700" algn="l"/>
              </a:tabLst>
              <a:defRPr/>
            </a:pPr>
            <a:r>
              <a:rPr lang="en-US" sz="1200" b="1" dirty="0">
                <a:effectLst/>
                <a:latin typeface="Calibri"/>
                <a:ea typeface="Calibri"/>
                <a:cs typeface="Calibri"/>
              </a:rPr>
              <a:t>SAMHSA grant funding</a:t>
            </a:r>
            <a:r>
              <a:rPr lang="en-US" sz="1200" dirty="0">
                <a:effectLst/>
                <a:latin typeface="Calibri"/>
                <a:ea typeface="Calibri"/>
                <a:cs typeface="Calibri"/>
              </a:rPr>
              <a:t>: SAMHSA awards grant funding directly to clinics who attest to meeting the CCBHC requirements. Attesting to meeting the criteria through a grant fund is not the same as certification, however it is recommended that grantees use their grant funding period to understand if there are future opportunities for certification within their state and organize themselves in alignment with requirements for sustainability purposes.</a:t>
            </a:r>
          </a:p>
          <a:p>
            <a:endParaRPr lang="en-US"/>
          </a:p>
        </p:txBody>
      </p:sp>
      <p:sp>
        <p:nvSpPr>
          <p:cNvPr id="4" name="Slide Number Placeholder 3"/>
          <p:cNvSpPr>
            <a:spLocks noGrp="1"/>
          </p:cNvSpPr>
          <p:nvPr>
            <p:ph type="sldNum" sz="quarter" idx="5"/>
          </p:nvPr>
        </p:nvSpPr>
        <p:spPr/>
        <p:txBody>
          <a:bodyPr/>
          <a:lstStyle/>
          <a:p>
            <a:fld id="{80698A12-8AEE-4F3F-B652-3F47B48C5B30}" type="slidenum">
              <a:rPr lang="en-US" smtClean="0"/>
              <a:t>6</a:t>
            </a:fld>
            <a:endParaRPr lang="en-US"/>
          </a:p>
        </p:txBody>
      </p:sp>
    </p:spTree>
    <p:extLst>
      <p:ext uri="{BB962C8B-B14F-4D97-AF65-F5344CB8AC3E}">
        <p14:creationId xmlns:p14="http://schemas.microsoft.com/office/powerpoint/2010/main" val="59412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NOTES</a:t>
            </a:r>
            <a:endParaRPr lang="en-US">
              <a:ea typeface="Calibri"/>
              <a:cs typeface="Calibri"/>
            </a:endParaRPr>
          </a:p>
          <a:p>
            <a:endParaRPr lang="en-US">
              <a:ea typeface="Calibri"/>
              <a:cs typeface="Calibri"/>
            </a:endParaRPr>
          </a:p>
          <a:p>
            <a:r>
              <a:rPr lang="en-US"/>
              <a:t>Details on expansion. We suggest incorporating your own personal talking points to staff and others, explaining what it means to you to be part of this national movement.</a:t>
            </a:r>
            <a:endParaRPr lang="en-US">
              <a:ea typeface="Calibri"/>
              <a:cs typeface="Calibri"/>
            </a:endParaRPr>
          </a:p>
          <a:p>
            <a:endParaRPr lang="en-US">
              <a:ea typeface="Calibri"/>
              <a:cs typeface="Calibri"/>
            </a:endParaRPr>
          </a:p>
          <a:p>
            <a:r>
              <a:rPr lang="en-US"/>
              <a:t>The number of CCBHCs nationwide has grown exponentially since 2017, largely due to the appropriation of grant funding from SAMHSA. The Bipartisan Safer Communities Act </a:t>
            </a:r>
            <a:r>
              <a:rPr lang="en-US" sz="1800" i="0">
                <a:solidFill>
                  <a:srgbClr val="000000"/>
                </a:solidFill>
                <a:effectLst/>
                <a:latin typeface="Calibri"/>
                <a:ea typeface="Calibri"/>
                <a:cs typeface="Calibri"/>
              </a:rPr>
              <a:t>law enacted in July 2021 included provisions for expanding </a:t>
            </a:r>
            <a:r>
              <a:rPr lang="en-US" sz="1800" i="0">
                <a:solidFill>
                  <a:srgbClr val="FF0000"/>
                </a:solidFill>
                <a:effectLst/>
                <a:latin typeface="Calibri"/>
                <a:ea typeface="Calibri"/>
                <a:cs typeface="Calibri"/>
              </a:rPr>
              <a:t>the opportunity to apply for </a:t>
            </a:r>
            <a:r>
              <a:rPr lang="en-US" sz="1800" i="0">
                <a:solidFill>
                  <a:srgbClr val="000000"/>
                </a:solidFill>
                <a:effectLst/>
                <a:latin typeface="Calibri"/>
                <a:ea typeface="Calibri"/>
                <a:cs typeface="Calibri"/>
              </a:rPr>
              <a:t>the CCBHC demonstration program to all states and territories. It also made available planning grant funds for states to develop proposals to join the program. Provisions of the bill include: </a:t>
            </a:r>
            <a:endParaRPr lang="en-US" sz="1800" i="0">
              <a:effectLst/>
              <a:latin typeface="Calibri"/>
              <a:ea typeface="Calibri"/>
              <a:cs typeface="Calibri"/>
            </a:endParaRPr>
          </a:p>
          <a:p>
            <a:pPr marL="342900" marR="0" lvl="0" indent="-342900">
              <a:spcBef>
                <a:spcPts val="0"/>
              </a:spcBef>
              <a:spcAft>
                <a:spcPts val="0"/>
              </a:spcAft>
              <a:buFont typeface="Symbol" panose="05050102010706020507" pitchFamily="18" charset="2"/>
              <a:buChar char=""/>
            </a:pPr>
            <a:r>
              <a:rPr lang="en-US" sz="1800" i="0">
                <a:effectLst/>
                <a:latin typeface="Calibri"/>
                <a:ea typeface="Times New Roman" panose="02020603050405020304" pitchFamily="18" charset="0"/>
                <a:cs typeface="Calibri"/>
              </a:rPr>
              <a:t>Expands the CCBHC demonstration program to allow any state or territory the opportunity to apply to participate, while allocating additional planning grant monies for states to develop proposals to participate.</a:t>
            </a:r>
            <a:endParaRPr lang="en-US" sz="1800" i="0">
              <a:effectLst/>
              <a:latin typeface="Times New Roman"/>
              <a:ea typeface="Calibri" panose="020F0502020204030204" pitchFamily="34" charset="0"/>
              <a:cs typeface="Times New Roman"/>
            </a:endParaRPr>
          </a:p>
          <a:p>
            <a:pPr marL="342900" marR="0" lvl="0" indent="-342900">
              <a:spcBef>
                <a:spcPts val="0"/>
              </a:spcBef>
              <a:spcAft>
                <a:spcPts val="0"/>
              </a:spcAft>
              <a:buFont typeface="Symbol" panose="05050102010706020507" pitchFamily="18" charset="2"/>
              <a:buChar char=""/>
            </a:pPr>
            <a:r>
              <a:rPr lang="en-US" sz="1800" i="0">
                <a:effectLst/>
                <a:latin typeface="Calibri"/>
                <a:ea typeface="Times New Roman" panose="02020603050405020304" pitchFamily="18" charset="0"/>
                <a:cs typeface="Calibri"/>
              </a:rPr>
              <a:t>Starting in July 2024, and every two years thereafter, </a:t>
            </a:r>
            <a:r>
              <a:rPr lang="en-US" sz="1800" i="0">
                <a:solidFill>
                  <a:srgbClr val="FF0000"/>
                </a:solidFill>
                <a:effectLst/>
                <a:latin typeface="Calibri"/>
                <a:ea typeface="Times New Roman" panose="02020603050405020304" pitchFamily="18" charset="0"/>
                <a:cs typeface="Calibri"/>
              </a:rPr>
              <a:t>up to </a:t>
            </a:r>
            <a:r>
              <a:rPr lang="en-US" sz="1800" i="0">
                <a:effectLst/>
                <a:latin typeface="Calibri"/>
                <a:ea typeface="Times New Roman" panose="02020603050405020304" pitchFamily="18" charset="0"/>
                <a:cs typeface="Calibri"/>
              </a:rPr>
              <a:t>10 additional states will be selected by HHS to join the demonstration.</a:t>
            </a:r>
            <a:endParaRPr lang="en-US" sz="1800" i="0">
              <a:effectLst/>
              <a:latin typeface="Times New Roman"/>
              <a:ea typeface="Calibri" panose="020F0502020204030204" pitchFamily="34" charset="0"/>
              <a:cs typeface="Times New Roman"/>
            </a:endParaRPr>
          </a:p>
          <a:p>
            <a:pPr marL="342900" marR="0" lvl="0" indent="-342900">
              <a:spcBef>
                <a:spcPts val="0"/>
              </a:spcBef>
              <a:spcAft>
                <a:spcPts val="0"/>
              </a:spcAft>
              <a:buFont typeface="Symbol" panose="05050102010706020507" pitchFamily="18" charset="2"/>
              <a:buChar char=""/>
            </a:pPr>
            <a:r>
              <a:rPr lang="en-US" sz="1800" i="0">
                <a:effectLst/>
                <a:latin typeface="Calibri"/>
                <a:ea typeface="Times New Roman" panose="02020603050405020304" pitchFamily="18" charset="0"/>
                <a:cs typeface="Calibri"/>
              </a:rPr>
              <a:t>The original eight demonstration program states are extended to September 2025, and the two newer demo states (Kentucky and Michigan) are extended to six years after their program launch.</a:t>
            </a:r>
            <a:endParaRPr lang="en-US" sz="1800" i="0">
              <a:effectLst/>
              <a:latin typeface="Times New Roman"/>
              <a:ea typeface="Calibri" panose="020F0502020204030204" pitchFamily="34" charset="0"/>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0698A12-8AEE-4F3F-B652-3F47B48C5B30}" type="slidenum">
              <a:rPr lang="en-US" smtClean="0"/>
              <a:t>7</a:t>
            </a:fld>
            <a:endParaRPr lang="en-US"/>
          </a:p>
        </p:txBody>
      </p:sp>
    </p:spTree>
    <p:extLst>
      <p:ext uri="{BB962C8B-B14F-4D97-AF65-F5344CB8AC3E}">
        <p14:creationId xmlns:p14="http://schemas.microsoft.com/office/powerpoint/2010/main" val="705846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NOTES</a:t>
            </a:r>
          </a:p>
          <a:p>
            <a:endParaRPr lang="en-US"/>
          </a:p>
          <a:p>
            <a:r>
              <a:rPr lang="en-US"/>
              <a:t>These are sample data and outcomes that have been common themes across ASPE reports and National Council CCBHC impact reports. Speakers can feel free to update or change these data points to showcase other references from existing reports that may feel more meaningful to your staff or partners. Key reference documents:</a:t>
            </a:r>
          </a:p>
          <a:p>
            <a:endParaRPr lang="en-US"/>
          </a:p>
          <a:p>
            <a:r>
              <a:rPr lang="en-US"/>
              <a:t>HHS Resources</a:t>
            </a:r>
          </a:p>
          <a:p>
            <a:r>
              <a:rPr lang="en-US"/>
              <a:t>Implementation Findings from the National Evaluation of the Certified Community Behavioral Health Clinic Demonstration: https://aspe.hhs.gov/reports/implementation-findings-national-evaluation-certified-community-behavioral-health-clinic</a:t>
            </a:r>
          </a:p>
          <a:p>
            <a:r>
              <a:rPr lang="en-US"/>
              <a:t>CCBHC Demonstration Program Report to Congress, 2020: https://aspe.hhs.gov/reports/fourth-ccbhc-program-report-congress-2020</a:t>
            </a:r>
          </a:p>
          <a:p>
            <a:r>
              <a:rPr lang="en-US"/>
              <a:t>CCBHC Demonstration Program Report to Congress, 2019: https://aspe.hhs.gov/reports/certified-community-behavioral-health-clinics-demonstration-program-report-congress-2019-0</a:t>
            </a:r>
          </a:p>
          <a:p>
            <a:r>
              <a:rPr lang="en-US"/>
              <a:t>CCBHC Demonstration Program Report to Congress, 2018: https://aspe.hhs.gov/reports/certified-community-behavioral-health-clinics-demonstration-program-report-congress-2018-0</a:t>
            </a:r>
          </a:p>
          <a:p>
            <a:endParaRPr lang="en-US"/>
          </a:p>
          <a:p>
            <a:r>
              <a:rPr lang="en-US"/>
              <a:t>National Council Resources</a:t>
            </a:r>
          </a:p>
          <a:p>
            <a:r>
              <a:rPr lang="en-US"/>
              <a:t>CCBHC Impact Report, 2022: https://www.thenationalcouncil.org/resources/2022-ccbhc-impact-report/</a:t>
            </a:r>
          </a:p>
          <a:p>
            <a:r>
              <a:rPr lang="en-US"/>
              <a:t>CCBHC Impact Report, 2021: https://www.thenationalcouncil.org/wp-content/uploads/2021/05/2021-CCBHC-Impact-Report1.pdf</a:t>
            </a:r>
          </a:p>
          <a:p>
            <a:r>
              <a:rPr lang="en-US"/>
              <a:t>CCBHC State Impact Report, 2021: https://www.thenationalcouncil.org/wp-content/uploads/2022/02/Transforming-State-Behavioral-Health-Systems.pdf</a:t>
            </a:r>
          </a:p>
          <a:p>
            <a:endParaRPr lang="en-US"/>
          </a:p>
        </p:txBody>
      </p:sp>
      <p:sp>
        <p:nvSpPr>
          <p:cNvPr id="4" name="Slide Number Placeholder 3"/>
          <p:cNvSpPr>
            <a:spLocks noGrp="1"/>
          </p:cNvSpPr>
          <p:nvPr>
            <p:ph type="sldNum" sz="quarter" idx="5"/>
          </p:nvPr>
        </p:nvSpPr>
        <p:spPr/>
        <p:txBody>
          <a:bodyPr/>
          <a:lstStyle/>
          <a:p>
            <a:fld id="{80698A12-8AEE-4F3F-B652-3F47B48C5B30}" type="slidenum">
              <a:rPr lang="en-US" smtClean="0"/>
              <a:t>8</a:t>
            </a:fld>
            <a:endParaRPr lang="en-US"/>
          </a:p>
        </p:txBody>
      </p:sp>
    </p:spTree>
    <p:extLst>
      <p:ext uri="{BB962C8B-B14F-4D97-AF65-F5344CB8AC3E}">
        <p14:creationId xmlns:p14="http://schemas.microsoft.com/office/powerpoint/2010/main" val="3329740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NOTES: Tailor this section to create a vision and connection for staff or other stakeholders (board members, etc) on why this model is being pursued and how it helps to achieve current and future goals of the organization.</a:t>
            </a:r>
          </a:p>
        </p:txBody>
      </p:sp>
      <p:sp>
        <p:nvSpPr>
          <p:cNvPr id="4" name="Slide Number Placeholder 3"/>
          <p:cNvSpPr>
            <a:spLocks noGrp="1"/>
          </p:cNvSpPr>
          <p:nvPr>
            <p:ph type="sldNum" sz="quarter" idx="5"/>
          </p:nvPr>
        </p:nvSpPr>
        <p:spPr/>
        <p:txBody>
          <a:bodyPr/>
          <a:lstStyle/>
          <a:p>
            <a:fld id="{80698A12-8AEE-4F3F-B652-3F47B48C5B30}" type="slidenum">
              <a:rPr lang="en-US" smtClean="0"/>
              <a:t>10</a:t>
            </a:fld>
            <a:endParaRPr lang="en-US"/>
          </a:p>
        </p:txBody>
      </p:sp>
    </p:spTree>
    <p:extLst>
      <p:ext uri="{BB962C8B-B14F-4D97-AF65-F5344CB8AC3E}">
        <p14:creationId xmlns:p14="http://schemas.microsoft.com/office/powerpoint/2010/main" val="900028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91268-AB86-9148-9731-ABF65121557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133838-55F5-1E4A-B5FD-9A4BE6FC20E8}"/>
              </a:ext>
            </a:extLst>
          </p:cNvPr>
          <p:cNvSpPr>
            <a:spLocks noGrp="1"/>
          </p:cNvSpPr>
          <p:nvPr>
            <p:ph type="ctrTitle" hasCustomPrompt="1"/>
          </p:nvPr>
        </p:nvSpPr>
        <p:spPr>
          <a:xfrm>
            <a:off x="584752" y="2927623"/>
            <a:ext cx="11022496" cy="1655763"/>
          </a:xfrm>
        </p:spPr>
        <p:txBody>
          <a:bodyPr anchor="t" anchorCtr="0">
            <a:noAutofit/>
          </a:bodyPr>
          <a:lstStyle>
            <a:lvl1pPr algn="ctr">
              <a:defRPr sz="6000" b="0" i="0">
                <a:solidFill>
                  <a:srgbClr val="064F80"/>
                </a:solidFill>
                <a:latin typeface="Calibri Light" panose="020F0302020204030204" pitchFamily="34" charset="0"/>
                <a:cs typeface="Calibri Light" panose="020F0302020204030204" pitchFamily="34" charset="0"/>
              </a:defRPr>
            </a:lvl1pPr>
          </a:lstStyle>
          <a:p>
            <a:r>
              <a:rPr lang="en-US"/>
              <a:t>Set Title Slide Font Between </a:t>
            </a:r>
            <a:br>
              <a:rPr lang="en-US"/>
            </a:br>
            <a:r>
              <a:rPr lang="en-US"/>
              <a:t>40-65pt</a:t>
            </a:r>
          </a:p>
        </p:txBody>
      </p:sp>
      <p:sp>
        <p:nvSpPr>
          <p:cNvPr id="3" name="Subtitle 2">
            <a:extLst>
              <a:ext uri="{FF2B5EF4-FFF2-40B4-BE49-F238E27FC236}">
                <a16:creationId xmlns:a16="http://schemas.microsoft.com/office/drawing/2014/main" id="{79732EF6-2C34-0345-AA20-6335C996C994}"/>
              </a:ext>
            </a:extLst>
          </p:cNvPr>
          <p:cNvSpPr>
            <a:spLocks noGrp="1"/>
          </p:cNvSpPr>
          <p:nvPr>
            <p:ph type="subTitle" idx="1" hasCustomPrompt="1"/>
          </p:nvPr>
        </p:nvSpPr>
        <p:spPr>
          <a:xfrm>
            <a:off x="584752" y="4675463"/>
            <a:ext cx="11022496" cy="1052098"/>
          </a:xfrm>
        </p:spPr>
        <p:txBody>
          <a:bodyPr>
            <a:noAutofit/>
          </a:bodyPr>
          <a:lstStyle>
            <a:lvl1pPr marL="0" indent="0" algn="ctr">
              <a:lnSpc>
                <a:spcPct val="100000"/>
              </a:lnSpc>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Set subtitle font between 24-35pt. If titles cannot fit within these ranges, </a:t>
            </a:r>
            <a:br>
              <a:rPr lang="en-US"/>
            </a:br>
            <a:r>
              <a:rPr lang="en-US"/>
              <a:t>copy edits may be necessary.</a:t>
            </a:r>
          </a:p>
        </p:txBody>
      </p:sp>
      <p:sp>
        <p:nvSpPr>
          <p:cNvPr id="6" name="Slide Number Placeholder 5">
            <a:extLst>
              <a:ext uri="{FF2B5EF4-FFF2-40B4-BE49-F238E27FC236}">
                <a16:creationId xmlns:a16="http://schemas.microsoft.com/office/drawing/2014/main" id="{E1628CAE-3A65-6A4A-842D-CE02EAE9337A}"/>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307747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chor="t">
            <a:noAutofit/>
          </a:bodyPr>
          <a:lstStyle>
            <a:lvl1pPr>
              <a:defRPr sz="4500" b="0" i="0">
                <a:solidFill>
                  <a:srgbClr val="064F80"/>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6"/>
            <a:ext cx="11062252" cy="4014215"/>
          </a:xfrm>
        </p:spPr>
        <p:txBody>
          <a:bodyPr>
            <a:noAutofit/>
          </a:bodyPr>
          <a:lstStyle>
            <a:lvl1pPr marL="342900" indent="-342900">
              <a:lnSpc>
                <a:spcPct val="100000"/>
              </a:lnSpc>
              <a:buFont typeface="Arial" panose="020B0604020202020204" pitchFamily="34" charset="0"/>
              <a:buChar char="•"/>
              <a:defRPr sz="2000" b="0" i="0">
                <a:latin typeface="+mn-lt"/>
                <a:cs typeface="Calibri Light" panose="020F0302020204030204" pitchFamily="34" charset="0"/>
              </a:defRPr>
            </a:lvl1pPr>
            <a:lvl2pPr>
              <a:defRPr sz="2000"/>
            </a:lvl2pPr>
            <a:lvl3pPr>
              <a:defRPr sz="2000"/>
            </a:lvl3pPr>
            <a:lvl4pPr>
              <a:defRPr sz="2000"/>
            </a:lvl4pPr>
          </a:lstStyle>
          <a:p>
            <a:pPr lvl="0"/>
            <a:r>
              <a:rPr lang="en-US"/>
              <a:t>Set body text font between 18-22pt. If body text cannot fit within these ranges, push text to second slide or copy edits may be necessary.</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23398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A4D4D2-5EB7-434B-9F78-8F7D015495F7}"/>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625D5A0F-7A41-234D-9DDA-A6A755F208F3}"/>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F0EEAC10-D300-BD46-9679-F8E2272D6548}"/>
              </a:ext>
            </a:extLst>
          </p:cNvPr>
          <p:cNvSpPr>
            <a:spLocks noGrp="1"/>
          </p:cNvSpPr>
          <p:nvPr>
            <p:ph type="title" hasCustomPrompt="1"/>
          </p:nvPr>
        </p:nvSpPr>
        <p:spPr/>
        <p:txBody>
          <a:bodyPr>
            <a:noAutofit/>
          </a:bodyPr>
          <a:lstStyle>
            <a:lvl1pPr>
              <a:defRPr>
                <a:solidFill>
                  <a:srgbClr val="064F80"/>
                </a:solidFill>
              </a:defRPr>
            </a:lvl1pPr>
          </a:lstStyle>
          <a:p>
            <a:r>
              <a:rPr lang="en-US"/>
              <a:t>Set Title Font Between 35-55pt</a:t>
            </a:r>
          </a:p>
        </p:txBody>
      </p:sp>
      <p:sp>
        <p:nvSpPr>
          <p:cNvPr id="3" name="Content Placeholder 2">
            <a:extLst>
              <a:ext uri="{FF2B5EF4-FFF2-40B4-BE49-F238E27FC236}">
                <a16:creationId xmlns:a16="http://schemas.microsoft.com/office/drawing/2014/main" id="{0B7906DB-83BD-6C47-B6A4-A94ACD60BCFF}"/>
              </a:ext>
            </a:extLst>
          </p:cNvPr>
          <p:cNvSpPr>
            <a:spLocks noGrp="1"/>
          </p:cNvSpPr>
          <p:nvPr>
            <p:ph sz="half" idx="1" hasCustomPrompt="1"/>
          </p:nvPr>
        </p:nvSpPr>
        <p:spPr>
          <a:xfrm>
            <a:off x="838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a:extLst>
              <a:ext uri="{FF2B5EF4-FFF2-40B4-BE49-F238E27FC236}">
                <a16:creationId xmlns:a16="http://schemas.microsoft.com/office/drawing/2014/main" id="{0B29A26C-206B-6344-8299-4A5F98C258A8}"/>
              </a:ext>
            </a:extLst>
          </p:cNvPr>
          <p:cNvSpPr>
            <a:spLocks noGrp="1"/>
          </p:cNvSpPr>
          <p:nvPr>
            <p:ph sz="half" idx="2" hasCustomPrompt="1"/>
          </p:nvPr>
        </p:nvSpPr>
        <p:spPr>
          <a:xfrm>
            <a:off x="6172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4167977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5549B4-B6C5-B14E-8D10-E9CE91538A19}"/>
              </a:ext>
            </a:extLst>
          </p:cNvPr>
          <p:cNvPicPr>
            <a:picLocks noChangeAspect="1"/>
          </p:cNvPicPr>
          <p:nvPr userDrawn="1"/>
        </p:nvPicPr>
        <p:blipFill>
          <a:blip r:embed="rId2"/>
          <a:srcRect/>
          <a:stretch/>
        </p:blipFill>
        <p:spPr>
          <a:xfrm>
            <a:off x="0" y="0"/>
            <a:ext cx="12192000" cy="6858000"/>
          </a:xfrm>
          <a:prstGeom prst="rect">
            <a:avLst/>
          </a:prstGeom>
        </p:spPr>
      </p:pic>
      <p:sp>
        <p:nvSpPr>
          <p:cNvPr id="11" name="Slide Number Placeholder 5">
            <a:extLst>
              <a:ext uri="{FF2B5EF4-FFF2-40B4-BE49-F238E27FC236}">
                <a16:creationId xmlns:a16="http://schemas.microsoft.com/office/drawing/2014/main" id="{9B6DBFBC-95BD-BE41-B158-FB8732847D3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38692B32-7DD0-6840-9D76-89EA118035DF}"/>
              </a:ext>
            </a:extLst>
          </p:cNvPr>
          <p:cNvSpPr>
            <a:spLocks noGrp="1"/>
          </p:cNvSpPr>
          <p:nvPr>
            <p:ph type="title" hasCustomPrompt="1"/>
          </p:nvPr>
        </p:nvSpPr>
        <p:spPr>
          <a:xfrm>
            <a:off x="839788" y="365125"/>
            <a:ext cx="10515600" cy="1325563"/>
          </a:xfrm>
        </p:spPr>
        <p:txBody>
          <a:bodyPr>
            <a:noAutofit/>
          </a:bodyPr>
          <a:lstStyle>
            <a:lvl1pPr>
              <a:defRPr>
                <a:solidFill>
                  <a:srgbClr val="064F80"/>
                </a:solidFill>
              </a:defRPr>
            </a:lvl1pPr>
          </a:lstStyle>
          <a:p>
            <a:r>
              <a:rPr lang="en-US"/>
              <a:t>Set Title Font Between 35-55pt</a:t>
            </a:r>
          </a:p>
        </p:txBody>
      </p:sp>
      <p:sp>
        <p:nvSpPr>
          <p:cNvPr id="3" name="Text Placeholder 2">
            <a:extLst>
              <a:ext uri="{FF2B5EF4-FFF2-40B4-BE49-F238E27FC236}">
                <a16:creationId xmlns:a16="http://schemas.microsoft.com/office/drawing/2014/main" id="{4F030410-7F4A-1944-82BA-5B23A02F5989}"/>
              </a:ext>
            </a:extLst>
          </p:cNvPr>
          <p:cNvSpPr>
            <a:spLocks noGrp="1"/>
          </p:cNvSpPr>
          <p:nvPr>
            <p:ph type="body" idx="1" hasCustomPrompt="1"/>
          </p:nvPr>
        </p:nvSpPr>
        <p:spPr>
          <a:xfrm>
            <a:off x="839788" y="1681163"/>
            <a:ext cx="5157787" cy="823912"/>
          </a:xfrm>
        </p:spPr>
        <p:txBody>
          <a:bodyPr anchor="b">
            <a:noAutofit/>
          </a:bodyPr>
          <a:lstStyle>
            <a:lvl1pPr marL="0" indent="0">
              <a:buNone/>
              <a:defRPr sz="2400" b="1">
                <a:solidFill>
                  <a:srgbClr val="064F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a:extLst>
              <a:ext uri="{FF2B5EF4-FFF2-40B4-BE49-F238E27FC236}">
                <a16:creationId xmlns:a16="http://schemas.microsoft.com/office/drawing/2014/main" id="{4BA032C3-928A-2E48-8545-6F8C5D5B08D7}"/>
              </a:ext>
            </a:extLst>
          </p:cNvPr>
          <p:cNvSpPr>
            <a:spLocks noGrp="1"/>
          </p:cNvSpPr>
          <p:nvPr>
            <p:ph sz="half" idx="2" hasCustomPrompt="1"/>
          </p:nvPr>
        </p:nvSpPr>
        <p:spPr>
          <a:xfrm>
            <a:off x="839788" y="2505075"/>
            <a:ext cx="5157787"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a:extLst>
              <a:ext uri="{FF2B5EF4-FFF2-40B4-BE49-F238E27FC236}">
                <a16:creationId xmlns:a16="http://schemas.microsoft.com/office/drawing/2014/main" id="{749BD89F-CFE6-0140-B528-E416CD2A23BE}"/>
              </a:ext>
            </a:extLst>
          </p:cNvPr>
          <p:cNvSpPr>
            <a:spLocks noGrp="1"/>
          </p:cNvSpPr>
          <p:nvPr>
            <p:ph type="body" sz="quarter" idx="3" hasCustomPrompt="1"/>
          </p:nvPr>
        </p:nvSpPr>
        <p:spPr>
          <a:xfrm>
            <a:off x="6172200" y="1681163"/>
            <a:ext cx="5183188" cy="823912"/>
          </a:xfrm>
        </p:spPr>
        <p:txBody>
          <a:bodyPr anchor="b">
            <a:noAutofit/>
          </a:bodyPr>
          <a:lstStyle>
            <a:lvl1pPr marL="0" indent="0">
              <a:buNone/>
              <a:defRPr sz="2400" b="1">
                <a:solidFill>
                  <a:srgbClr val="064F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a:extLst>
              <a:ext uri="{FF2B5EF4-FFF2-40B4-BE49-F238E27FC236}">
                <a16:creationId xmlns:a16="http://schemas.microsoft.com/office/drawing/2014/main" id="{6A640DDA-050A-E441-9554-2DBE7591064D}"/>
              </a:ext>
            </a:extLst>
          </p:cNvPr>
          <p:cNvSpPr>
            <a:spLocks noGrp="1"/>
          </p:cNvSpPr>
          <p:nvPr>
            <p:ph sz="quarter" idx="4" hasCustomPrompt="1"/>
          </p:nvPr>
        </p:nvSpPr>
        <p:spPr>
          <a:xfrm>
            <a:off x="6172200" y="2505075"/>
            <a:ext cx="5183188"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1419943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4F535-4CB8-FF4F-B038-DC42E578E91C}"/>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90A09872-845A-144A-B6E6-5BE32F03C25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BDBE336E-6AA0-154E-B50C-A797F984307C}"/>
              </a:ext>
            </a:extLst>
          </p:cNvPr>
          <p:cNvSpPr>
            <a:spLocks noGrp="1"/>
          </p:cNvSpPr>
          <p:nvPr>
            <p:ph type="title" hasCustomPrompt="1"/>
          </p:nvPr>
        </p:nvSpPr>
        <p:spPr/>
        <p:txBody>
          <a:bodyPr>
            <a:noAutofit/>
          </a:bodyPr>
          <a:lstStyle>
            <a:lvl1pPr>
              <a:defRPr>
                <a:solidFill>
                  <a:srgbClr val="064F80"/>
                </a:solidFill>
              </a:defRPr>
            </a:lvl1pPr>
          </a:lstStyle>
          <a:p>
            <a:r>
              <a:rPr lang="en-US"/>
              <a:t>Set Title Font Between 35-55pt</a:t>
            </a:r>
          </a:p>
        </p:txBody>
      </p:sp>
    </p:spTree>
    <p:extLst>
      <p:ext uri="{BB962C8B-B14F-4D97-AF65-F5344CB8AC3E}">
        <p14:creationId xmlns:p14="http://schemas.microsoft.com/office/powerpoint/2010/main" val="531851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DA1109-03EB-1A40-90A5-F607F6F44B8F}"/>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713CA1E7-3D9B-884F-98FA-9775E26D36D8}"/>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2492006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022D4E-4BF6-5547-AB07-E17B53BC28A1}"/>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A33B9628-2A63-2043-9A11-CAEC1F373932}"/>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5641AE26-5A3C-5D4F-A744-CDFB9BEF377C}"/>
              </a:ext>
            </a:extLst>
          </p:cNvPr>
          <p:cNvSpPr>
            <a:spLocks noGrp="1"/>
          </p:cNvSpPr>
          <p:nvPr>
            <p:ph type="title" hasCustomPrompt="1"/>
          </p:nvPr>
        </p:nvSpPr>
        <p:spPr>
          <a:xfrm>
            <a:off x="839788" y="457200"/>
            <a:ext cx="3932237" cy="1600200"/>
          </a:xfrm>
        </p:spPr>
        <p:txBody>
          <a:bodyPr anchor="b">
            <a:noAutofit/>
          </a:bodyPr>
          <a:lstStyle>
            <a:lvl1pPr>
              <a:defRPr sz="3200">
                <a:solidFill>
                  <a:srgbClr val="064F80"/>
                </a:solidFill>
              </a:defRPr>
            </a:lvl1pPr>
          </a:lstStyle>
          <a:p>
            <a:r>
              <a:rPr lang="en-US"/>
              <a:t>Set Title Font Between 30-40pt</a:t>
            </a:r>
          </a:p>
        </p:txBody>
      </p:sp>
      <p:sp>
        <p:nvSpPr>
          <p:cNvPr id="3" name="Content Placeholder 2">
            <a:extLst>
              <a:ext uri="{FF2B5EF4-FFF2-40B4-BE49-F238E27FC236}">
                <a16:creationId xmlns:a16="http://schemas.microsoft.com/office/drawing/2014/main" id="{4AA1C979-822C-924E-B3FB-A0287605888A}"/>
              </a:ext>
            </a:extLst>
          </p:cNvPr>
          <p:cNvSpPr>
            <a:spLocks noGrp="1"/>
          </p:cNvSpPr>
          <p:nvPr>
            <p:ph idx="1" hasCustomPrompt="1"/>
          </p:nvPr>
        </p:nvSpPr>
        <p:spPr>
          <a:xfrm>
            <a:off x="5183188" y="457201"/>
            <a:ext cx="6172200" cy="4572000"/>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a:extLst>
              <a:ext uri="{FF2B5EF4-FFF2-40B4-BE49-F238E27FC236}">
                <a16:creationId xmlns:a16="http://schemas.microsoft.com/office/drawing/2014/main" id="{AA270275-0A6C-F145-BF29-DD225BCBFD40}"/>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1743112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562D91-BCDD-6047-8841-24F68578B33A}"/>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52322D32-9A4A-9947-8748-DC302AA9A41B}"/>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27BC4F90-B777-6A42-A136-62B95B051F0F}"/>
              </a:ext>
            </a:extLst>
          </p:cNvPr>
          <p:cNvSpPr>
            <a:spLocks noGrp="1"/>
          </p:cNvSpPr>
          <p:nvPr>
            <p:ph type="title" hasCustomPrompt="1"/>
          </p:nvPr>
        </p:nvSpPr>
        <p:spPr>
          <a:xfrm>
            <a:off x="839788" y="457200"/>
            <a:ext cx="3932237" cy="1600200"/>
          </a:xfrm>
        </p:spPr>
        <p:txBody>
          <a:bodyPr anchor="b">
            <a:noAutofit/>
          </a:bodyPr>
          <a:lstStyle>
            <a:lvl1pPr>
              <a:defRPr sz="3200">
                <a:solidFill>
                  <a:srgbClr val="064F80"/>
                </a:solidFill>
              </a:defRPr>
            </a:lvl1pPr>
          </a:lstStyle>
          <a:p>
            <a:r>
              <a:rPr lang="en-US"/>
              <a:t>Set Title Font Between 30-40pt</a:t>
            </a:r>
          </a:p>
        </p:txBody>
      </p:sp>
      <p:sp>
        <p:nvSpPr>
          <p:cNvPr id="3" name="Picture Placeholder 2">
            <a:extLst>
              <a:ext uri="{FF2B5EF4-FFF2-40B4-BE49-F238E27FC236}">
                <a16:creationId xmlns:a16="http://schemas.microsoft.com/office/drawing/2014/main" id="{5C60E9F2-635E-A446-9FC9-C6FA6729F936}"/>
              </a:ext>
            </a:extLst>
          </p:cNvPr>
          <p:cNvSpPr>
            <a:spLocks noGrp="1"/>
          </p:cNvSpPr>
          <p:nvPr>
            <p:ph type="pic" idx="1"/>
          </p:nvPr>
        </p:nvSpPr>
        <p:spPr>
          <a:xfrm>
            <a:off x="5183188" y="457201"/>
            <a:ext cx="61722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1CFAF-595B-3348-AED7-FA0A35711001}"/>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4051965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91268-AB86-9148-9731-ABF65121557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133838-55F5-1E4A-B5FD-9A4BE6FC20E8}"/>
              </a:ext>
            </a:extLst>
          </p:cNvPr>
          <p:cNvSpPr>
            <a:spLocks noGrp="1"/>
          </p:cNvSpPr>
          <p:nvPr>
            <p:ph type="ctrTitle" hasCustomPrompt="1"/>
          </p:nvPr>
        </p:nvSpPr>
        <p:spPr>
          <a:xfrm>
            <a:off x="584752" y="2927623"/>
            <a:ext cx="11022496" cy="1655763"/>
          </a:xfrm>
        </p:spPr>
        <p:txBody>
          <a:bodyPr anchor="t" anchorCtr="0">
            <a:noAutofit/>
          </a:bodyPr>
          <a:lstStyle>
            <a:lvl1pPr algn="ctr">
              <a:defRPr sz="6000" b="0" i="0">
                <a:solidFill>
                  <a:srgbClr val="064F80"/>
                </a:solidFill>
                <a:latin typeface="Calibri Light" panose="020F0302020204030204" pitchFamily="34" charset="0"/>
                <a:cs typeface="Calibri Light" panose="020F0302020204030204" pitchFamily="34" charset="0"/>
              </a:defRPr>
            </a:lvl1pPr>
          </a:lstStyle>
          <a:p>
            <a:r>
              <a:rPr lang="en-US"/>
              <a:t>Set Title Slide Font Between </a:t>
            </a:r>
            <a:br>
              <a:rPr lang="en-US"/>
            </a:br>
            <a:r>
              <a:rPr lang="en-US"/>
              <a:t>40-65pt</a:t>
            </a:r>
          </a:p>
        </p:txBody>
      </p:sp>
      <p:sp>
        <p:nvSpPr>
          <p:cNvPr id="3" name="Subtitle 2">
            <a:extLst>
              <a:ext uri="{FF2B5EF4-FFF2-40B4-BE49-F238E27FC236}">
                <a16:creationId xmlns:a16="http://schemas.microsoft.com/office/drawing/2014/main" id="{79732EF6-2C34-0345-AA20-6335C996C994}"/>
              </a:ext>
            </a:extLst>
          </p:cNvPr>
          <p:cNvSpPr>
            <a:spLocks noGrp="1"/>
          </p:cNvSpPr>
          <p:nvPr>
            <p:ph type="subTitle" idx="1" hasCustomPrompt="1"/>
          </p:nvPr>
        </p:nvSpPr>
        <p:spPr>
          <a:xfrm>
            <a:off x="584752" y="4675463"/>
            <a:ext cx="11022496" cy="1052098"/>
          </a:xfrm>
        </p:spPr>
        <p:txBody>
          <a:bodyPr>
            <a:noAutofit/>
          </a:bodyPr>
          <a:lstStyle>
            <a:lvl1pPr marL="0" indent="0" algn="ctr">
              <a:lnSpc>
                <a:spcPct val="100000"/>
              </a:lnSpc>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Set subtitle font between 24-35pt. If titles cannot fit within these ranges, </a:t>
            </a:r>
            <a:br>
              <a:rPr lang="en-US"/>
            </a:br>
            <a:r>
              <a:rPr lang="en-US"/>
              <a:t>copy edits may be necessary.</a:t>
            </a:r>
          </a:p>
        </p:txBody>
      </p:sp>
      <p:sp>
        <p:nvSpPr>
          <p:cNvPr id="6" name="Slide Number Placeholder 5">
            <a:extLst>
              <a:ext uri="{FF2B5EF4-FFF2-40B4-BE49-F238E27FC236}">
                <a16:creationId xmlns:a16="http://schemas.microsoft.com/office/drawing/2014/main" id="{E1628CAE-3A65-6A4A-842D-CE02EAE9337A}"/>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215697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chor="t" anchorCtr="0">
            <a:noAutofit/>
          </a:bodyPr>
          <a:lstStyle>
            <a:lvl1pPr>
              <a:defRPr sz="4500" b="0" i="0">
                <a:solidFill>
                  <a:srgbClr val="064F80"/>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6"/>
            <a:ext cx="11062252" cy="4014215"/>
          </a:xfrm>
        </p:spPr>
        <p:txBody>
          <a:bodyPr>
            <a:noAutofit/>
          </a:bodyPr>
          <a:lstStyle>
            <a:lvl1pPr marL="342900" indent="-342900">
              <a:lnSpc>
                <a:spcPct val="100000"/>
              </a:lnSpc>
              <a:buFont typeface="Arial" panose="020B0604020202020204" pitchFamily="34" charset="0"/>
              <a:buChar char="•"/>
              <a:defRPr sz="2000" b="0" i="0">
                <a:latin typeface="+mn-lt"/>
                <a:cs typeface="Calibri Light" panose="020F0302020204030204" pitchFamily="34" charset="0"/>
              </a:defRPr>
            </a:lvl1pPr>
            <a:lvl2pPr>
              <a:defRPr sz="2000"/>
            </a:lvl2pPr>
            <a:lvl3pPr>
              <a:defRPr sz="2000"/>
            </a:lvl3pPr>
            <a:lvl4pPr>
              <a:defRPr sz="2000"/>
            </a:lvl4pPr>
          </a:lstStyle>
          <a:p>
            <a:pPr lvl="0"/>
            <a:r>
              <a:rPr lang="en-US"/>
              <a:t>Set body text font between 18-22pt. If body text cannot fit within these ranges, push text to second slide or copy edits may be necessary.</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1139919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oAutofit/>
          </a:bodyPr>
          <a:lstStyle>
            <a:lvl1pPr>
              <a:defRPr sz="4500" b="0" i="0">
                <a:solidFill>
                  <a:srgbClr val="064F80"/>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6"/>
            <a:ext cx="11062252" cy="4014215"/>
          </a:xfrm>
        </p:spPr>
        <p:txBody>
          <a:bodyPr>
            <a:noAutofit/>
          </a:bodyPr>
          <a:lstStyle>
            <a:lvl1pPr marL="342900" indent="-342900">
              <a:lnSpc>
                <a:spcPct val="100000"/>
              </a:lnSpc>
              <a:buFont typeface="Arial" panose="020B0604020202020204" pitchFamily="34" charset="0"/>
              <a:buChar char="•"/>
              <a:defRPr sz="2000" b="0" i="0">
                <a:latin typeface="+mn-lt"/>
                <a:cs typeface="Calibri Light" panose="020F0302020204030204" pitchFamily="34" charset="0"/>
              </a:defRPr>
            </a:lvl1pPr>
            <a:lvl2pPr>
              <a:defRPr sz="2000"/>
            </a:lvl2pPr>
            <a:lvl3pPr>
              <a:defRPr sz="2000"/>
            </a:lvl3pPr>
            <a:lvl4pPr>
              <a:defRPr sz="2000"/>
            </a:lvl4pPr>
          </a:lstStyle>
          <a:p>
            <a:pPr lvl="0"/>
            <a:r>
              <a:rPr lang="en-US"/>
              <a:t>Set body text font between 18-22pt. If body text cannot fit within these ranges, push text to second slide or copy edits may be necessary.</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93784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oAutofit/>
          </a:bodyPr>
          <a:lstStyle>
            <a:lvl1pPr>
              <a:defRPr sz="4500" b="0" i="0">
                <a:solidFill>
                  <a:srgbClr val="064F80"/>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6"/>
            <a:ext cx="11062252" cy="4014215"/>
          </a:xfrm>
        </p:spPr>
        <p:txBody>
          <a:bodyPr>
            <a:noAutofit/>
          </a:bodyPr>
          <a:lstStyle>
            <a:lvl1pPr marL="342900" indent="-342900">
              <a:lnSpc>
                <a:spcPct val="100000"/>
              </a:lnSpc>
              <a:buFont typeface="Arial" panose="020B0604020202020204" pitchFamily="34" charset="0"/>
              <a:buChar char="•"/>
              <a:defRPr sz="2000" b="0" i="0">
                <a:latin typeface="+mn-lt"/>
                <a:cs typeface="Calibri Light" panose="020F0302020204030204" pitchFamily="34" charset="0"/>
              </a:defRPr>
            </a:lvl1pPr>
            <a:lvl2pPr>
              <a:defRPr sz="2000"/>
            </a:lvl2pPr>
            <a:lvl3pPr>
              <a:defRPr sz="2000"/>
            </a:lvl3pPr>
            <a:lvl4pPr>
              <a:defRPr sz="2000"/>
            </a:lvl4pPr>
          </a:lstStyle>
          <a:p>
            <a:pPr lvl="0"/>
            <a:r>
              <a:rPr lang="en-US"/>
              <a:t>Set body text font between 18-22pt. If body text cannot fit within these ranges, push text to second slide or copy edits may be necessary.</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931100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A4D4D2-5EB7-434B-9F78-8F7D015495F7}"/>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625D5A0F-7A41-234D-9DDA-A6A755F208F3}"/>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F0EEAC10-D300-BD46-9679-F8E2272D6548}"/>
              </a:ext>
            </a:extLst>
          </p:cNvPr>
          <p:cNvSpPr>
            <a:spLocks noGrp="1"/>
          </p:cNvSpPr>
          <p:nvPr>
            <p:ph type="title" hasCustomPrompt="1"/>
          </p:nvPr>
        </p:nvSpPr>
        <p:spPr/>
        <p:txBody>
          <a:bodyPr>
            <a:noAutofit/>
          </a:bodyPr>
          <a:lstStyle>
            <a:lvl1pPr>
              <a:defRPr>
                <a:solidFill>
                  <a:srgbClr val="064F80"/>
                </a:solidFill>
              </a:defRPr>
            </a:lvl1pPr>
          </a:lstStyle>
          <a:p>
            <a:r>
              <a:rPr lang="en-US"/>
              <a:t>Set Title Font Between 35-55pt</a:t>
            </a:r>
          </a:p>
        </p:txBody>
      </p:sp>
      <p:sp>
        <p:nvSpPr>
          <p:cNvPr id="3" name="Content Placeholder 2">
            <a:extLst>
              <a:ext uri="{FF2B5EF4-FFF2-40B4-BE49-F238E27FC236}">
                <a16:creationId xmlns:a16="http://schemas.microsoft.com/office/drawing/2014/main" id="{0B7906DB-83BD-6C47-B6A4-A94ACD60BCFF}"/>
              </a:ext>
            </a:extLst>
          </p:cNvPr>
          <p:cNvSpPr>
            <a:spLocks noGrp="1"/>
          </p:cNvSpPr>
          <p:nvPr>
            <p:ph sz="half" idx="1" hasCustomPrompt="1"/>
          </p:nvPr>
        </p:nvSpPr>
        <p:spPr>
          <a:xfrm>
            <a:off x="838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a:extLst>
              <a:ext uri="{FF2B5EF4-FFF2-40B4-BE49-F238E27FC236}">
                <a16:creationId xmlns:a16="http://schemas.microsoft.com/office/drawing/2014/main" id="{0B29A26C-206B-6344-8299-4A5F98C258A8}"/>
              </a:ext>
            </a:extLst>
          </p:cNvPr>
          <p:cNvSpPr>
            <a:spLocks noGrp="1"/>
          </p:cNvSpPr>
          <p:nvPr>
            <p:ph sz="half" idx="2" hasCustomPrompt="1"/>
          </p:nvPr>
        </p:nvSpPr>
        <p:spPr>
          <a:xfrm>
            <a:off x="6172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3315362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5549B4-B6C5-B14E-8D10-E9CE91538A19}"/>
              </a:ext>
            </a:extLst>
          </p:cNvPr>
          <p:cNvPicPr>
            <a:picLocks noChangeAspect="1"/>
          </p:cNvPicPr>
          <p:nvPr userDrawn="1"/>
        </p:nvPicPr>
        <p:blipFill>
          <a:blip r:embed="rId2"/>
          <a:srcRect/>
          <a:stretch/>
        </p:blipFill>
        <p:spPr>
          <a:xfrm>
            <a:off x="0" y="0"/>
            <a:ext cx="12192000" cy="6858000"/>
          </a:xfrm>
          <a:prstGeom prst="rect">
            <a:avLst/>
          </a:prstGeom>
        </p:spPr>
      </p:pic>
      <p:sp>
        <p:nvSpPr>
          <p:cNvPr id="11" name="Slide Number Placeholder 5">
            <a:extLst>
              <a:ext uri="{FF2B5EF4-FFF2-40B4-BE49-F238E27FC236}">
                <a16:creationId xmlns:a16="http://schemas.microsoft.com/office/drawing/2014/main" id="{9B6DBFBC-95BD-BE41-B158-FB8732847D3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38692B32-7DD0-6840-9D76-89EA118035DF}"/>
              </a:ext>
            </a:extLst>
          </p:cNvPr>
          <p:cNvSpPr>
            <a:spLocks noGrp="1"/>
          </p:cNvSpPr>
          <p:nvPr>
            <p:ph type="title" hasCustomPrompt="1"/>
          </p:nvPr>
        </p:nvSpPr>
        <p:spPr>
          <a:xfrm>
            <a:off x="839788" y="365125"/>
            <a:ext cx="10515600" cy="1325563"/>
          </a:xfrm>
        </p:spPr>
        <p:txBody>
          <a:bodyPr>
            <a:noAutofit/>
          </a:bodyPr>
          <a:lstStyle>
            <a:lvl1pPr>
              <a:defRPr>
                <a:solidFill>
                  <a:srgbClr val="064F80"/>
                </a:solidFill>
              </a:defRPr>
            </a:lvl1pPr>
          </a:lstStyle>
          <a:p>
            <a:r>
              <a:rPr lang="en-US"/>
              <a:t>Set Title Font Between 35-55pt</a:t>
            </a:r>
          </a:p>
        </p:txBody>
      </p:sp>
      <p:sp>
        <p:nvSpPr>
          <p:cNvPr id="3" name="Text Placeholder 2">
            <a:extLst>
              <a:ext uri="{FF2B5EF4-FFF2-40B4-BE49-F238E27FC236}">
                <a16:creationId xmlns:a16="http://schemas.microsoft.com/office/drawing/2014/main" id="{4F030410-7F4A-1944-82BA-5B23A02F5989}"/>
              </a:ext>
            </a:extLst>
          </p:cNvPr>
          <p:cNvSpPr>
            <a:spLocks noGrp="1"/>
          </p:cNvSpPr>
          <p:nvPr>
            <p:ph type="body" idx="1" hasCustomPrompt="1"/>
          </p:nvPr>
        </p:nvSpPr>
        <p:spPr>
          <a:xfrm>
            <a:off x="839788" y="1681163"/>
            <a:ext cx="5157787" cy="823912"/>
          </a:xfrm>
        </p:spPr>
        <p:txBody>
          <a:bodyPr anchor="b">
            <a:noAutofit/>
          </a:bodyPr>
          <a:lstStyle>
            <a:lvl1pPr marL="0" indent="0">
              <a:buNone/>
              <a:defRPr sz="2400" b="1">
                <a:solidFill>
                  <a:srgbClr val="064F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a:extLst>
              <a:ext uri="{FF2B5EF4-FFF2-40B4-BE49-F238E27FC236}">
                <a16:creationId xmlns:a16="http://schemas.microsoft.com/office/drawing/2014/main" id="{4BA032C3-928A-2E48-8545-6F8C5D5B08D7}"/>
              </a:ext>
            </a:extLst>
          </p:cNvPr>
          <p:cNvSpPr>
            <a:spLocks noGrp="1"/>
          </p:cNvSpPr>
          <p:nvPr>
            <p:ph sz="half" idx="2" hasCustomPrompt="1"/>
          </p:nvPr>
        </p:nvSpPr>
        <p:spPr>
          <a:xfrm>
            <a:off x="839788" y="2505075"/>
            <a:ext cx="5157787"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a:extLst>
              <a:ext uri="{FF2B5EF4-FFF2-40B4-BE49-F238E27FC236}">
                <a16:creationId xmlns:a16="http://schemas.microsoft.com/office/drawing/2014/main" id="{749BD89F-CFE6-0140-B528-E416CD2A23BE}"/>
              </a:ext>
            </a:extLst>
          </p:cNvPr>
          <p:cNvSpPr>
            <a:spLocks noGrp="1"/>
          </p:cNvSpPr>
          <p:nvPr>
            <p:ph type="body" sz="quarter" idx="3" hasCustomPrompt="1"/>
          </p:nvPr>
        </p:nvSpPr>
        <p:spPr>
          <a:xfrm>
            <a:off x="6172200" y="1681163"/>
            <a:ext cx="5183188" cy="823912"/>
          </a:xfrm>
        </p:spPr>
        <p:txBody>
          <a:bodyPr anchor="b">
            <a:noAutofit/>
          </a:bodyPr>
          <a:lstStyle>
            <a:lvl1pPr marL="0" indent="0">
              <a:buNone/>
              <a:defRPr sz="2400" b="1">
                <a:solidFill>
                  <a:srgbClr val="064F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a:extLst>
              <a:ext uri="{FF2B5EF4-FFF2-40B4-BE49-F238E27FC236}">
                <a16:creationId xmlns:a16="http://schemas.microsoft.com/office/drawing/2014/main" id="{6A640DDA-050A-E441-9554-2DBE7591064D}"/>
              </a:ext>
            </a:extLst>
          </p:cNvPr>
          <p:cNvSpPr>
            <a:spLocks noGrp="1"/>
          </p:cNvSpPr>
          <p:nvPr>
            <p:ph sz="quarter" idx="4" hasCustomPrompt="1"/>
          </p:nvPr>
        </p:nvSpPr>
        <p:spPr>
          <a:xfrm>
            <a:off x="6172200" y="2505075"/>
            <a:ext cx="5183188"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78765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4F535-4CB8-FF4F-B038-DC42E578E91C}"/>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90A09872-845A-144A-B6E6-5BE32F03C25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BDBE336E-6AA0-154E-B50C-A797F984307C}"/>
              </a:ext>
            </a:extLst>
          </p:cNvPr>
          <p:cNvSpPr>
            <a:spLocks noGrp="1"/>
          </p:cNvSpPr>
          <p:nvPr>
            <p:ph type="title" hasCustomPrompt="1"/>
          </p:nvPr>
        </p:nvSpPr>
        <p:spPr/>
        <p:txBody>
          <a:bodyPr>
            <a:noAutofit/>
          </a:bodyPr>
          <a:lstStyle>
            <a:lvl1pPr>
              <a:defRPr>
                <a:solidFill>
                  <a:srgbClr val="064F80"/>
                </a:solidFill>
              </a:defRPr>
            </a:lvl1pPr>
          </a:lstStyle>
          <a:p>
            <a:r>
              <a:rPr lang="en-US"/>
              <a:t>Set Title Font Between 35-55pt</a:t>
            </a:r>
          </a:p>
        </p:txBody>
      </p:sp>
    </p:spTree>
    <p:extLst>
      <p:ext uri="{BB962C8B-B14F-4D97-AF65-F5344CB8AC3E}">
        <p14:creationId xmlns:p14="http://schemas.microsoft.com/office/powerpoint/2010/main" val="101577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13CA1E7-3D9B-884F-98FA-9775E26D36D8}"/>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970169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022D4E-4BF6-5547-AB07-E17B53BC28A1}"/>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A33B9628-2A63-2043-9A11-CAEC1F373932}"/>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5641AE26-5A3C-5D4F-A744-CDFB9BEF377C}"/>
              </a:ext>
            </a:extLst>
          </p:cNvPr>
          <p:cNvSpPr>
            <a:spLocks noGrp="1"/>
          </p:cNvSpPr>
          <p:nvPr>
            <p:ph type="title" hasCustomPrompt="1"/>
          </p:nvPr>
        </p:nvSpPr>
        <p:spPr>
          <a:xfrm>
            <a:off x="839788" y="457200"/>
            <a:ext cx="3932237" cy="1600200"/>
          </a:xfrm>
        </p:spPr>
        <p:txBody>
          <a:bodyPr anchor="b">
            <a:noAutofit/>
          </a:bodyPr>
          <a:lstStyle>
            <a:lvl1pPr>
              <a:defRPr sz="3200">
                <a:solidFill>
                  <a:srgbClr val="064F80"/>
                </a:solidFill>
              </a:defRPr>
            </a:lvl1pPr>
          </a:lstStyle>
          <a:p>
            <a:r>
              <a:rPr lang="en-US"/>
              <a:t>Set Title Font Between 30-40pt</a:t>
            </a:r>
          </a:p>
        </p:txBody>
      </p:sp>
      <p:sp>
        <p:nvSpPr>
          <p:cNvPr id="3" name="Content Placeholder 2">
            <a:extLst>
              <a:ext uri="{FF2B5EF4-FFF2-40B4-BE49-F238E27FC236}">
                <a16:creationId xmlns:a16="http://schemas.microsoft.com/office/drawing/2014/main" id="{4AA1C979-822C-924E-B3FB-A0287605888A}"/>
              </a:ext>
            </a:extLst>
          </p:cNvPr>
          <p:cNvSpPr>
            <a:spLocks noGrp="1"/>
          </p:cNvSpPr>
          <p:nvPr>
            <p:ph idx="1" hasCustomPrompt="1"/>
          </p:nvPr>
        </p:nvSpPr>
        <p:spPr>
          <a:xfrm>
            <a:off x="5183188" y="457201"/>
            <a:ext cx="6172200" cy="4572000"/>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a:extLst>
              <a:ext uri="{FF2B5EF4-FFF2-40B4-BE49-F238E27FC236}">
                <a16:creationId xmlns:a16="http://schemas.microsoft.com/office/drawing/2014/main" id="{AA270275-0A6C-F145-BF29-DD225BCBFD40}"/>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2377872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562D91-BCDD-6047-8841-24F68578B33A}"/>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52322D32-9A4A-9947-8748-DC302AA9A41B}"/>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27BC4F90-B777-6A42-A136-62B95B051F0F}"/>
              </a:ext>
            </a:extLst>
          </p:cNvPr>
          <p:cNvSpPr>
            <a:spLocks noGrp="1"/>
          </p:cNvSpPr>
          <p:nvPr>
            <p:ph type="title" hasCustomPrompt="1"/>
          </p:nvPr>
        </p:nvSpPr>
        <p:spPr>
          <a:xfrm>
            <a:off x="839788" y="457200"/>
            <a:ext cx="3932237" cy="1600200"/>
          </a:xfrm>
        </p:spPr>
        <p:txBody>
          <a:bodyPr anchor="b">
            <a:noAutofit/>
          </a:bodyPr>
          <a:lstStyle>
            <a:lvl1pPr>
              <a:defRPr sz="3200">
                <a:solidFill>
                  <a:srgbClr val="064F80"/>
                </a:solidFill>
              </a:defRPr>
            </a:lvl1pPr>
          </a:lstStyle>
          <a:p>
            <a:r>
              <a:rPr lang="en-US"/>
              <a:t>Set Title Font Between 30-40pt</a:t>
            </a:r>
          </a:p>
        </p:txBody>
      </p:sp>
      <p:sp>
        <p:nvSpPr>
          <p:cNvPr id="3" name="Picture Placeholder 2">
            <a:extLst>
              <a:ext uri="{FF2B5EF4-FFF2-40B4-BE49-F238E27FC236}">
                <a16:creationId xmlns:a16="http://schemas.microsoft.com/office/drawing/2014/main" id="{5C60E9F2-635E-A446-9FC9-C6FA6729F936}"/>
              </a:ext>
            </a:extLst>
          </p:cNvPr>
          <p:cNvSpPr>
            <a:spLocks noGrp="1"/>
          </p:cNvSpPr>
          <p:nvPr>
            <p:ph type="pic" idx="1"/>
          </p:nvPr>
        </p:nvSpPr>
        <p:spPr>
          <a:xfrm>
            <a:off x="5183188" y="457201"/>
            <a:ext cx="61722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1CFAF-595B-3348-AED7-FA0A35711001}"/>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3673935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A4D4D2-5EB7-434B-9F78-8F7D015495F7}"/>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625D5A0F-7A41-234D-9DDA-A6A755F208F3}"/>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F0EEAC10-D300-BD46-9679-F8E2272D6548}"/>
              </a:ext>
            </a:extLst>
          </p:cNvPr>
          <p:cNvSpPr>
            <a:spLocks noGrp="1"/>
          </p:cNvSpPr>
          <p:nvPr>
            <p:ph type="title" hasCustomPrompt="1"/>
          </p:nvPr>
        </p:nvSpPr>
        <p:spPr/>
        <p:txBody>
          <a:bodyPr>
            <a:noAutofit/>
          </a:bodyPr>
          <a:lstStyle>
            <a:lvl1pPr>
              <a:defRPr>
                <a:solidFill>
                  <a:srgbClr val="064F80"/>
                </a:solidFill>
              </a:defRPr>
            </a:lvl1pPr>
          </a:lstStyle>
          <a:p>
            <a:r>
              <a:rPr lang="en-US"/>
              <a:t>Set Title Font Between 35-55pt</a:t>
            </a:r>
          </a:p>
        </p:txBody>
      </p:sp>
      <p:sp>
        <p:nvSpPr>
          <p:cNvPr id="3" name="Content Placeholder 2">
            <a:extLst>
              <a:ext uri="{FF2B5EF4-FFF2-40B4-BE49-F238E27FC236}">
                <a16:creationId xmlns:a16="http://schemas.microsoft.com/office/drawing/2014/main" id="{0B7906DB-83BD-6C47-B6A4-A94ACD60BCFF}"/>
              </a:ext>
            </a:extLst>
          </p:cNvPr>
          <p:cNvSpPr>
            <a:spLocks noGrp="1"/>
          </p:cNvSpPr>
          <p:nvPr>
            <p:ph sz="half" idx="1" hasCustomPrompt="1"/>
          </p:nvPr>
        </p:nvSpPr>
        <p:spPr>
          <a:xfrm>
            <a:off x="838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a:extLst>
              <a:ext uri="{FF2B5EF4-FFF2-40B4-BE49-F238E27FC236}">
                <a16:creationId xmlns:a16="http://schemas.microsoft.com/office/drawing/2014/main" id="{0B29A26C-206B-6344-8299-4A5F98C258A8}"/>
              </a:ext>
            </a:extLst>
          </p:cNvPr>
          <p:cNvSpPr>
            <a:spLocks noGrp="1"/>
          </p:cNvSpPr>
          <p:nvPr>
            <p:ph sz="half" idx="2" hasCustomPrompt="1"/>
          </p:nvPr>
        </p:nvSpPr>
        <p:spPr>
          <a:xfrm>
            <a:off x="6172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78751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5549B4-B6C5-B14E-8D10-E9CE91538A19}"/>
              </a:ext>
            </a:extLst>
          </p:cNvPr>
          <p:cNvPicPr>
            <a:picLocks noChangeAspect="1"/>
          </p:cNvPicPr>
          <p:nvPr userDrawn="1"/>
        </p:nvPicPr>
        <p:blipFill>
          <a:blip r:embed="rId2"/>
          <a:srcRect/>
          <a:stretch/>
        </p:blipFill>
        <p:spPr>
          <a:xfrm>
            <a:off x="0" y="0"/>
            <a:ext cx="12192000" cy="6858000"/>
          </a:xfrm>
          <a:prstGeom prst="rect">
            <a:avLst/>
          </a:prstGeom>
        </p:spPr>
      </p:pic>
      <p:sp>
        <p:nvSpPr>
          <p:cNvPr id="11" name="Slide Number Placeholder 5">
            <a:extLst>
              <a:ext uri="{FF2B5EF4-FFF2-40B4-BE49-F238E27FC236}">
                <a16:creationId xmlns:a16="http://schemas.microsoft.com/office/drawing/2014/main" id="{9B6DBFBC-95BD-BE41-B158-FB8732847D3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38692B32-7DD0-6840-9D76-89EA118035DF}"/>
              </a:ext>
            </a:extLst>
          </p:cNvPr>
          <p:cNvSpPr>
            <a:spLocks noGrp="1"/>
          </p:cNvSpPr>
          <p:nvPr>
            <p:ph type="title" hasCustomPrompt="1"/>
          </p:nvPr>
        </p:nvSpPr>
        <p:spPr>
          <a:xfrm>
            <a:off x="839788" y="365125"/>
            <a:ext cx="10515600" cy="1325563"/>
          </a:xfrm>
        </p:spPr>
        <p:txBody>
          <a:bodyPr>
            <a:noAutofit/>
          </a:bodyPr>
          <a:lstStyle>
            <a:lvl1pPr>
              <a:defRPr>
                <a:solidFill>
                  <a:srgbClr val="064F80"/>
                </a:solidFill>
              </a:defRPr>
            </a:lvl1pPr>
          </a:lstStyle>
          <a:p>
            <a:r>
              <a:rPr lang="en-US"/>
              <a:t>Set Title Font Between 35-55pt</a:t>
            </a:r>
          </a:p>
        </p:txBody>
      </p:sp>
      <p:sp>
        <p:nvSpPr>
          <p:cNvPr id="3" name="Text Placeholder 2">
            <a:extLst>
              <a:ext uri="{FF2B5EF4-FFF2-40B4-BE49-F238E27FC236}">
                <a16:creationId xmlns:a16="http://schemas.microsoft.com/office/drawing/2014/main" id="{4F030410-7F4A-1944-82BA-5B23A02F5989}"/>
              </a:ext>
            </a:extLst>
          </p:cNvPr>
          <p:cNvSpPr>
            <a:spLocks noGrp="1"/>
          </p:cNvSpPr>
          <p:nvPr>
            <p:ph type="body" idx="1" hasCustomPrompt="1"/>
          </p:nvPr>
        </p:nvSpPr>
        <p:spPr>
          <a:xfrm>
            <a:off x="839788" y="1681163"/>
            <a:ext cx="5157787" cy="823912"/>
          </a:xfrm>
        </p:spPr>
        <p:txBody>
          <a:bodyPr anchor="b">
            <a:noAutofit/>
          </a:bodyPr>
          <a:lstStyle>
            <a:lvl1pPr marL="0" indent="0">
              <a:buNone/>
              <a:defRPr sz="2400" b="1">
                <a:solidFill>
                  <a:srgbClr val="064F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a:extLst>
              <a:ext uri="{FF2B5EF4-FFF2-40B4-BE49-F238E27FC236}">
                <a16:creationId xmlns:a16="http://schemas.microsoft.com/office/drawing/2014/main" id="{4BA032C3-928A-2E48-8545-6F8C5D5B08D7}"/>
              </a:ext>
            </a:extLst>
          </p:cNvPr>
          <p:cNvSpPr>
            <a:spLocks noGrp="1"/>
          </p:cNvSpPr>
          <p:nvPr>
            <p:ph sz="half" idx="2" hasCustomPrompt="1"/>
          </p:nvPr>
        </p:nvSpPr>
        <p:spPr>
          <a:xfrm>
            <a:off x="839788" y="2505075"/>
            <a:ext cx="5157787"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a:extLst>
              <a:ext uri="{FF2B5EF4-FFF2-40B4-BE49-F238E27FC236}">
                <a16:creationId xmlns:a16="http://schemas.microsoft.com/office/drawing/2014/main" id="{749BD89F-CFE6-0140-B528-E416CD2A23BE}"/>
              </a:ext>
            </a:extLst>
          </p:cNvPr>
          <p:cNvSpPr>
            <a:spLocks noGrp="1"/>
          </p:cNvSpPr>
          <p:nvPr>
            <p:ph type="body" sz="quarter" idx="3" hasCustomPrompt="1"/>
          </p:nvPr>
        </p:nvSpPr>
        <p:spPr>
          <a:xfrm>
            <a:off x="6172200" y="1681163"/>
            <a:ext cx="5183188" cy="823912"/>
          </a:xfrm>
        </p:spPr>
        <p:txBody>
          <a:bodyPr anchor="b">
            <a:noAutofit/>
          </a:bodyPr>
          <a:lstStyle>
            <a:lvl1pPr marL="0" indent="0">
              <a:buNone/>
              <a:defRPr sz="2400" b="1">
                <a:solidFill>
                  <a:srgbClr val="064F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a:extLst>
              <a:ext uri="{FF2B5EF4-FFF2-40B4-BE49-F238E27FC236}">
                <a16:creationId xmlns:a16="http://schemas.microsoft.com/office/drawing/2014/main" id="{6A640DDA-050A-E441-9554-2DBE7591064D}"/>
              </a:ext>
            </a:extLst>
          </p:cNvPr>
          <p:cNvSpPr>
            <a:spLocks noGrp="1"/>
          </p:cNvSpPr>
          <p:nvPr>
            <p:ph sz="quarter" idx="4" hasCustomPrompt="1"/>
          </p:nvPr>
        </p:nvSpPr>
        <p:spPr>
          <a:xfrm>
            <a:off x="6172200" y="2505075"/>
            <a:ext cx="5183188"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89777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4F535-4CB8-FF4F-B038-DC42E578E91C}"/>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90A09872-845A-144A-B6E6-5BE32F03C25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BDBE336E-6AA0-154E-B50C-A797F984307C}"/>
              </a:ext>
            </a:extLst>
          </p:cNvPr>
          <p:cNvSpPr>
            <a:spLocks noGrp="1"/>
          </p:cNvSpPr>
          <p:nvPr>
            <p:ph type="title" hasCustomPrompt="1"/>
          </p:nvPr>
        </p:nvSpPr>
        <p:spPr/>
        <p:txBody>
          <a:bodyPr>
            <a:noAutofit/>
          </a:bodyPr>
          <a:lstStyle>
            <a:lvl1pPr>
              <a:defRPr>
                <a:solidFill>
                  <a:srgbClr val="064F80"/>
                </a:solidFill>
              </a:defRPr>
            </a:lvl1pPr>
          </a:lstStyle>
          <a:p>
            <a:r>
              <a:rPr lang="en-US"/>
              <a:t>Set Title Font Between 35-55pt</a:t>
            </a:r>
          </a:p>
        </p:txBody>
      </p:sp>
    </p:spTree>
    <p:extLst>
      <p:ext uri="{BB962C8B-B14F-4D97-AF65-F5344CB8AC3E}">
        <p14:creationId xmlns:p14="http://schemas.microsoft.com/office/powerpoint/2010/main" val="91683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DA1109-03EB-1A40-90A5-F607F6F44B8F}"/>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713CA1E7-3D9B-884F-98FA-9775E26D36D8}"/>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195975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022D4E-4BF6-5547-AB07-E17B53BC28A1}"/>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A33B9628-2A63-2043-9A11-CAEC1F373932}"/>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5641AE26-5A3C-5D4F-A744-CDFB9BEF377C}"/>
              </a:ext>
            </a:extLst>
          </p:cNvPr>
          <p:cNvSpPr>
            <a:spLocks noGrp="1"/>
          </p:cNvSpPr>
          <p:nvPr>
            <p:ph type="title" hasCustomPrompt="1"/>
          </p:nvPr>
        </p:nvSpPr>
        <p:spPr>
          <a:xfrm>
            <a:off x="839788" y="457200"/>
            <a:ext cx="3932237" cy="1600200"/>
          </a:xfrm>
        </p:spPr>
        <p:txBody>
          <a:bodyPr anchor="b">
            <a:noAutofit/>
          </a:bodyPr>
          <a:lstStyle>
            <a:lvl1pPr>
              <a:defRPr sz="3200">
                <a:solidFill>
                  <a:srgbClr val="064F80"/>
                </a:solidFill>
              </a:defRPr>
            </a:lvl1pPr>
          </a:lstStyle>
          <a:p>
            <a:r>
              <a:rPr lang="en-US"/>
              <a:t>Set Title Font Between 30-40pt</a:t>
            </a:r>
          </a:p>
        </p:txBody>
      </p:sp>
      <p:sp>
        <p:nvSpPr>
          <p:cNvPr id="3" name="Content Placeholder 2">
            <a:extLst>
              <a:ext uri="{FF2B5EF4-FFF2-40B4-BE49-F238E27FC236}">
                <a16:creationId xmlns:a16="http://schemas.microsoft.com/office/drawing/2014/main" id="{4AA1C979-822C-924E-B3FB-A0287605888A}"/>
              </a:ext>
            </a:extLst>
          </p:cNvPr>
          <p:cNvSpPr>
            <a:spLocks noGrp="1"/>
          </p:cNvSpPr>
          <p:nvPr>
            <p:ph idx="1" hasCustomPrompt="1"/>
          </p:nvPr>
        </p:nvSpPr>
        <p:spPr>
          <a:xfrm>
            <a:off x="5183188" y="457201"/>
            <a:ext cx="6172200" cy="4572000"/>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a:extLst>
              <a:ext uri="{FF2B5EF4-FFF2-40B4-BE49-F238E27FC236}">
                <a16:creationId xmlns:a16="http://schemas.microsoft.com/office/drawing/2014/main" id="{AA270275-0A6C-F145-BF29-DD225BCBFD40}"/>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265688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562D91-BCDD-6047-8841-24F68578B33A}"/>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52322D32-9A4A-9947-8748-DC302AA9A41B}"/>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27BC4F90-B777-6A42-A136-62B95B051F0F}"/>
              </a:ext>
            </a:extLst>
          </p:cNvPr>
          <p:cNvSpPr>
            <a:spLocks noGrp="1"/>
          </p:cNvSpPr>
          <p:nvPr>
            <p:ph type="title" hasCustomPrompt="1"/>
          </p:nvPr>
        </p:nvSpPr>
        <p:spPr>
          <a:xfrm>
            <a:off x="839788" y="457200"/>
            <a:ext cx="3932237" cy="1600200"/>
          </a:xfrm>
        </p:spPr>
        <p:txBody>
          <a:bodyPr anchor="b">
            <a:noAutofit/>
          </a:bodyPr>
          <a:lstStyle>
            <a:lvl1pPr>
              <a:defRPr sz="3200">
                <a:solidFill>
                  <a:srgbClr val="064F80"/>
                </a:solidFill>
              </a:defRPr>
            </a:lvl1pPr>
          </a:lstStyle>
          <a:p>
            <a:r>
              <a:rPr lang="en-US"/>
              <a:t>Set Title Font Between 30-40pt</a:t>
            </a:r>
          </a:p>
        </p:txBody>
      </p:sp>
      <p:sp>
        <p:nvSpPr>
          <p:cNvPr id="3" name="Picture Placeholder 2">
            <a:extLst>
              <a:ext uri="{FF2B5EF4-FFF2-40B4-BE49-F238E27FC236}">
                <a16:creationId xmlns:a16="http://schemas.microsoft.com/office/drawing/2014/main" id="{5C60E9F2-635E-A446-9FC9-C6FA6729F936}"/>
              </a:ext>
            </a:extLst>
          </p:cNvPr>
          <p:cNvSpPr>
            <a:spLocks noGrp="1"/>
          </p:cNvSpPr>
          <p:nvPr>
            <p:ph type="pic" idx="1"/>
          </p:nvPr>
        </p:nvSpPr>
        <p:spPr>
          <a:xfrm>
            <a:off x="5183188" y="457201"/>
            <a:ext cx="61722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1CFAF-595B-3348-AED7-FA0A35711001}"/>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1050068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91268-AB86-9148-9731-ABF65121557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133838-55F5-1E4A-B5FD-9A4BE6FC20E8}"/>
              </a:ext>
            </a:extLst>
          </p:cNvPr>
          <p:cNvSpPr>
            <a:spLocks noGrp="1"/>
          </p:cNvSpPr>
          <p:nvPr>
            <p:ph type="ctrTitle" hasCustomPrompt="1"/>
          </p:nvPr>
        </p:nvSpPr>
        <p:spPr>
          <a:xfrm>
            <a:off x="584752" y="2927623"/>
            <a:ext cx="11022496" cy="1655763"/>
          </a:xfrm>
        </p:spPr>
        <p:txBody>
          <a:bodyPr anchor="t" anchorCtr="0">
            <a:noAutofit/>
          </a:bodyPr>
          <a:lstStyle>
            <a:lvl1pPr algn="ctr">
              <a:defRPr sz="6000" b="0" i="0">
                <a:solidFill>
                  <a:srgbClr val="064F80"/>
                </a:solidFill>
                <a:latin typeface="Calibri Light" panose="020F0302020204030204" pitchFamily="34" charset="0"/>
                <a:cs typeface="Calibri Light" panose="020F0302020204030204" pitchFamily="34" charset="0"/>
              </a:defRPr>
            </a:lvl1pPr>
          </a:lstStyle>
          <a:p>
            <a:r>
              <a:rPr lang="en-US"/>
              <a:t>Set Title Slide Font Between </a:t>
            </a:r>
            <a:br>
              <a:rPr lang="en-US"/>
            </a:br>
            <a:r>
              <a:rPr lang="en-US"/>
              <a:t>40-65pt</a:t>
            </a:r>
          </a:p>
        </p:txBody>
      </p:sp>
      <p:sp>
        <p:nvSpPr>
          <p:cNvPr id="3" name="Subtitle 2">
            <a:extLst>
              <a:ext uri="{FF2B5EF4-FFF2-40B4-BE49-F238E27FC236}">
                <a16:creationId xmlns:a16="http://schemas.microsoft.com/office/drawing/2014/main" id="{79732EF6-2C34-0345-AA20-6335C996C994}"/>
              </a:ext>
            </a:extLst>
          </p:cNvPr>
          <p:cNvSpPr>
            <a:spLocks noGrp="1"/>
          </p:cNvSpPr>
          <p:nvPr>
            <p:ph type="subTitle" idx="1" hasCustomPrompt="1"/>
          </p:nvPr>
        </p:nvSpPr>
        <p:spPr>
          <a:xfrm>
            <a:off x="584752" y="4675463"/>
            <a:ext cx="11022496" cy="1052098"/>
          </a:xfrm>
        </p:spPr>
        <p:txBody>
          <a:bodyPr>
            <a:noAutofit/>
          </a:bodyPr>
          <a:lstStyle>
            <a:lvl1pPr marL="0" indent="0" algn="ctr">
              <a:lnSpc>
                <a:spcPct val="100000"/>
              </a:lnSpc>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Set subtitle font between 24-35pt. If titles cannot fit within these ranges, </a:t>
            </a:r>
            <a:br>
              <a:rPr lang="en-US"/>
            </a:br>
            <a:r>
              <a:rPr lang="en-US"/>
              <a:t>copy edits may be necessary.</a:t>
            </a:r>
          </a:p>
        </p:txBody>
      </p:sp>
      <p:sp>
        <p:nvSpPr>
          <p:cNvPr id="6" name="Slide Number Placeholder 5">
            <a:extLst>
              <a:ext uri="{FF2B5EF4-FFF2-40B4-BE49-F238E27FC236}">
                <a16:creationId xmlns:a16="http://schemas.microsoft.com/office/drawing/2014/main" id="{E1628CAE-3A65-6A4A-842D-CE02EAE9337A}"/>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497130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AB1E-1DCF-084E-AF8A-EB63ED4C0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003-1416-0943-B751-76EB793B8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C401-84AA-DA45-98ED-029205FBA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6214-5550-7C43-AB36-F5FA31A12F1C}" type="datetimeFigureOut">
              <a:rPr lang="en-US" smtClean="0"/>
              <a:t>5/22/2024</a:t>
            </a:fld>
            <a:endParaRPr lang="en-US"/>
          </a:p>
        </p:txBody>
      </p:sp>
      <p:sp>
        <p:nvSpPr>
          <p:cNvPr id="5" name="Footer Placeholder 4">
            <a:extLst>
              <a:ext uri="{FF2B5EF4-FFF2-40B4-BE49-F238E27FC236}">
                <a16:creationId xmlns:a16="http://schemas.microsoft.com/office/drawing/2014/main" id="{2E7561BC-D6DD-5E48-85C7-D8DCA93C1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3EE7F-2D09-EC4F-8996-BE5EE8B27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3F615-0371-7B44-8B36-5A304F524AD2}" type="slidenum">
              <a:rPr lang="en-US" smtClean="0"/>
              <a:t>‹#›</a:t>
            </a:fld>
            <a:endParaRPr lang="en-US"/>
          </a:p>
        </p:txBody>
      </p:sp>
    </p:spTree>
    <p:extLst>
      <p:ext uri="{BB962C8B-B14F-4D97-AF65-F5344CB8AC3E}">
        <p14:creationId xmlns:p14="http://schemas.microsoft.com/office/powerpoint/2010/main" val="1737162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AB1E-1DCF-084E-AF8A-EB63ED4C0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003-1416-0943-B751-76EB793B8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C401-84AA-DA45-98ED-029205FBA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6214-5550-7C43-AB36-F5FA31A12F1C}" type="datetimeFigureOut">
              <a:rPr lang="en-US" smtClean="0"/>
              <a:t>5/22/2024</a:t>
            </a:fld>
            <a:endParaRPr lang="en-US"/>
          </a:p>
        </p:txBody>
      </p:sp>
      <p:sp>
        <p:nvSpPr>
          <p:cNvPr id="5" name="Footer Placeholder 4">
            <a:extLst>
              <a:ext uri="{FF2B5EF4-FFF2-40B4-BE49-F238E27FC236}">
                <a16:creationId xmlns:a16="http://schemas.microsoft.com/office/drawing/2014/main" id="{2E7561BC-D6DD-5E48-85C7-D8DCA93C1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3EE7F-2D09-EC4F-8996-BE5EE8B27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3F615-0371-7B44-8B36-5A304F524AD2}" type="slidenum">
              <a:rPr lang="en-US" smtClean="0"/>
              <a:t>‹#›</a:t>
            </a:fld>
            <a:endParaRPr lang="en-US"/>
          </a:p>
        </p:txBody>
      </p:sp>
    </p:spTree>
    <p:extLst>
      <p:ext uri="{BB962C8B-B14F-4D97-AF65-F5344CB8AC3E}">
        <p14:creationId xmlns:p14="http://schemas.microsoft.com/office/powerpoint/2010/main" val="139623024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AB1E-1DCF-084E-AF8A-EB63ED4C0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003-1416-0943-B751-76EB793B8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C401-84AA-DA45-98ED-029205FBA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6214-5550-7C43-AB36-F5FA31A12F1C}" type="datetimeFigureOut">
              <a:rPr lang="en-US" smtClean="0"/>
              <a:t>5/22/2024</a:t>
            </a:fld>
            <a:endParaRPr lang="en-US"/>
          </a:p>
        </p:txBody>
      </p:sp>
      <p:sp>
        <p:nvSpPr>
          <p:cNvPr id="5" name="Footer Placeholder 4">
            <a:extLst>
              <a:ext uri="{FF2B5EF4-FFF2-40B4-BE49-F238E27FC236}">
                <a16:creationId xmlns:a16="http://schemas.microsoft.com/office/drawing/2014/main" id="{2E7561BC-D6DD-5E48-85C7-D8DCA93C1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3EE7F-2D09-EC4F-8996-BE5EE8B27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3F615-0371-7B44-8B36-5A304F524AD2}" type="slidenum">
              <a:rPr lang="en-US" smtClean="0"/>
              <a:t>‹#›</a:t>
            </a:fld>
            <a:endParaRPr lang="en-US"/>
          </a:p>
        </p:txBody>
      </p:sp>
    </p:spTree>
    <p:extLst>
      <p:ext uri="{BB962C8B-B14F-4D97-AF65-F5344CB8AC3E}">
        <p14:creationId xmlns:p14="http://schemas.microsoft.com/office/powerpoint/2010/main" val="281574622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thenationalcouncil-org.zoom.us/rec/share/KPP0ZiK_TN56fsXcifzcIoYcgjHgkxg6-8ebv9Ew68FHdX7kmQcurhtXpErFybiA.Plq2X3M_XRywWD-h?startTime=1696015140000" TargetMode="External"/><Relationship Id="rId3" Type="http://schemas.openxmlformats.org/officeDocument/2006/relationships/hyperlink" Target="https://thenationalcouncil-org.zoom.us/rec/share/IFoH7ihBUUzkFgBb5j-Oyl9YVf58ByjmOJb4FdYtTP2OSd4HNZ-_7MMDYvr3eboF.LHvI-qsLiwei3TSr?startTime=1697645538000" TargetMode="External"/><Relationship Id="rId7" Type="http://schemas.openxmlformats.org/officeDocument/2006/relationships/hyperlink" Target="https://thenationalcouncil-org.zoom.us/rec/share/CNs2qr7Gvrd5XvRFPV_G53CNwDBVx5CeuIYlvl11QmT_Yy5DOBbdDJXv1-OhE4-d.m0LW_PAlF_U72_zz?startTime=169722142100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thenationalcouncil-org.zoom.us/rec/share/qtWDX_gmSdH-r0vpS-S0lXznQ5ovb7eYv8L0Z-CEXdvk8O44UpB1gUBzO2wMqGF5.aV8aqTVDDHSkSR9w?startTime=1696952150000" TargetMode="External"/><Relationship Id="rId11" Type="http://schemas.openxmlformats.org/officeDocument/2006/relationships/image" Target="../media/image36.svg"/><Relationship Id="rId5" Type="http://schemas.openxmlformats.org/officeDocument/2006/relationships/hyperlink" Target="https://thenationalcouncil-org.zoom.us/rec/share/y-gHkNGihFFwI5K9kA4T4MFkDPayvmz19g6z93OL0KpFQSXDsPUTG8YCdU9aRRmQ.fnPYPOkhoMIGivb0?startTime=1697134147000" TargetMode="External"/><Relationship Id="rId10" Type="http://schemas.openxmlformats.org/officeDocument/2006/relationships/image" Target="../media/image35.png"/><Relationship Id="rId4" Type="http://schemas.openxmlformats.org/officeDocument/2006/relationships/hyperlink" Target="https://thenationalcouncil-org.zoom.us/rec/share/ZVwAyb8SiUzUOtNsZ9Y7AOWzDaL0OCTti-MjcEz14SyP9PZ-LCLbrhoKtWy3m3Hi.kAlSbnj2IwyDZkhD?startTime=1696948939000" TargetMode="External"/><Relationship Id="rId9" Type="http://schemas.openxmlformats.org/officeDocument/2006/relationships/hyperlink" Target="https://thenationalcouncil-org.zoom.us/rec/share/bjymlGYF5KLuiLvVMcCVMm8B1x08DfPrRoYgy4RzP_SMl5GtzaWuWxlVaDMjQfxr.GN5oE5vHoNvYMi8N?startTime=169722503800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2.svg"/><Relationship Id="rId3" Type="http://schemas.openxmlformats.org/officeDocument/2006/relationships/image" Target="../media/image3.png"/><Relationship Id="rId7" Type="http://schemas.openxmlformats.org/officeDocument/2006/relationships/image" Target="../media/image38.svg"/><Relationship Id="rId12" Type="http://schemas.openxmlformats.org/officeDocument/2006/relationships/image" Target="../media/image41.png"/><Relationship Id="rId2" Type="http://schemas.openxmlformats.org/officeDocument/2006/relationships/notesSlide" Target="../notesSlides/notesSlide19.xml"/><Relationship Id="rId16" Type="http://schemas.openxmlformats.org/officeDocument/2006/relationships/image" Target="../media/image44.svg"/><Relationship Id="rId1" Type="http://schemas.openxmlformats.org/officeDocument/2006/relationships/slideLayout" Target="../slideLayouts/slideLayout23.xml"/><Relationship Id="rId6" Type="http://schemas.openxmlformats.org/officeDocument/2006/relationships/image" Target="../media/image37.png"/><Relationship Id="rId11" Type="http://schemas.openxmlformats.org/officeDocument/2006/relationships/image" Target="../media/image40.svg"/><Relationship Id="rId5" Type="http://schemas.openxmlformats.org/officeDocument/2006/relationships/image" Target="../media/image4.png"/><Relationship Id="rId15" Type="http://schemas.openxmlformats.org/officeDocument/2006/relationships/image" Target="../media/image43.png"/><Relationship Id="rId10" Type="http://schemas.openxmlformats.org/officeDocument/2006/relationships/image" Target="../media/image39.png"/><Relationship Id="rId4" Type="http://schemas.microsoft.com/office/2007/relationships/hdphoto" Target="../media/hdphoto1.wdp"/><Relationship Id="rId9" Type="http://schemas.openxmlformats.org/officeDocument/2006/relationships/image" Target="../media/image12.svg"/><Relationship Id="rId14" Type="http://schemas.openxmlformats.org/officeDocument/2006/relationships/hyperlink" Target="https://www.thenationalcouncil.org/program/ccbhc-e-national-training-and-technical-assistance-center/"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thenationalcouncil.org/program/ccbhc-e-national-training-and-technical-assistance-center/request-training-assistance/" TargetMode="External"/><Relationship Id="rId7" Type="http://schemas.openxmlformats.org/officeDocument/2006/relationships/image" Target="../media/image44.sv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43.png"/><Relationship Id="rId5" Type="http://schemas.openxmlformats.org/officeDocument/2006/relationships/image" Target="../media/image46.sv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samhsa.gov/certified-community-behavioral-health-clinics/ccbhc-certification-criteria"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26" Type="http://schemas.openxmlformats.org/officeDocument/2006/relationships/image" Target="../media/image4.png"/><Relationship Id="rId3" Type="http://schemas.openxmlformats.org/officeDocument/2006/relationships/diagramData" Target="../diagrams/data2.xml"/><Relationship Id="rId21" Type="http://schemas.openxmlformats.org/officeDocument/2006/relationships/image" Target="../media/image24.svg"/><Relationship Id="rId7" Type="http://schemas.microsoft.com/office/2007/relationships/diagramDrawing" Target="../diagrams/drawing2.xml"/><Relationship Id="rId12" Type="http://schemas.openxmlformats.org/officeDocument/2006/relationships/image" Target="../media/image15.png"/><Relationship Id="rId17" Type="http://schemas.openxmlformats.org/officeDocument/2006/relationships/image" Target="../media/image20.svg"/><Relationship Id="rId25" Type="http://schemas.openxmlformats.org/officeDocument/2006/relationships/image" Target="../media/image28.svg"/><Relationship Id="rId2" Type="http://schemas.openxmlformats.org/officeDocument/2006/relationships/notesSlide" Target="../notesSlides/notesSlide5.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4.svg"/><Relationship Id="rId24" Type="http://schemas.openxmlformats.org/officeDocument/2006/relationships/image" Target="../media/image27.png"/><Relationship Id="rId5" Type="http://schemas.openxmlformats.org/officeDocument/2006/relationships/diagramQuickStyle" Target="../diagrams/quickStyle2.xml"/><Relationship Id="rId15" Type="http://schemas.openxmlformats.org/officeDocument/2006/relationships/image" Target="../media/image18.svg"/><Relationship Id="rId23" Type="http://schemas.openxmlformats.org/officeDocument/2006/relationships/image" Target="../media/image26.sv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diagramLayout" Target="../diagrams/layout2.xml"/><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E0A1-9D43-EA4B-9DB3-6FFE70159C2D}"/>
              </a:ext>
            </a:extLst>
          </p:cNvPr>
          <p:cNvSpPr>
            <a:spLocks noGrp="1"/>
          </p:cNvSpPr>
          <p:nvPr>
            <p:ph type="ctrTitle"/>
          </p:nvPr>
        </p:nvSpPr>
        <p:spPr>
          <a:xfrm>
            <a:off x="586740" y="3429000"/>
            <a:ext cx="11018520" cy="1766735"/>
          </a:xfrm>
        </p:spPr>
        <p:txBody>
          <a:bodyPr/>
          <a:lstStyle/>
          <a:p>
            <a:r>
              <a:rPr lang="en-US"/>
              <a:t>Certified Community Behavioral Health Clinic Overview</a:t>
            </a:r>
            <a:br>
              <a:rPr lang="en-US"/>
            </a:br>
            <a:r>
              <a:rPr lang="en-US" sz="2400" b="1" i="1" u="none" strike="noStrike">
                <a:solidFill>
                  <a:srgbClr val="EA5E29"/>
                </a:solidFill>
                <a:effectLst/>
                <a:latin typeface="Calibri" panose="020F0502020204030204" pitchFamily="34" charset="0"/>
              </a:rPr>
              <a:t>Updated for Revised CCBHC Criteria Released March 2023</a:t>
            </a:r>
            <a:endParaRPr lang="en-US" sz="2400">
              <a:solidFill>
                <a:srgbClr val="EA5E29"/>
              </a:solidFill>
            </a:endParaRPr>
          </a:p>
        </p:txBody>
      </p:sp>
    </p:spTree>
    <p:extLst>
      <p:ext uri="{BB962C8B-B14F-4D97-AF65-F5344CB8AC3E}">
        <p14:creationId xmlns:p14="http://schemas.microsoft.com/office/powerpoint/2010/main" val="1111899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E8118-4DFC-9D07-24E7-EA48FD97A217}"/>
              </a:ext>
            </a:extLst>
          </p:cNvPr>
          <p:cNvSpPr>
            <a:spLocks noGrp="1"/>
          </p:cNvSpPr>
          <p:nvPr>
            <p:ph type="title"/>
          </p:nvPr>
        </p:nvSpPr>
        <p:spPr/>
        <p:txBody>
          <a:bodyPr/>
          <a:lstStyle/>
          <a:p>
            <a:r>
              <a:rPr lang="en-US"/>
              <a:t>Why CCBHC? The Vision for [</a:t>
            </a:r>
            <a:r>
              <a:rPr lang="en-US">
                <a:highlight>
                  <a:srgbClr val="FFFF00"/>
                </a:highlight>
              </a:rPr>
              <a:t>Insert Org Name</a:t>
            </a:r>
            <a:r>
              <a:rPr lang="en-US"/>
              <a:t>]</a:t>
            </a:r>
          </a:p>
        </p:txBody>
      </p:sp>
      <p:sp>
        <p:nvSpPr>
          <p:cNvPr id="3" name="Content Placeholder 2">
            <a:extLst>
              <a:ext uri="{FF2B5EF4-FFF2-40B4-BE49-F238E27FC236}">
                <a16:creationId xmlns:a16="http://schemas.microsoft.com/office/drawing/2014/main" id="{1A1844DB-E3E5-A440-C81D-24CAF7A359EB}"/>
              </a:ext>
            </a:extLst>
          </p:cNvPr>
          <p:cNvSpPr>
            <a:spLocks noGrp="1"/>
          </p:cNvSpPr>
          <p:nvPr>
            <p:ph idx="1"/>
          </p:nvPr>
        </p:nvSpPr>
        <p:spPr>
          <a:xfrm>
            <a:off x="564874" y="1650112"/>
            <a:ext cx="11062252" cy="4325648"/>
          </a:xfrm>
        </p:spPr>
        <p:txBody>
          <a:bodyPr/>
          <a:lstStyle/>
          <a:p>
            <a:pPr marL="0" indent="0">
              <a:lnSpc>
                <a:spcPts val="2100"/>
              </a:lnSpc>
              <a:spcBef>
                <a:spcPts val="600"/>
              </a:spcBef>
              <a:buNone/>
            </a:pPr>
            <a:r>
              <a:rPr lang="en-US" sz="1800">
                <a:highlight>
                  <a:srgbClr val="FFFF00"/>
                </a:highlight>
                <a:latin typeface="Calibri Light" panose="020F0302020204030204" pitchFamily="34" charset="0"/>
              </a:rPr>
              <a:t>Tailor this slide to communicate your organization’s mission and vision and create direct connections to how CCBHC status furthers those aims.</a:t>
            </a:r>
          </a:p>
          <a:p>
            <a:pPr marL="0" indent="0">
              <a:lnSpc>
                <a:spcPts val="2100"/>
              </a:lnSpc>
              <a:spcBef>
                <a:spcPts val="600"/>
              </a:spcBef>
              <a:buNone/>
            </a:pPr>
            <a:r>
              <a:rPr lang="en-US" sz="1800" b="1">
                <a:latin typeface="Calibri" panose="020F0502020204030204" pitchFamily="34" charset="0"/>
                <a:cs typeface="Calibri" panose="020F0502020204030204" pitchFamily="34" charset="0"/>
              </a:rPr>
              <a:t>Example:</a:t>
            </a:r>
          </a:p>
          <a:p>
            <a:pPr marL="685800" indent="-457200">
              <a:lnSpc>
                <a:spcPts val="2100"/>
              </a:lnSpc>
              <a:spcBef>
                <a:spcPts val="600"/>
              </a:spcBef>
              <a:buClr>
                <a:srgbClr val="EA5E29"/>
              </a:buClr>
            </a:pPr>
            <a:r>
              <a:rPr lang="en-US" sz="1800" b="1">
                <a:solidFill>
                  <a:srgbClr val="064F80"/>
                </a:solidFill>
                <a:latin typeface="Calibri" panose="020F0502020204030204" pitchFamily="34" charset="0"/>
                <a:cs typeface="Calibri" panose="020F0502020204030204" pitchFamily="34" charset="0"/>
              </a:rPr>
              <a:t>VISION: </a:t>
            </a:r>
            <a:r>
              <a:rPr lang="en-US" sz="1800">
                <a:latin typeface="Calibri Light" panose="020F0302020204030204" pitchFamily="34" charset="0"/>
              </a:rPr>
              <a:t>Healthy Living for Everyone.</a:t>
            </a:r>
          </a:p>
          <a:p>
            <a:pPr marL="685800" indent="-457200">
              <a:lnSpc>
                <a:spcPts val="2100"/>
              </a:lnSpc>
              <a:spcBef>
                <a:spcPts val="600"/>
              </a:spcBef>
              <a:buClr>
                <a:srgbClr val="EA5E29"/>
              </a:buClr>
            </a:pPr>
            <a:r>
              <a:rPr lang="en-US" sz="1800" b="1">
                <a:solidFill>
                  <a:srgbClr val="064F80"/>
                </a:solidFill>
                <a:latin typeface="Calibri" panose="020F0502020204030204" pitchFamily="34" charset="0"/>
                <a:cs typeface="Calibri" panose="020F0502020204030204" pitchFamily="34" charset="0"/>
              </a:rPr>
              <a:t>MISSION: </a:t>
            </a:r>
            <a:r>
              <a:rPr lang="en-US" sz="1800">
                <a:latin typeface="Calibri Light" panose="020F0302020204030204" pitchFamily="34" charset="0"/>
              </a:rPr>
              <a:t>Our mission is to improve the lives of people affected by mental health and substance use challenges through an array of effective, person-centered services.</a:t>
            </a:r>
          </a:p>
          <a:p>
            <a:pPr marL="685800" indent="-457200">
              <a:lnSpc>
                <a:spcPts val="2100"/>
              </a:lnSpc>
              <a:spcBef>
                <a:spcPts val="600"/>
              </a:spcBef>
              <a:buClr>
                <a:srgbClr val="EA5E29"/>
              </a:buClr>
            </a:pPr>
            <a:r>
              <a:rPr lang="en-US" sz="1800" b="1">
                <a:solidFill>
                  <a:srgbClr val="064F80"/>
                </a:solidFill>
                <a:latin typeface="Calibri" panose="020F0502020204030204" pitchFamily="34" charset="0"/>
                <a:cs typeface="Calibri" panose="020F0502020204030204" pitchFamily="34" charset="0"/>
              </a:rPr>
              <a:t>WHY CCBHC?</a:t>
            </a:r>
          </a:p>
          <a:p>
            <a:pPr marL="1143000" indent="-457200">
              <a:lnSpc>
                <a:spcPts val="2100"/>
              </a:lnSpc>
              <a:spcBef>
                <a:spcPts val="600"/>
              </a:spcBef>
              <a:buClr>
                <a:srgbClr val="EA5E29"/>
              </a:buClr>
              <a:buFont typeface="Courier New" panose="02070309020205020404" pitchFamily="49" charset="0"/>
              <a:buChar char="o"/>
            </a:pPr>
            <a:r>
              <a:rPr lang="en-US" sz="1800">
                <a:latin typeface="Calibri Light" panose="020F0302020204030204" pitchFamily="34" charset="0"/>
              </a:rPr>
              <a:t>Person, family and community-centered care design – Criteria is intentionally designed with community needs assessment as the driver for staffing and service array.</a:t>
            </a:r>
          </a:p>
          <a:p>
            <a:pPr marL="1143000" indent="-457200">
              <a:lnSpc>
                <a:spcPts val="2100"/>
              </a:lnSpc>
              <a:spcBef>
                <a:spcPts val="600"/>
              </a:spcBef>
              <a:buClr>
                <a:srgbClr val="EA5E29"/>
              </a:buClr>
              <a:buFont typeface="Courier New" panose="02070309020205020404" pitchFamily="49" charset="0"/>
              <a:buChar char="o"/>
            </a:pPr>
            <a:r>
              <a:rPr lang="en-US" sz="1800">
                <a:latin typeface="Calibri Light" panose="020F0302020204030204" pitchFamily="34" charset="0"/>
              </a:rPr>
              <a:t>Focus on access and care coordination – Meets the needs and challenges in accessing </a:t>
            </a:r>
            <a:br>
              <a:rPr lang="en-US" sz="1800">
                <a:latin typeface="Calibri Light" panose="020F0302020204030204" pitchFamily="34" charset="0"/>
              </a:rPr>
            </a:br>
            <a:r>
              <a:rPr lang="en-US" sz="1800">
                <a:latin typeface="Calibri Light" panose="020F0302020204030204" pitchFamily="34" charset="0"/>
              </a:rPr>
              <a:t>services of those we serve and extends how we engage them outside the four walls of </a:t>
            </a:r>
            <a:br>
              <a:rPr lang="en-US" sz="1800">
                <a:latin typeface="Calibri Light" panose="020F0302020204030204" pitchFamily="34" charset="0"/>
              </a:rPr>
            </a:br>
            <a:r>
              <a:rPr lang="en-US" sz="1800">
                <a:latin typeface="Calibri Light" panose="020F0302020204030204" pitchFamily="34" charset="0"/>
              </a:rPr>
              <a:t>the clinic. Takes into account non-health related needs.</a:t>
            </a:r>
          </a:p>
          <a:p>
            <a:pPr marL="1143000" indent="-457200">
              <a:lnSpc>
                <a:spcPts val="2100"/>
              </a:lnSpc>
              <a:spcBef>
                <a:spcPts val="600"/>
              </a:spcBef>
              <a:buClr>
                <a:srgbClr val="EA5E29"/>
              </a:buClr>
              <a:buFont typeface="Courier New" panose="02070309020205020404" pitchFamily="49" charset="0"/>
              <a:buChar char="o"/>
            </a:pPr>
            <a:r>
              <a:rPr lang="en-US" sz="1800">
                <a:latin typeface="Calibri Light" panose="020F0302020204030204" pitchFamily="34" charset="0"/>
              </a:rPr>
              <a:t>Filling gaps in services – Allows us to expand services in areas of need we haven’t </a:t>
            </a:r>
            <a:br>
              <a:rPr lang="en-US" sz="1800">
                <a:latin typeface="Calibri Light" panose="020F0302020204030204" pitchFamily="34" charset="0"/>
              </a:rPr>
            </a:br>
            <a:r>
              <a:rPr lang="en-US" sz="1800">
                <a:latin typeface="Calibri Light" panose="020F0302020204030204" pitchFamily="34" charset="0"/>
              </a:rPr>
              <a:t>previously been able to invest in.</a:t>
            </a:r>
          </a:p>
        </p:txBody>
      </p:sp>
    </p:spTree>
    <p:extLst>
      <p:ext uri="{BB962C8B-B14F-4D97-AF65-F5344CB8AC3E}">
        <p14:creationId xmlns:p14="http://schemas.microsoft.com/office/powerpoint/2010/main" val="100655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128E-672C-5503-16AD-8F0E49278619}"/>
              </a:ext>
            </a:extLst>
          </p:cNvPr>
          <p:cNvSpPr>
            <a:spLocks noGrp="1"/>
          </p:cNvSpPr>
          <p:nvPr>
            <p:ph type="title"/>
          </p:nvPr>
        </p:nvSpPr>
        <p:spPr/>
        <p:txBody>
          <a:bodyPr/>
          <a:lstStyle/>
          <a:p>
            <a:r>
              <a:rPr lang="en-US"/>
              <a:t>[</a:t>
            </a:r>
            <a:r>
              <a:rPr lang="en-US">
                <a:highlight>
                  <a:srgbClr val="FFFF00"/>
                </a:highlight>
              </a:rPr>
              <a:t>Insert Org Name</a:t>
            </a:r>
            <a:r>
              <a:rPr lang="en-US"/>
              <a:t>] CCBHC Commitments </a:t>
            </a:r>
          </a:p>
        </p:txBody>
      </p:sp>
      <p:sp>
        <p:nvSpPr>
          <p:cNvPr id="3" name="Content Placeholder 2">
            <a:extLst>
              <a:ext uri="{FF2B5EF4-FFF2-40B4-BE49-F238E27FC236}">
                <a16:creationId xmlns:a16="http://schemas.microsoft.com/office/drawing/2014/main" id="{3F1DD57D-BC1E-B1F4-C8CA-FCEC7A902E09}"/>
              </a:ext>
            </a:extLst>
          </p:cNvPr>
          <p:cNvSpPr>
            <a:spLocks noGrp="1"/>
          </p:cNvSpPr>
          <p:nvPr>
            <p:ph idx="1"/>
          </p:nvPr>
        </p:nvSpPr>
        <p:spPr/>
        <p:txBody>
          <a:bodyPr/>
          <a:lstStyle/>
          <a:p>
            <a:pPr marL="0" indent="0">
              <a:lnSpc>
                <a:spcPts val="2160"/>
              </a:lnSpc>
              <a:spcBef>
                <a:spcPts val="600"/>
              </a:spcBef>
              <a:buNone/>
            </a:pPr>
            <a:r>
              <a:rPr lang="en-US" sz="1800">
                <a:highlight>
                  <a:srgbClr val="FFFF00"/>
                </a:highlight>
                <a:latin typeface="+mj-lt"/>
              </a:rPr>
              <a:t>Tailor this slide to communicate the commitments you made in your CCBHC grant application to ensure staff are clear on the goals, targets and implementation activities they can expect to be part of. These can be spread across several slides if needed to cover all.</a:t>
            </a:r>
            <a:endParaRPr lang="en-US" sz="1800">
              <a:latin typeface="+mj-lt"/>
            </a:endParaRPr>
          </a:p>
          <a:p>
            <a:pPr marL="0" indent="0">
              <a:lnSpc>
                <a:spcPts val="2160"/>
              </a:lnSpc>
              <a:spcBef>
                <a:spcPts val="600"/>
              </a:spcBef>
              <a:buNone/>
            </a:pPr>
            <a:endParaRPr lang="en-US" sz="1800">
              <a:latin typeface="+mj-lt"/>
            </a:endParaRPr>
          </a:p>
          <a:p>
            <a:pPr marL="685800" indent="-457200">
              <a:lnSpc>
                <a:spcPts val="2160"/>
              </a:lnSpc>
              <a:buClr>
                <a:srgbClr val="EA5E29"/>
              </a:buClr>
            </a:pPr>
            <a:r>
              <a:rPr lang="en-US">
                <a:latin typeface="Calibri Light"/>
                <a:cs typeface="Calibri Light"/>
              </a:rPr>
              <a:t>Who we will serve:</a:t>
            </a:r>
          </a:p>
          <a:p>
            <a:pPr marL="685800" indent="-457200">
              <a:lnSpc>
                <a:spcPts val="2160"/>
              </a:lnSpc>
              <a:buClr>
                <a:srgbClr val="EA5E29"/>
              </a:buClr>
            </a:pPr>
            <a:r>
              <a:rPr lang="en-US">
                <a:latin typeface="Calibri Light"/>
                <a:cs typeface="Calibri Light"/>
              </a:rPr>
              <a:t>Services and evidence-based practices we will provide:</a:t>
            </a:r>
          </a:p>
          <a:p>
            <a:pPr marL="685800" indent="-457200">
              <a:lnSpc>
                <a:spcPts val="2160"/>
              </a:lnSpc>
              <a:buClr>
                <a:srgbClr val="EA5E29"/>
              </a:buClr>
            </a:pPr>
            <a:r>
              <a:rPr lang="en-US">
                <a:latin typeface="Calibri Light"/>
                <a:cs typeface="Calibri Light"/>
              </a:rPr>
              <a:t>Who we will partner with:</a:t>
            </a:r>
          </a:p>
          <a:p>
            <a:pPr marL="685800" indent="-457200">
              <a:lnSpc>
                <a:spcPts val="2160"/>
              </a:lnSpc>
              <a:buClr>
                <a:srgbClr val="EA5E29"/>
              </a:buClr>
            </a:pPr>
            <a:r>
              <a:rPr lang="en-US">
                <a:latin typeface="Calibri Light"/>
                <a:cs typeface="Calibri Light"/>
              </a:rPr>
              <a:t>Staffing and training expectations:</a:t>
            </a:r>
          </a:p>
          <a:p>
            <a:pPr marL="685800" indent="-457200">
              <a:lnSpc>
                <a:spcPts val="2160"/>
              </a:lnSpc>
              <a:buClr>
                <a:srgbClr val="EA5E29"/>
              </a:buClr>
            </a:pPr>
            <a:r>
              <a:rPr lang="en-US">
                <a:latin typeface="Calibri Light"/>
                <a:cs typeface="Calibri Light"/>
              </a:rPr>
              <a:t>Infrastructure Investments we will make:</a:t>
            </a:r>
          </a:p>
        </p:txBody>
      </p:sp>
    </p:spTree>
    <p:extLst>
      <p:ext uri="{BB962C8B-B14F-4D97-AF65-F5344CB8AC3E}">
        <p14:creationId xmlns:p14="http://schemas.microsoft.com/office/powerpoint/2010/main" val="1440618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34FD-B0E9-3336-8510-6DA72299405E}"/>
              </a:ext>
            </a:extLst>
          </p:cNvPr>
          <p:cNvSpPr>
            <a:spLocks noGrp="1"/>
          </p:cNvSpPr>
          <p:nvPr>
            <p:ph type="title"/>
          </p:nvPr>
        </p:nvSpPr>
        <p:spPr/>
        <p:txBody>
          <a:bodyPr/>
          <a:lstStyle/>
          <a:p>
            <a:r>
              <a:rPr lang="en-US"/>
              <a:t>Discussion</a:t>
            </a:r>
          </a:p>
        </p:txBody>
      </p:sp>
      <p:sp>
        <p:nvSpPr>
          <p:cNvPr id="3" name="Content Placeholder 2">
            <a:extLst>
              <a:ext uri="{FF2B5EF4-FFF2-40B4-BE49-F238E27FC236}">
                <a16:creationId xmlns:a16="http://schemas.microsoft.com/office/drawing/2014/main" id="{428FAC04-A003-AF06-6058-1211F55F806B}"/>
              </a:ext>
            </a:extLst>
          </p:cNvPr>
          <p:cNvSpPr>
            <a:spLocks noGrp="1"/>
          </p:cNvSpPr>
          <p:nvPr>
            <p:ph idx="1"/>
          </p:nvPr>
        </p:nvSpPr>
        <p:spPr>
          <a:xfrm>
            <a:off x="564874" y="1825626"/>
            <a:ext cx="8820426" cy="4014215"/>
          </a:xfrm>
        </p:spPr>
        <p:txBody>
          <a:bodyPr/>
          <a:lstStyle/>
          <a:p>
            <a:pPr marL="685800" indent="-457200">
              <a:lnSpc>
                <a:spcPts val="3040"/>
              </a:lnSpc>
              <a:buClr>
                <a:srgbClr val="EA5E29"/>
              </a:buClr>
            </a:pPr>
            <a:r>
              <a:rPr lang="en-US">
                <a:latin typeface="Calibri Light"/>
                <a:cs typeface="Calibri Light"/>
              </a:rPr>
              <a:t>What excites you about becoming a CCBHC?</a:t>
            </a:r>
          </a:p>
          <a:p>
            <a:pPr marL="685800" indent="-457200">
              <a:lnSpc>
                <a:spcPts val="3040"/>
              </a:lnSpc>
              <a:buClr>
                <a:srgbClr val="EA5E29"/>
              </a:buClr>
            </a:pPr>
            <a:r>
              <a:rPr lang="en-US">
                <a:latin typeface="Calibri Light"/>
                <a:cs typeface="Calibri Light"/>
              </a:rPr>
              <a:t>How do you see this impacting those we serve?</a:t>
            </a:r>
          </a:p>
          <a:p>
            <a:pPr marL="685800" indent="-457200">
              <a:lnSpc>
                <a:spcPts val="3040"/>
              </a:lnSpc>
              <a:buClr>
                <a:srgbClr val="EA5E29"/>
              </a:buClr>
            </a:pPr>
            <a:r>
              <a:rPr lang="en-US">
                <a:latin typeface="Calibri Light"/>
                <a:cs typeface="Calibri Light"/>
              </a:rPr>
              <a:t>What connections can you make to the model and common challenges or barriers we experience in our work?</a:t>
            </a:r>
          </a:p>
          <a:p>
            <a:pPr marL="685800" indent="-457200">
              <a:lnSpc>
                <a:spcPts val="3040"/>
              </a:lnSpc>
              <a:buClr>
                <a:srgbClr val="EA5E29"/>
              </a:buClr>
            </a:pPr>
            <a:r>
              <a:rPr lang="en-US">
                <a:latin typeface="Calibri Light"/>
                <a:cs typeface="Calibri Light"/>
              </a:rPr>
              <a:t>What questions do you have about the model?</a:t>
            </a:r>
          </a:p>
          <a:p>
            <a:pPr marL="685800" indent="-457200">
              <a:lnSpc>
                <a:spcPts val="3040"/>
              </a:lnSpc>
              <a:buClr>
                <a:srgbClr val="EA5E29"/>
              </a:buClr>
            </a:pPr>
            <a:endParaRPr lang="en-US">
              <a:latin typeface="Calibri Light"/>
              <a:cs typeface="Calibri Light"/>
            </a:endParaRPr>
          </a:p>
          <a:p>
            <a:endParaRPr lang="en-US">
              <a:latin typeface="+mj-lt"/>
            </a:endParaRPr>
          </a:p>
        </p:txBody>
      </p:sp>
    </p:spTree>
    <p:extLst>
      <p:ext uri="{BB962C8B-B14F-4D97-AF65-F5344CB8AC3E}">
        <p14:creationId xmlns:p14="http://schemas.microsoft.com/office/powerpoint/2010/main" val="25927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97E66-CE15-BC8E-EAD2-5516659C2A4D}"/>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2C192F21-6276-3C38-6EF0-A24AB42CAE8B}"/>
              </a:ext>
            </a:extLst>
          </p:cNvPr>
          <p:cNvSpPr>
            <a:spLocks noGrp="1"/>
          </p:cNvSpPr>
          <p:nvPr>
            <p:ph idx="1"/>
          </p:nvPr>
        </p:nvSpPr>
        <p:spPr>
          <a:xfrm>
            <a:off x="564874" y="1690688"/>
            <a:ext cx="11062252" cy="4149153"/>
          </a:xfrm>
        </p:spPr>
        <p:txBody>
          <a:bodyPr/>
          <a:lstStyle/>
          <a:p>
            <a:pPr marL="0" indent="0">
              <a:buNone/>
            </a:pPr>
            <a:r>
              <a:rPr lang="en-US">
                <a:latin typeface="Calibri Light" panose="020F0302020204030204" pitchFamily="34" charset="0"/>
              </a:rPr>
              <a:t>The CCBHC Criteria On-Demand Lessons are a suite of 30- to 60-minute recorded lessons that provide an overview of the CCBHC model and take a deeper dive into CCBHC program requirements.</a:t>
            </a:r>
          </a:p>
          <a:p>
            <a:pPr marL="0" indent="0">
              <a:lnSpc>
                <a:spcPts val="3040"/>
              </a:lnSpc>
              <a:buClr>
                <a:srgbClr val="EA5E29"/>
              </a:buClr>
              <a:buNone/>
            </a:pPr>
            <a:r>
              <a:rPr lang="en-US" b="1" i="1">
                <a:latin typeface="Calibri" panose="020F0502020204030204" pitchFamily="34" charset="0"/>
                <a:cs typeface="Calibri" panose="020F0502020204030204" pitchFamily="34" charset="0"/>
              </a:rPr>
              <a:t>On-Demand Recordings: </a:t>
            </a:r>
            <a:endParaRPr lang="en-US">
              <a:solidFill>
                <a:srgbClr val="064F80"/>
              </a:solidFill>
              <a:latin typeface="Calibri Light" panose="020F0302020204030204" pitchFamily="34" charset="0"/>
            </a:endParaRPr>
          </a:p>
        </p:txBody>
      </p:sp>
      <p:sp>
        <p:nvSpPr>
          <p:cNvPr id="4" name="Round Diagonal Corner Rectangle 3">
            <a:extLst>
              <a:ext uri="{FF2B5EF4-FFF2-40B4-BE49-F238E27FC236}">
                <a16:creationId xmlns:a16="http://schemas.microsoft.com/office/drawing/2014/main" id="{6A5FCFE9-5A8F-EAE2-7E6A-72C664CB1B70}"/>
              </a:ext>
            </a:extLst>
          </p:cNvPr>
          <p:cNvSpPr/>
          <p:nvPr/>
        </p:nvSpPr>
        <p:spPr>
          <a:xfrm>
            <a:off x="564874" y="3004662"/>
            <a:ext cx="5437632" cy="512064"/>
          </a:xfrm>
          <a:prstGeom prst="round2DiagRect">
            <a:avLst/>
          </a:prstGeom>
          <a:solidFill>
            <a:srgbClr val="064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7240" indent="-457200">
              <a:buClr>
                <a:srgbClr val="EA5E29"/>
              </a:buClr>
            </a:pPr>
            <a:r>
              <a:rPr lang="en-US">
                <a:solidFill>
                  <a:schemeClr val="bg1"/>
                </a:solidFill>
                <a:latin typeface="Calibri Light" panose="020F0302020204030204" pitchFamily="34" charset="0"/>
                <a:hlinkClick r:id="rId3">
                  <a:extLst>
                    <a:ext uri="{A12FA001-AC4F-418D-AE19-62706E023703}">
                      <ahyp:hlinkClr xmlns:ahyp="http://schemas.microsoft.com/office/drawing/2018/hyperlinkcolor" val="tx"/>
                    </a:ext>
                  </a:extLst>
                </a:hlinkClick>
              </a:rPr>
              <a:t>CCBHC 101 </a:t>
            </a:r>
            <a:endParaRPr lang="en-US">
              <a:solidFill>
                <a:schemeClr val="bg1"/>
              </a:solidFill>
              <a:latin typeface="Calibri Light" panose="020F0302020204030204" pitchFamily="34" charset="0"/>
            </a:endParaRPr>
          </a:p>
        </p:txBody>
      </p:sp>
      <p:sp>
        <p:nvSpPr>
          <p:cNvPr id="5" name="Round Diagonal Corner Rectangle 4">
            <a:extLst>
              <a:ext uri="{FF2B5EF4-FFF2-40B4-BE49-F238E27FC236}">
                <a16:creationId xmlns:a16="http://schemas.microsoft.com/office/drawing/2014/main" id="{FB0C44D2-C981-0670-107C-17ECD4A004BC}"/>
              </a:ext>
            </a:extLst>
          </p:cNvPr>
          <p:cNvSpPr/>
          <p:nvPr/>
        </p:nvSpPr>
        <p:spPr>
          <a:xfrm>
            <a:off x="564874" y="3587211"/>
            <a:ext cx="5437632" cy="512064"/>
          </a:xfrm>
          <a:prstGeom prst="round2DiagRect">
            <a:avLst/>
          </a:prstGeom>
          <a:solidFill>
            <a:srgbClr val="064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7240" indent="-457200">
              <a:buClr>
                <a:srgbClr val="EA5E29"/>
              </a:buClr>
            </a:pPr>
            <a:r>
              <a:rPr lang="en-US">
                <a:solidFill>
                  <a:schemeClr val="bg1"/>
                </a:solidFill>
                <a:latin typeface="Calibri Light" panose="020F0302020204030204" pitchFamily="34" charset="0"/>
                <a:hlinkClick r:id="rId4">
                  <a:extLst>
                    <a:ext uri="{A12FA001-AC4F-418D-AE19-62706E023703}">
                      <ahyp:hlinkClr xmlns:ahyp="http://schemas.microsoft.com/office/drawing/2018/hyperlinkcolor" val="tx"/>
                    </a:ext>
                  </a:extLst>
                </a:hlinkClick>
              </a:rPr>
              <a:t>Staffing</a:t>
            </a:r>
            <a:r>
              <a:rPr lang="en-US">
                <a:solidFill>
                  <a:schemeClr val="bg1"/>
                </a:solidFill>
                <a:latin typeface="Calibri Light" panose="020F0302020204030204" pitchFamily="34" charset="0"/>
              </a:rPr>
              <a:t> </a:t>
            </a:r>
          </a:p>
        </p:txBody>
      </p:sp>
      <p:sp>
        <p:nvSpPr>
          <p:cNvPr id="6" name="Round Diagonal Corner Rectangle 5">
            <a:extLst>
              <a:ext uri="{FF2B5EF4-FFF2-40B4-BE49-F238E27FC236}">
                <a16:creationId xmlns:a16="http://schemas.microsoft.com/office/drawing/2014/main" id="{4B8CB215-3529-60BD-4173-52B72D96528A}"/>
              </a:ext>
            </a:extLst>
          </p:cNvPr>
          <p:cNvSpPr/>
          <p:nvPr/>
        </p:nvSpPr>
        <p:spPr>
          <a:xfrm>
            <a:off x="564874" y="4179507"/>
            <a:ext cx="5437632" cy="512064"/>
          </a:xfrm>
          <a:prstGeom prst="round2DiagRect">
            <a:avLst/>
          </a:prstGeom>
          <a:solidFill>
            <a:srgbClr val="064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7240" indent="-457200">
              <a:buClr>
                <a:srgbClr val="EA5E29"/>
              </a:buClr>
            </a:pPr>
            <a:r>
              <a:rPr lang="en-US">
                <a:solidFill>
                  <a:schemeClr val="bg1"/>
                </a:solidFill>
                <a:latin typeface="Calibri Light" panose="020F0302020204030204" pitchFamily="34" charset="0"/>
                <a:hlinkClick r:id="rId5">
                  <a:extLst>
                    <a:ext uri="{A12FA001-AC4F-418D-AE19-62706E023703}">
                      <ahyp:hlinkClr xmlns:ahyp="http://schemas.microsoft.com/office/drawing/2018/hyperlinkcolor" val="tx"/>
                    </a:ext>
                  </a:extLst>
                </a:hlinkClick>
              </a:rPr>
              <a:t>Care Coordination </a:t>
            </a:r>
            <a:endParaRPr lang="en-US">
              <a:solidFill>
                <a:schemeClr val="bg1"/>
              </a:solidFill>
              <a:latin typeface="Calibri Light" panose="020F0302020204030204" pitchFamily="34" charset="0"/>
            </a:endParaRPr>
          </a:p>
        </p:txBody>
      </p:sp>
      <p:sp>
        <p:nvSpPr>
          <p:cNvPr id="7" name="Round Diagonal Corner Rectangle 6">
            <a:extLst>
              <a:ext uri="{FF2B5EF4-FFF2-40B4-BE49-F238E27FC236}">
                <a16:creationId xmlns:a16="http://schemas.microsoft.com/office/drawing/2014/main" id="{5C21915E-4145-CE9A-97CC-11702F6263FC}"/>
              </a:ext>
            </a:extLst>
          </p:cNvPr>
          <p:cNvSpPr/>
          <p:nvPr/>
        </p:nvSpPr>
        <p:spPr>
          <a:xfrm>
            <a:off x="564874" y="4771803"/>
            <a:ext cx="5437632" cy="512064"/>
          </a:xfrm>
          <a:prstGeom prst="round2DiagRect">
            <a:avLst/>
          </a:prstGeom>
          <a:solidFill>
            <a:srgbClr val="064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7240" indent="-457200">
              <a:buClr>
                <a:srgbClr val="EA5E29"/>
              </a:buClr>
            </a:pPr>
            <a:r>
              <a:rPr lang="en-US">
                <a:solidFill>
                  <a:schemeClr val="bg1"/>
                </a:solidFill>
                <a:latin typeface="Calibri Light" panose="020F0302020204030204" pitchFamily="34" charset="0"/>
                <a:hlinkClick r:id="rId6">
                  <a:extLst>
                    <a:ext uri="{A12FA001-AC4F-418D-AE19-62706E023703}">
                      <ahyp:hlinkClr xmlns:ahyp="http://schemas.microsoft.com/office/drawing/2018/hyperlinkcolor" val="tx"/>
                    </a:ext>
                  </a:extLst>
                </a:hlinkClick>
              </a:rPr>
              <a:t>Availability and Accessibility </a:t>
            </a:r>
            <a:endParaRPr lang="en-US">
              <a:solidFill>
                <a:schemeClr val="bg1"/>
              </a:solidFill>
              <a:latin typeface="Calibri Light" panose="020F0302020204030204" pitchFamily="34" charset="0"/>
            </a:endParaRPr>
          </a:p>
        </p:txBody>
      </p:sp>
      <p:sp>
        <p:nvSpPr>
          <p:cNvPr id="8" name="Round Diagonal Corner Rectangle 7">
            <a:extLst>
              <a:ext uri="{FF2B5EF4-FFF2-40B4-BE49-F238E27FC236}">
                <a16:creationId xmlns:a16="http://schemas.microsoft.com/office/drawing/2014/main" id="{0282245C-9A33-403D-91E3-32A962949741}"/>
              </a:ext>
            </a:extLst>
          </p:cNvPr>
          <p:cNvSpPr/>
          <p:nvPr/>
        </p:nvSpPr>
        <p:spPr>
          <a:xfrm>
            <a:off x="6096000" y="3009611"/>
            <a:ext cx="5531126" cy="512064"/>
          </a:xfrm>
          <a:prstGeom prst="round2DiagRect">
            <a:avLst/>
          </a:prstGeom>
          <a:solidFill>
            <a:srgbClr val="064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7240" indent="-457200">
              <a:buClr>
                <a:srgbClr val="EA5E29"/>
              </a:buClr>
            </a:pPr>
            <a:r>
              <a:rPr lang="en-US">
                <a:solidFill>
                  <a:schemeClr val="bg1"/>
                </a:solidFill>
                <a:latin typeface="Calibri Light" panose="020F0302020204030204" pitchFamily="34" charset="0"/>
                <a:hlinkClick r:id="rId7">
                  <a:extLst>
                    <a:ext uri="{A12FA001-AC4F-418D-AE19-62706E023703}">
                      <ahyp:hlinkClr xmlns:ahyp="http://schemas.microsoft.com/office/drawing/2018/hyperlinkcolor" val="tx"/>
                    </a:ext>
                  </a:extLst>
                </a:hlinkClick>
              </a:rPr>
              <a:t>Scope of Services </a:t>
            </a:r>
            <a:endParaRPr lang="en-US">
              <a:solidFill>
                <a:schemeClr val="bg1"/>
              </a:solidFill>
              <a:latin typeface="Calibri Light" panose="020F0302020204030204" pitchFamily="34" charset="0"/>
            </a:endParaRPr>
          </a:p>
        </p:txBody>
      </p:sp>
      <p:sp>
        <p:nvSpPr>
          <p:cNvPr id="9" name="Round Diagonal Corner Rectangle 8">
            <a:extLst>
              <a:ext uri="{FF2B5EF4-FFF2-40B4-BE49-F238E27FC236}">
                <a16:creationId xmlns:a16="http://schemas.microsoft.com/office/drawing/2014/main" id="{4E013B7D-B6A6-A799-C670-124747833E02}"/>
              </a:ext>
            </a:extLst>
          </p:cNvPr>
          <p:cNvSpPr/>
          <p:nvPr/>
        </p:nvSpPr>
        <p:spPr>
          <a:xfrm>
            <a:off x="6096000" y="3587211"/>
            <a:ext cx="5531126" cy="512064"/>
          </a:xfrm>
          <a:prstGeom prst="round2DiagRect">
            <a:avLst/>
          </a:prstGeom>
          <a:solidFill>
            <a:srgbClr val="064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7240" indent="-457200">
              <a:buClr>
                <a:srgbClr val="EA5E29"/>
              </a:buClr>
            </a:pPr>
            <a:r>
              <a:rPr lang="en-US">
                <a:solidFill>
                  <a:schemeClr val="bg1"/>
                </a:solidFill>
                <a:latin typeface="Calibri Light" panose="020F0302020204030204" pitchFamily="34" charset="0"/>
                <a:hlinkClick r:id="rId8">
                  <a:extLst>
                    <a:ext uri="{A12FA001-AC4F-418D-AE19-62706E023703}">
                      <ahyp:hlinkClr xmlns:ahyp="http://schemas.microsoft.com/office/drawing/2018/hyperlinkcolor" val="tx"/>
                    </a:ext>
                  </a:extLst>
                </a:hlinkClick>
              </a:rPr>
              <a:t>Quality and Other Reporting </a:t>
            </a:r>
            <a:endParaRPr lang="en-US">
              <a:solidFill>
                <a:schemeClr val="bg1"/>
              </a:solidFill>
              <a:latin typeface="Calibri Light" panose="020F0302020204030204" pitchFamily="34" charset="0"/>
            </a:endParaRPr>
          </a:p>
        </p:txBody>
      </p:sp>
      <p:sp>
        <p:nvSpPr>
          <p:cNvPr id="10" name="Round Diagonal Corner Rectangle 9">
            <a:extLst>
              <a:ext uri="{FF2B5EF4-FFF2-40B4-BE49-F238E27FC236}">
                <a16:creationId xmlns:a16="http://schemas.microsoft.com/office/drawing/2014/main" id="{565488FB-1C79-E265-E19A-64ED2DC3EEAC}"/>
              </a:ext>
            </a:extLst>
          </p:cNvPr>
          <p:cNvSpPr/>
          <p:nvPr/>
        </p:nvSpPr>
        <p:spPr>
          <a:xfrm>
            <a:off x="6096000" y="4179507"/>
            <a:ext cx="5531126" cy="512064"/>
          </a:xfrm>
          <a:prstGeom prst="round2DiagRect">
            <a:avLst/>
          </a:prstGeom>
          <a:solidFill>
            <a:srgbClr val="064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7240" indent="-457200">
              <a:buClr>
                <a:srgbClr val="EA5E29"/>
              </a:buClr>
            </a:pPr>
            <a:r>
              <a:rPr lang="en-US">
                <a:solidFill>
                  <a:schemeClr val="bg1"/>
                </a:solidFill>
                <a:latin typeface="Calibri Light" panose="020F0302020204030204" pitchFamily="34" charset="0"/>
                <a:hlinkClick r:id="rId9">
                  <a:extLst>
                    <a:ext uri="{A12FA001-AC4F-418D-AE19-62706E023703}">
                      <ahyp:hlinkClr xmlns:ahyp="http://schemas.microsoft.com/office/drawing/2018/hyperlinkcolor" val="tx"/>
                    </a:ext>
                  </a:extLst>
                </a:hlinkClick>
              </a:rPr>
              <a:t>Organization Authority, Governance and Accreditation </a:t>
            </a:r>
            <a:endParaRPr lang="en-US">
              <a:solidFill>
                <a:schemeClr val="bg1"/>
              </a:solidFill>
              <a:latin typeface="Calibri Light" panose="020F0302020204030204" pitchFamily="34" charset="0"/>
            </a:endParaRPr>
          </a:p>
        </p:txBody>
      </p:sp>
      <p:pic>
        <p:nvPicPr>
          <p:cNvPr id="16" name="Graphic 15" descr="Play with solid fill">
            <a:extLst>
              <a:ext uri="{FF2B5EF4-FFF2-40B4-BE49-F238E27FC236}">
                <a16:creationId xmlns:a16="http://schemas.microsoft.com/office/drawing/2014/main" id="{6843A55B-0D4B-08C9-F91C-320F1B8FEFF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1460" y="3129769"/>
            <a:ext cx="261850" cy="261850"/>
          </a:xfrm>
          <a:prstGeom prst="rect">
            <a:avLst/>
          </a:prstGeom>
        </p:spPr>
      </p:pic>
      <p:pic>
        <p:nvPicPr>
          <p:cNvPr id="17" name="Graphic 16" descr="Play with solid fill">
            <a:extLst>
              <a:ext uri="{FF2B5EF4-FFF2-40B4-BE49-F238E27FC236}">
                <a16:creationId xmlns:a16="http://schemas.microsoft.com/office/drawing/2014/main" id="{4997E489-4F0A-44CB-ECA5-555390472F3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1459" y="3718816"/>
            <a:ext cx="261850" cy="261850"/>
          </a:xfrm>
          <a:prstGeom prst="rect">
            <a:avLst/>
          </a:prstGeom>
        </p:spPr>
      </p:pic>
      <p:pic>
        <p:nvPicPr>
          <p:cNvPr id="18" name="Graphic 17" descr="Play with solid fill">
            <a:extLst>
              <a:ext uri="{FF2B5EF4-FFF2-40B4-BE49-F238E27FC236}">
                <a16:creationId xmlns:a16="http://schemas.microsoft.com/office/drawing/2014/main" id="{A7DA8899-C28D-872E-94CC-E02079B91A6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1459" y="4307863"/>
            <a:ext cx="261850" cy="261850"/>
          </a:xfrm>
          <a:prstGeom prst="rect">
            <a:avLst/>
          </a:prstGeom>
        </p:spPr>
      </p:pic>
      <p:pic>
        <p:nvPicPr>
          <p:cNvPr id="19" name="Graphic 18" descr="Play with solid fill">
            <a:extLst>
              <a:ext uri="{FF2B5EF4-FFF2-40B4-BE49-F238E27FC236}">
                <a16:creationId xmlns:a16="http://schemas.microsoft.com/office/drawing/2014/main" id="{4A3A3FE9-8FA2-0162-E689-76667DE03B1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1459" y="4896910"/>
            <a:ext cx="261850" cy="261850"/>
          </a:xfrm>
          <a:prstGeom prst="rect">
            <a:avLst/>
          </a:prstGeom>
        </p:spPr>
      </p:pic>
      <p:pic>
        <p:nvPicPr>
          <p:cNvPr id="20" name="Graphic 19" descr="Play with solid fill">
            <a:extLst>
              <a:ext uri="{FF2B5EF4-FFF2-40B4-BE49-F238E27FC236}">
                <a16:creationId xmlns:a16="http://schemas.microsoft.com/office/drawing/2014/main" id="{28F78FB6-EECD-A496-D51C-945E1D3BF80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02589" y="3129769"/>
            <a:ext cx="261850" cy="261850"/>
          </a:xfrm>
          <a:prstGeom prst="rect">
            <a:avLst/>
          </a:prstGeom>
        </p:spPr>
      </p:pic>
      <p:pic>
        <p:nvPicPr>
          <p:cNvPr id="21" name="Graphic 20" descr="Play with solid fill">
            <a:extLst>
              <a:ext uri="{FF2B5EF4-FFF2-40B4-BE49-F238E27FC236}">
                <a16:creationId xmlns:a16="http://schemas.microsoft.com/office/drawing/2014/main" id="{DB276D9A-97D7-C99D-C250-0F90CC7E5C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02588" y="3718816"/>
            <a:ext cx="261850" cy="261850"/>
          </a:xfrm>
          <a:prstGeom prst="rect">
            <a:avLst/>
          </a:prstGeom>
        </p:spPr>
      </p:pic>
      <p:pic>
        <p:nvPicPr>
          <p:cNvPr id="22" name="Graphic 21" descr="Play with solid fill">
            <a:extLst>
              <a:ext uri="{FF2B5EF4-FFF2-40B4-BE49-F238E27FC236}">
                <a16:creationId xmlns:a16="http://schemas.microsoft.com/office/drawing/2014/main" id="{FB38A42E-B66E-223B-C0A1-6BFD08D6A1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02588" y="4307863"/>
            <a:ext cx="261850" cy="261850"/>
          </a:xfrm>
          <a:prstGeom prst="rect">
            <a:avLst/>
          </a:prstGeom>
        </p:spPr>
      </p:pic>
    </p:spTree>
    <p:extLst>
      <p:ext uri="{BB962C8B-B14F-4D97-AF65-F5344CB8AC3E}">
        <p14:creationId xmlns:p14="http://schemas.microsoft.com/office/powerpoint/2010/main" val="62209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D7BBE44-E160-4736-95CA-0E6150C61D8A}"/>
              </a:ext>
            </a:extLst>
          </p:cNvPr>
          <p:cNvSpPr txBox="1">
            <a:spLocks/>
          </p:cNvSpPr>
          <p:nvPr/>
        </p:nvSpPr>
        <p:spPr bwMode="auto">
          <a:xfrm>
            <a:off x="619875" y="2623213"/>
            <a:ext cx="10856359" cy="610578"/>
          </a:xfrm>
          <a:prstGeom prst="rect">
            <a:avLst/>
          </a:prstGeom>
          <a:solidFill>
            <a:srgbClr val="064F8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34290" rIns="68580" bIns="34290" numCol="1" anchor="ctr" anchorCtr="0" compatLnSpc="1">
            <a:prstTxWarp prst="textNoShape">
              <a:avLst/>
            </a:prstTxWarp>
          </a:bodyPr>
          <a:lstStyle>
            <a:lvl1pPr algn="l" defTabSz="342900" rtl="0" eaLnBrk="1" fontAlgn="base" hangingPunct="1">
              <a:spcBef>
                <a:spcPct val="0"/>
              </a:spcBef>
              <a:spcAft>
                <a:spcPct val="0"/>
              </a:spcAft>
              <a:defRPr sz="2250" b="1" kern="120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a:lstStyle>
          <a:p>
            <a:pPr algn="ctr"/>
            <a:r>
              <a:rPr lang="en-US" sz="2400" dirty="0">
                <a:solidFill>
                  <a:schemeClr val="bg1"/>
                </a:solidFill>
                <a:latin typeface="Open Sans" panose="020B0606030504020204"/>
                <a:ea typeface="Calibri" panose="020F0502020204030204" pitchFamily="34" charset="0"/>
                <a:cs typeface="Times New Roman" panose="02020603050405020304" pitchFamily="18" charset="0"/>
              </a:rPr>
              <a:t>APPENDIX: CCBHC Criteria</a:t>
            </a:r>
            <a:endParaRPr lang="en-US" sz="2100" dirty="0">
              <a:solidFill>
                <a:schemeClr val="bg1"/>
              </a:solidFill>
              <a:latin typeface="Open Sans" panose="020B0606030504020204"/>
            </a:endParaRPr>
          </a:p>
        </p:txBody>
      </p:sp>
    </p:spTree>
    <p:extLst>
      <p:ext uri="{BB962C8B-B14F-4D97-AF65-F5344CB8AC3E}">
        <p14:creationId xmlns:p14="http://schemas.microsoft.com/office/powerpoint/2010/main" val="347725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7C6B-C763-430B-A212-11D156906B2A}"/>
              </a:ext>
            </a:extLst>
          </p:cNvPr>
          <p:cNvSpPr>
            <a:spLocks noGrp="1"/>
          </p:cNvSpPr>
          <p:nvPr>
            <p:ph type="title"/>
          </p:nvPr>
        </p:nvSpPr>
        <p:spPr/>
        <p:txBody>
          <a:bodyPr/>
          <a:lstStyle/>
          <a:p>
            <a:r>
              <a:rPr lang="en-US"/>
              <a:t>Staffing 1.A-1.D</a:t>
            </a:r>
          </a:p>
        </p:txBody>
      </p:sp>
      <p:sp>
        <p:nvSpPr>
          <p:cNvPr id="3" name="Content Placeholder 2">
            <a:extLst>
              <a:ext uri="{FF2B5EF4-FFF2-40B4-BE49-F238E27FC236}">
                <a16:creationId xmlns:a16="http://schemas.microsoft.com/office/drawing/2014/main" id="{BD190D4C-83B1-4B1F-B00D-001CDCB716B0}"/>
              </a:ext>
            </a:extLst>
          </p:cNvPr>
          <p:cNvSpPr>
            <a:spLocks noGrp="1"/>
          </p:cNvSpPr>
          <p:nvPr>
            <p:ph idx="1"/>
          </p:nvPr>
        </p:nvSpPr>
        <p:spPr>
          <a:xfrm>
            <a:off x="564874" y="1690687"/>
            <a:ext cx="6035040" cy="4014215"/>
          </a:xfrm>
        </p:spPr>
        <p:txBody>
          <a:bodyPr vert="horz" lIns="91440" tIns="45720" rIns="91440" bIns="45720" rtlCol="0" anchor="t">
            <a:noAutofit/>
          </a:bodyPr>
          <a:lstStyle/>
          <a:p>
            <a:pPr>
              <a:buClr>
                <a:srgbClr val="EA5E29"/>
              </a:buClr>
            </a:pPr>
            <a:r>
              <a:rPr lang="en-US" sz="2200">
                <a:latin typeface="Calibri" panose="020F0502020204030204" pitchFamily="34" charset="0"/>
                <a:cs typeface="Calibri" panose="020F0502020204030204" pitchFamily="34" charset="0"/>
              </a:rPr>
              <a:t>Needs Assessment</a:t>
            </a:r>
          </a:p>
          <a:p>
            <a:pPr>
              <a:buClr>
                <a:srgbClr val="EA5E29"/>
              </a:buClr>
            </a:pPr>
            <a:r>
              <a:rPr lang="en-US" sz="2200">
                <a:latin typeface="Calibri" panose="020F0502020204030204" pitchFamily="34" charset="0"/>
                <a:cs typeface="Calibri" panose="020F0502020204030204" pitchFamily="34" charset="0"/>
              </a:rPr>
              <a:t>General Staffing Requirements (1.A)</a:t>
            </a:r>
          </a:p>
          <a:p>
            <a:pPr>
              <a:buClr>
                <a:srgbClr val="EA5E29"/>
              </a:buClr>
            </a:pPr>
            <a:r>
              <a:rPr lang="en-US" sz="2200">
                <a:latin typeface="Calibri" panose="020F0502020204030204" pitchFamily="34" charset="0"/>
                <a:cs typeface="Calibri" panose="020F0502020204030204" pitchFamily="34" charset="0"/>
              </a:rPr>
              <a:t>Licensure and Credentialing of Providers (1.B)</a:t>
            </a:r>
          </a:p>
          <a:p>
            <a:pPr>
              <a:buClr>
                <a:srgbClr val="EA5E29"/>
              </a:buClr>
            </a:pPr>
            <a:r>
              <a:rPr lang="en-US" sz="2200">
                <a:latin typeface="Calibri" panose="020F0502020204030204" pitchFamily="34" charset="0"/>
                <a:cs typeface="Calibri" panose="020F0502020204030204" pitchFamily="34" charset="0"/>
              </a:rPr>
              <a:t>Cultural Competence and Other Training (1.C)</a:t>
            </a:r>
          </a:p>
          <a:p>
            <a:pPr>
              <a:buClr>
                <a:srgbClr val="EA5E29"/>
              </a:buClr>
            </a:pPr>
            <a:r>
              <a:rPr lang="en-US" sz="2200">
                <a:latin typeface="Calibri" panose="020F0502020204030204" pitchFamily="34" charset="0"/>
                <a:cs typeface="Calibri" panose="020F0502020204030204" pitchFamily="34" charset="0"/>
              </a:rPr>
              <a:t>Linguistic Competence (1.D)</a:t>
            </a:r>
          </a:p>
          <a:p>
            <a:endParaRPr lang="en-US">
              <a:latin typeface="Calibri Light"/>
            </a:endParaRPr>
          </a:p>
        </p:txBody>
      </p:sp>
      <p:sp>
        <p:nvSpPr>
          <p:cNvPr id="4" name="Rectangle: Rounded Corners 3">
            <a:extLst>
              <a:ext uri="{FF2B5EF4-FFF2-40B4-BE49-F238E27FC236}">
                <a16:creationId xmlns:a16="http://schemas.microsoft.com/office/drawing/2014/main" id="{B7A09A5A-BEA3-4793-89A4-BC241BA85085}"/>
              </a:ext>
            </a:extLst>
          </p:cNvPr>
          <p:cNvSpPr/>
          <p:nvPr/>
        </p:nvSpPr>
        <p:spPr>
          <a:xfrm>
            <a:off x="6887808" y="1690686"/>
            <a:ext cx="4739318" cy="4014215"/>
          </a:xfrm>
          <a:prstGeom prst="round2DiagRect">
            <a:avLst/>
          </a:prstGeom>
          <a:solidFill>
            <a:srgbClr val="064F80"/>
          </a:solidFill>
          <a:effectLst>
            <a:outerShdw dist="889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KEY REQUIREMENT </a:t>
            </a:r>
            <a:b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HIGHLIGHTS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Required staff: </a:t>
            </a:r>
            <a:r>
              <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Clinical and peer staff; psychiatrist as medical director; medically trained behavioral health care provider; individuals with expertise in addressing trauma, SED, SMI, SUD.</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Required regular training includes cultural competence, trauma-informed care and integration.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6" name="Picture 5">
            <a:extLst>
              <a:ext uri="{FF2B5EF4-FFF2-40B4-BE49-F238E27FC236}">
                <a16:creationId xmlns:a16="http://schemas.microsoft.com/office/drawing/2014/main" id="{B2003963-D5B6-0B0B-3B18-5F26237759D3}"/>
              </a:ext>
            </a:extLst>
          </p:cNvPr>
          <p:cNvPicPr>
            <a:picLocks noChangeAspect="1"/>
          </p:cNvPicPr>
          <p:nvPr/>
        </p:nvPicPr>
        <p:blipFill>
          <a:blip r:embed="rId3"/>
          <a:stretch>
            <a:fillRect/>
          </a:stretch>
        </p:blipFill>
        <p:spPr>
          <a:xfrm>
            <a:off x="10271125" y="5206998"/>
            <a:ext cx="1323976" cy="1323976"/>
          </a:xfrm>
          <a:prstGeom prst="rect">
            <a:avLst/>
          </a:prstGeom>
        </p:spPr>
      </p:pic>
    </p:spTree>
    <p:extLst>
      <p:ext uri="{BB962C8B-B14F-4D97-AF65-F5344CB8AC3E}">
        <p14:creationId xmlns:p14="http://schemas.microsoft.com/office/powerpoint/2010/main" val="270399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65E8-39B2-45ED-9362-0251276B6360}"/>
              </a:ext>
            </a:extLst>
          </p:cNvPr>
          <p:cNvSpPr>
            <a:spLocks noGrp="1"/>
          </p:cNvSpPr>
          <p:nvPr>
            <p:ph type="title"/>
          </p:nvPr>
        </p:nvSpPr>
        <p:spPr/>
        <p:txBody>
          <a:bodyPr/>
          <a:lstStyle/>
          <a:p>
            <a:r>
              <a:rPr lang="en-US"/>
              <a:t>Access and Availability 2.A-2.E</a:t>
            </a:r>
          </a:p>
        </p:txBody>
      </p:sp>
      <p:sp>
        <p:nvSpPr>
          <p:cNvPr id="3" name="Content Placeholder 2">
            <a:extLst>
              <a:ext uri="{FF2B5EF4-FFF2-40B4-BE49-F238E27FC236}">
                <a16:creationId xmlns:a16="http://schemas.microsoft.com/office/drawing/2014/main" id="{59E8E9F8-9E88-4B93-BB8B-7FD1B9150F4F}"/>
              </a:ext>
            </a:extLst>
          </p:cNvPr>
          <p:cNvSpPr>
            <a:spLocks noGrp="1"/>
          </p:cNvSpPr>
          <p:nvPr>
            <p:ph idx="1"/>
          </p:nvPr>
        </p:nvSpPr>
        <p:spPr>
          <a:xfrm>
            <a:off x="564874" y="1690688"/>
            <a:ext cx="6126480" cy="4014215"/>
          </a:xfrm>
        </p:spPr>
        <p:txBody>
          <a:bodyPr vert="horz" lIns="91440" tIns="45720" rIns="91440" bIns="45720" rtlCol="0" anchor="t">
            <a:noAutofit/>
          </a:bodyPr>
          <a:lstStyle/>
          <a:p>
            <a:pPr>
              <a:buClr>
                <a:srgbClr val="EA5E29"/>
              </a:buClr>
            </a:pPr>
            <a:r>
              <a:rPr lang="en-US" sz="2200" dirty="0">
                <a:latin typeface="Calibri" panose="020F0502020204030204" pitchFamily="34" charset="0"/>
                <a:cs typeface="Calibri" panose="020F0502020204030204" pitchFamily="34" charset="0"/>
              </a:rPr>
              <a:t>General Requirements of Access and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Availability (2.A)</a:t>
            </a:r>
          </a:p>
          <a:p>
            <a:pPr>
              <a:buClr>
                <a:srgbClr val="EA5E29"/>
              </a:buClr>
            </a:pPr>
            <a:r>
              <a:rPr lang="en-US" sz="2200" dirty="0">
                <a:latin typeface="Calibri" panose="020F0502020204030204" pitchFamily="34" charset="0"/>
                <a:cs typeface="Calibri" panose="020F0502020204030204" pitchFamily="34" charset="0"/>
              </a:rPr>
              <a:t>Requirements for Timely Access to Services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and Initial and Comprehensive Evaluation (2.B)</a:t>
            </a:r>
          </a:p>
          <a:p>
            <a:pPr>
              <a:buClr>
                <a:srgbClr val="EA5E29"/>
              </a:buClr>
            </a:pPr>
            <a:r>
              <a:rPr lang="en-US" sz="2200" dirty="0">
                <a:latin typeface="Calibri" panose="020F0502020204030204" pitchFamily="34" charset="0"/>
                <a:cs typeface="Calibri" panose="020F0502020204030204" pitchFamily="34" charset="0"/>
              </a:rPr>
              <a:t>24/7 Access to Crisis Management Services (2.C)</a:t>
            </a:r>
          </a:p>
          <a:p>
            <a:pPr>
              <a:buClr>
                <a:srgbClr val="EA5E29"/>
              </a:buClr>
            </a:pPr>
            <a:r>
              <a:rPr lang="en-US" sz="2200" dirty="0">
                <a:latin typeface="Calibri" panose="020F0502020204030204" pitchFamily="34" charset="0"/>
                <a:cs typeface="Calibri" panose="020F0502020204030204" pitchFamily="34" charset="0"/>
              </a:rPr>
              <a:t>No Refusal of Services Due to Inability </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to Pay (2.D)</a:t>
            </a:r>
          </a:p>
          <a:p>
            <a:pPr>
              <a:buClr>
                <a:srgbClr val="EA5E29"/>
              </a:buClr>
            </a:pPr>
            <a:r>
              <a:rPr lang="en-US" sz="2200">
                <a:latin typeface="Calibri" panose="020F0502020204030204" pitchFamily="34" charset="0"/>
                <a:cs typeface="Calibri" panose="020F0502020204030204" pitchFamily="34" charset="0"/>
              </a:rPr>
              <a:t>Provision of Services Regardless of </a:t>
            </a:r>
            <a:br>
              <a:rPr lang="en-US" sz="2200">
                <a:latin typeface="Calibri" panose="020F0502020204030204" pitchFamily="34" charset="0"/>
                <a:cs typeface="Calibri" panose="020F0502020204030204" pitchFamily="34" charset="0"/>
              </a:rPr>
            </a:br>
            <a:r>
              <a:rPr lang="en-US" sz="2200">
                <a:latin typeface="Calibri" panose="020F0502020204030204" pitchFamily="34" charset="0"/>
                <a:cs typeface="Calibri" panose="020F0502020204030204" pitchFamily="34" charset="0"/>
              </a:rPr>
              <a:t>Residence (2.E)</a:t>
            </a:r>
          </a:p>
          <a:p>
            <a:endParaRPr lang="en-US" dirty="0">
              <a:latin typeface="Calibri Light"/>
            </a:endParaRPr>
          </a:p>
        </p:txBody>
      </p:sp>
      <p:sp>
        <p:nvSpPr>
          <p:cNvPr id="4" name="Rectangle: Rounded Corners 3">
            <a:extLst>
              <a:ext uri="{FF2B5EF4-FFF2-40B4-BE49-F238E27FC236}">
                <a16:creationId xmlns:a16="http://schemas.microsoft.com/office/drawing/2014/main" id="{0A8E5909-9005-7467-6943-E104C5626476}"/>
              </a:ext>
            </a:extLst>
          </p:cNvPr>
          <p:cNvSpPr/>
          <p:nvPr/>
        </p:nvSpPr>
        <p:spPr>
          <a:xfrm>
            <a:off x="6691353" y="1432494"/>
            <a:ext cx="4935773" cy="4272409"/>
          </a:xfrm>
          <a:prstGeom prst="round2DiagRect">
            <a:avLst/>
          </a:prstGeom>
          <a:solidFill>
            <a:srgbClr val="064F80"/>
          </a:solidFill>
          <a:effectLst>
            <a:outerShdw dist="889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Calibri"/>
                <a:cs typeface="Calibri"/>
              </a:rPr>
              <a:t>KEY REQUIREMENT </a:t>
            </a:r>
            <a:br>
              <a:rPr lang="en-US"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br>
            <a:r>
              <a:rPr kumimoji="0" lang="en-US" sz="2400" b="1" i="0" u="none" strike="noStrike" kern="1200" cap="none" spc="0" normalizeH="0" baseline="0" noProof="0" dirty="0">
                <a:ln>
                  <a:noFill/>
                </a:ln>
                <a:solidFill>
                  <a:prstClr val="white"/>
                </a:solidFill>
                <a:effectLst/>
                <a:uLnTx/>
                <a:uFillTx/>
                <a:latin typeface="Calibri"/>
                <a:ea typeface="Calibri"/>
                <a:cs typeface="Calibri"/>
              </a:rPr>
              <a:t>HIGHLIGHTS</a:t>
            </a:r>
          </a:p>
          <a:p>
            <a:pPr marL="285750" indent="-285750">
              <a:spcBef>
                <a:spcPts val="600"/>
              </a:spcBef>
              <a:buFont typeface="Arial" panose="020B0604020202020204" pitchFamily="34" charset="0"/>
              <a:buChar char="•"/>
              <a:defRPr/>
            </a:pPr>
            <a:r>
              <a:rPr lang="en-US" b="0" i="0" u="none" strike="noStrike" dirty="0">
                <a:solidFill>
                  <a:schemeClr val="bg1"/>
                </a:solidFill>
                <a:effectLst/>
                <a:latin typeface="Calibri" panose="020F0502020204030204" pitchFamily="34" charset="0"/>
              </a:rPr>
              <a:t>Services available to all individuals, regardless of age and ability to pay, at times and locations most accessible for those being served (including community, home-based and telehealth).</a:t>
            </a:r>
          </a:p>
          <a:p>
            <a:pPr marL="285750" indent="-285750">
              <a:spcBef>
                <a:spcPts val="600"/>
              </a:spcBef>
              <a:buFont typeface="Arial" panose="020B0604020202020204" pitchFamily="34" charset="0"/>
              <a:buChar char="•"/>
              <a:defRPr/>
            </a:pPr>
            <a:r>
              <a:rPr lang="en-US" b="0" i="0" u="none" strike="noStrike" dirty="0">
                <a:solidFill>
                  <a:schemeClr val="bg1"/>
                </a:solidFill>
                <a:effectLst/>
                <a:latin typeface="Calibri" panose="020F0502020204030204" pitchFamily="34" charset="0"/>
              </a:rPr>
              <a:t>Individuals seeking services receive a preliminary triage and </a:t>
            </a:r>
            <a:r>
              <a:rPr lang="en-US" dirty="0">
                <a:solidFill>
                  <a:schemeClr val="bg1"/>
                </a:solidFill>
                <a:latin typeface="Calibri" panose="020F0502020204030204" pitchFamily="34" charset="0"/>
              </a:rPr>
              <a:t>are </a:t>
            </a:r>
            <a:r>
              <a:rPr lang="en-US" b="0" i="0" u="none" strike="noStrike" dirty="0">
                <a:solidFill>
                  <a:schemeClr val="bg1"/>
                </a:solidFill>
                <a:effectLst/>
                <a:latin typeface="Calibri" panose="020F0502020204030204" pitchFamily="34" charset="0"/>
              </a:rPr>
              <a:t>provided immediate access if they are in crisis, service within one business day for urgent needs and within 10 days for                  routine needs.</a:t>
            </a:r>
            <a:r>
              <a:rPr lang="en-US" b="0" i="0" dirty="0">
                <a:solidFill>
                  <a:schemeClr val="bg1"/>
                </a:solidFill>
                <a:effectLst/>
                <a:latin typeface="Calibri" panose="020F0502020204030204" pitchFamily="34" charset="0"/>
              </a:rPr>
              <a:t>​</a:t>
            </a:r>
            <a:endParaRPr lang="en-US" b="0" i="0" dirty="0">
              <a:solidFill>
                <a:schemeClr val="bg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5" name="Picture 4">
            <a:extLst>
              <a:ext uri="{FF2B5EF4-FFF2-40B4-BE49-F238E27FC236}">
                <a16:creationId xmlns:a16="http://schemas.microsoft.com/office/drawing/2014/main" id="{59A900C0-1B35-C733-5ED9-70FEA15505DC}"/>
              </a:ext>
            </a:extLst>
          </p:cNvPr>
          <p:cNvPicPr>
            <a:picLocks noChangeAspect="1"/>
          </p:cNvPicPr>
          <p:nvPr/>
        </p:nvPicPr>
        <p:blipFill>
          <a:blip r:embed="rId3"/>
          <a:stretch>
            <a:fillRect/>
          </a:stretch>
        </p:blipFill>
        <p:spPr>
          <a:xfrm>
            <a:off x="10271125" y="5206998"/>
            <a:ext cx="1323976" cy="1323976"/>
          </a:xfrm>
          <a:prstGeom prst="rect">
            <a:avLst/>
          </a:prstGeom>
        </p:spPr>
      </p:pic>
    </p:spTree>
    <p:extLst>
      <p:ext uri="{BB962C8B-B14F-4D97-AF65-F5344CB8AC3E}">
        <p14:creationId xmlns:p14="http://schemas.microsoft.com/office/powerpoint/2010/main" val="2034023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BD47B-A1E8-461F-A7E5-55B7326DE6D1}"/>
              </a:ext>
            </a:extLst>
          </p:cNvPr>
          <p:cNvSpPr>
            <a:spLocks noGrp="1"/>
          </p:cNvSpPr>
          <p:nvPr>
            <p:ph type="title"/>
          </p:nvPr>
        </p:nvSpPr>
        <p:spPr/>
        <p:txBody>
          <a:bodyPr/>
          <a:lstStyle/>
          <a:p>
            <a:r>
              <a:rPr lang="en-US"/>
              <a:t>Care Coordination 3.A-3.D</a:t>
            </a:r>
          </a:p>
        </p:txBody>
      </p:sp>
      <p:sp>
        <p:nvSpPr>
          <p:cNvPr id="3" name="Content Placeholder 2">
            <a:extLst>
              <a:ext uri="{FF2B5EF4-FFF2-40B4-BE49-F238E27FC236}">
                <a16:creationId xmlns:a16="http://schemas.microsoft.com/office/drawing/2014/main" id="{F1C8D934-D991-4152-8B58-C88E37D38151}"/>
              </a:ext>
            </a:extLst>
          </p:cNvPr>
          <p:cNvSpPr>
            <a:spLocks noGrp="1"/>
          </p:cNvSpPr>
          <p:nvPr>
            <p:ph idx="1"/>
          </p:nvPr>
        </p:nvSpPr>
        <p:spPr>
          <a:xfrm>
            <a:off x="564874" y="1690688"/>
            <a:ext cx="6035040" cy="4014215"/>
          </a:xfrm>
        </p:spPr>
        <p:txBody>
          <a:bodyPr vert="horz" lIns="91440" tIns="45720" rIns="91440" bIns="45720" rtlCol="0" anchor="t">
            <a:noAutofit/>
          </a:bodyPr>
          <a:lstStyle/>
          <a:p>
            <a:pPr>
              <a:buClr>
                <a:srgbClr val="EA5E29"/>
              </a:buClr>
            </a:pPr>
            <a:r>
              <a:rPr lang="en-US" sz="2200">
                <a:latin typeface="Calibri" panose="020F0502020204030204" pitchFamily="34" charset="0"/>
                <a:cs typeface="Calibri" panose="020F0502020204030204" pitchFamily="34" charset="0"/>
              </a:rPr>
              <a:t>General Requirements of Care </a:t>
            </a:r>
            <a:br>
              <a:rPr lang="en-US" sz="2200">
                <a:latin typeface="Calibri" panose="020F0502020204030204" pitchFamily="34" charset="0"/>
                <a:cs typeface="Calibri" panose="020F0502020204030204" pitchFamily="34" charset="0"/>
              </a:rPr>
            </a:br>
            <a:r>
              <a:rPr lang="en-US" sz="2200">
                <a:latin typeface="Calibri" panose="020F0502020204030204" pitchFamily="34" charset="0"/>
                <a:cs typeface="Calibri" panose="020F0502020204030204" pitchFamily="34" charset="0"/>
              </a:rPr>
              <a:t>Coordination (3.A)</a:t>
            </a:r>
          </a:p>
          <a:p>
            <a:pPr>
              <a:buClr>
                <a:srgbClr val="EA5E29"/>
              </a:buClr>
            </a:pPr>
            <a:r>
              <a:rPr lang="en-US" sz="2200">
                <a:latin typeface="Calibri" panose="020F0502020204030204" pitchFamily="34" charset="0"/>
                <a:cs typeface="Calibri" panose="020F0502020204030204" pitchFamily="34" charset="0"/>
              </a:rPr>
              <a:t>Care Coordination and Other Health Information Systems (3.B)</a:t>
            </a:r>
          </a:p>
          <a:p>
            <a:pPr>
              <a:buClr>
                <a:srgbClr val="EA5E29"/>
              </a:buClr>
            </a:pPr>
            <a:r>
              <a:rPr lang="en-US" sz="2200">
                <a:latin typeface="Calibri" panose="020F0502020204030204" pitchFamily="34" charset="0"/>
                <a:cs typeface="Calibri" panose="020F0502020204030204" pitchFamily="34" charset="0"/>
              </a:rPr>
              <a:t>Care Coordination Partnerships (3.C)</a:t>
            </a:r>
          </a:p>
          <a:p>
            <a:pPr>
              <a:buClr>
                <a:srgbClr val="EA5E29"/>
              </a:buClr>
            </a:pPr>
            <a:r>
              <a:rPr lang="en-US" sz="2200">
                <a:latin typeface="Calibri" panose="020F0502020204030204" pitchFamily="34" charset="0"/>
                <a:cs typeface="Calibri" panose="020F0502020204030204" pitchFamily="34" charset="0"/>
              </a:rPr>
              <a:t>Care Treatment Team, Treatment Planning and Care Coordination Activities (3.D)</a:t>
            </a:r>
          </a:p>
          <a:p>
            <a:endParaRPr lang="en-US">
              <a:latin typeface="Calibri Light"/>
            </a:endParaRPr>
          </a:p>
        </p:txBody>
      </p:sp>
      <p:sp>
        <p:nvSpPr>
          <p:cNvPr id="4" name="Rectangle: Rounded Corners 3">
            <a:extLst>
              <a:ext uri="{FF2B5EF4-FFF2-40B4-BE49-F238E27FC236}">
                <a16:creationId xmlns:a16="http://schemas.microsoft.com/office/drawing/2014/main" id="{7C7B39BC-9EE6-A628-B612-AB069EA4B53D}"/>
              </a:ext>
            </a:extLst>
          </p:cNvPr>
          <p:cNvSpPr/>
          <p:nvPr/>
        </p:nvSpPr>
        <p:spPr>
          <a:xfrm>
            <a:off x="6887808" y="1690688"/>
            <a:ext cx="4739318" cy="4014215"/>
          </a:xfrm>
          <a:prstGeom prst="round2DiagRect">
            <a:avLst/>
          </a:prstGeom>
          <a:solidFill>
            <a:srgbClr val="064F80"/>
          </a:solidFill>
          <a:effectLst>
            <a:outerShdw dist="889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KEY REQUIREMENT </a:t>
            </a:r>
            <a:b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HIGHLIGHTS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The CCBHC coordinates across the spectrum of health services and has protocols in place for care coordination.</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The CCBHC has an HIT system in place that captures demographic info, provides clinical decision-making and can electronically transmit prescriptions.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Calibri Light"/>
            </a:endParaRPr>
          </a:p>
        </p:txBody>
      </p:sp>
      <p:pic>
        <p:nvPicPr>
          <p:cNvPr id="6" name="Picture 5">
            <a:extLst>
              <a:ext uri="{FF2B5EF4-FFF2-40B4-BE49-F238E27FC236}">
                <a16:creationId xmlns:a16="http://schemas.microsoft.com/office/drawing/2014/main" id="{A844B217-FB0C-1D67-0F9F-294AFC797816}"/>
              </a:ext>
            </a:extLst>
          </p:cNvPr>
          <p:cNvPicPr>
            <a:picLocks noChangeAspect="1"/>
          </p:cNvPicPr>
          <p:nvPr/>
        </p:nvPicPr>
        <p:blipFill>
          <a:blip r:embed="rId3"/>
          <a:stretch>
            <a:fillRect/>
          </a:stretch>
        </p:blipFill>
        <p:spPr>
          <a:xfrm>
            <a:off x="10271125" y="5206998"/>
            <a:ext cx="1323976" cy="1323976"/>
          </a:xfrm>
          <a:prstGeom prst="rect">
            <a:avLst/>
          </a:prstGeom>
        </p:spPr>
      </p:pic>
    </p:spTree>
    <p:extLst>
      <p:ext uri="{BB962C8B-B14F-4D97-AF65-F5344CB8AC3E}">
        <p14:creationId xmlns:p14="http://schemas.microsoft.com/office/powerpoint/2010/main" val="497178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01EB-70BD-4583-AB9E-15CEA412FCDD}"/>
              </a:ext>
            </a:extLst>
          </p:cNvPr>
          <p:cNvSpPr>
            <a:spLocks noGrp="1"/>
          </p:cNvSpPr>
          <p:nvPr>
            <p:ph type="title"/>
          </p:nvPr>
        </p:nvSpPr>
        <p:spPr/>
        <p:txBody>
          <a:bodyPr/>
          <a:lstStyle/>
          <a:p>
            <a:r>
              <a:rPr lang="en-US"/>
              <a:t>Quality and Other Reporting 5.A-5.B</a:t>
            </a:r>
          </a:p>
        </p:txBody>
      </p:sp>
      <p:sp>
        <p:nvSpPr>
          <p:cNvPr id="3" name="Content Placeholder 2">
            <a:extLst>
              <a:ext uri="{FF2B5EF4-FFF2-40B4-BE49-F238E27FC236}">
                <a16:creationId xmlns:a16="http://schemas.microsoft.com/office/drawing/2014/main" id="{60158C79-84FF-47E8-B493-E27979C5154F}"/>
              </a:ext>
            </a:extLst>
          </p:cNvPr>
          <p:cNvSpPr>
            <a:spLocks noGrp="1"/>
          </p:cNvSpPr>
          <p:nvPr>
            <p:ph idx="1"/>
          </p:nvPr>
        </p:nvSpPr>
        <p:spPr>
          <a:xfrm>
            <a:off x="564874" y="1690688"/>
            <a:ext cx="4731026" cy="4014215"/>
          </a:xfrm>
        </p:spPr>
        <p:txBody>
          <a:bodyPr vert="horz" lIns="91440" tIns="45720" rIns="91440" bIns="45720" rtlCol="0" anchor="t">
            <a:noAutofit/>
          </a:bodyPr>
          <a:lstStyle/>
          <a:p>
            <a:pPr>
              <a:buClr>
                <a:srgbClr val="EA5E29"/>
              </a:buClr>
            </a:pPr>
            <a:r>
              <a:rPr lang="en-US" sz="2200">
                <a:latin typeface="Calibri" panose="020F0502020204030204" pitchFamily="34" charset="0"/>
                <a:cs typeface="Calibri" panose="020F0502020204030204" pitchFamily="34" charset="0"/>
              </a:rPr>
              <a:t>Data Collection, Reporting and Tracking (5.A)</a:t>
            </a:r>
          </a:p>
          <a:p>
            <a:pPr>
              <a:buClr>
                <a:srgbClr val="EA5E29"/>
              </a:buClr>
            </a:pPr>
            <a:r>
              <a:rPr lang="en-US" sz="2200">
                <a:latin typeface="Calibri" panose="020F0502020204030204" pitchFamily="34" charset="0"/>
                <a:cs typeface="Calibri" panose="020F0502020204030204" pitchFamily="34" charset="0"/>
              </a:rPr>
              <a:t>Continuous Quality Improvement (CQI) Plan (5.B)</a:t>
            </a:r>
          </a:p>
        </p:txBody>
      </p:sp>
      <p:sp>
        <p:nvSpPr>
          <p:cNvPr id="4" name="Rectangle: Rounded Corners 3">
            <a:extLst>
              <a:ext uri="{FF2B5EF4-FFF2-40B4-BE49-F238E27FC236}">
                <a16:creationId xmlns:a16="http://schemas.microsoft.com/office/drawing/2014/main" id="{A3E55120-F4CE-64DA-230C-B10F9FC66F2E}"/>
              </a:ext>
            </a:extLst>
          </p:cNvPr>
          <p:cNvSpPr/>
          <p:nvPr/>
        </p:nvSpPr>
        <p:spPr>
          <a:xfrm>
            <a:off x="6096000" y="1690688"/>
            <a:ext cx="5531126" cy="4014215"/>
          </a:xfrm>
          <a:prstGeom prst="round2DiagRect">
            <a:avLst/>
          </a:prstGeom>
          <a:solidFill>
            <a:srgbClr val="064F80"/>
          </a:solidFill>
          <a:effectLst>
            <a:outerShdw dist="889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KEY REQUIREMENT HIGHLIGHTS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Both Section 223 Demonstration CCBHCs and CCBHC grantees must collect and report the required clinic-collected quality measures identified in Appendix B.</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CQI plans to address: (1) deaths by suicide or suicide attempts of people receiving services; (2) fatal and non-fatal overdoses; (3) all-cause mortality among people receiving CCBHC services; (4) 30-day hospital readmissions for psychiatric or substance use reasons.</a:t>
            </a:r>
          </a:p>
        </p:txBody>
      </p:sp>
      <p:pic>
        <p:nvPicPr>
          <p:cNvPr id="6" name="Picture 5">
            <a:extLst>
              <a:ext uri="{FF2B5EF4-FFF2-40B4-BE49-F238E27FC236}">
                <a16:creationId xmlns:a16="http://schemas.microsoft.com/office/drawing/2014/main" id="{027C1CB4-A853-3009-A4BA-AA99DFE8279A}"/>
              </a:ext>
            </a:extLst>
          </p:cNvPr>
          <p:cNvPicPr>
            <a:picLocks noChangeAspect="1"/>
          </p:cNvPicPr>
          <p:nvPr/>
        </p:nvPicPr>
        <p:blipFill>
          <a:blip r:embed="rId3"/>
          <a:stretch>
            <a:fillRect/>
          </a:stretch>
        </p:blipFill>
        <p:spPr>
          <a:xfrm>
            <a:off x="10271125" y="5206998"/>
            <a:ext cx="1323976" cy="1323976"/>
          </a:xfrm>
          <a:prstGeom prst="rect">
            <a:avLst/>
          </a:prstGeom>
        </p:spPr>
      </p:pic>
    </p:spTree>
    <p:extLst>
      <p:ext uri="{BB962C8B-B14F-4D97-AF65-F5344CB8AC3E}">
        <p14:creationId xmlns:p14="http://schemas.microsoft.com/office/powerpoint/2010/main" val="973439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C49F-884F-493C-B60C-18629DF3EBE9}"/>
              </a:ext>
            </a:extLst>
          </p:cNvPr>
          <p:cNvSpPr>
            <a:spLocks noGrp="1"/>
          </p:cNvSpPr>
          <p:nvPr>
            <p:ph type="title"/>
          </p:nvPr>
        </p:nvSpPr>
        <p:spPr/>
        <p:txBody>
          <a:bodyPr/>
          <a:lstStyle/>
          <a:p>
            <a:r>
              <a:rPr lang="en-US" sz="4000"/>
              <a:t>General Requirements of Organizational Authority and Finances 6.A-6.B</a:t>
            </a:r>
          </a:p>
        </p:txBody>
      </p:sp>
      <p:sp>
        <p:nvSpPr>
          <p:cNvPr id="3" name="Content Placeholder 2">
            <a:extLst>
              <a:ext uri="{FF2B5EF4-FFF2-40B4-BE49-F238E27FC236}">
                <a16:creationId xmlns:a16="http://schemas.microsoft.com/office/drawing/2014/main" id="{19FFA4A3-9C9C-441E-809E-2F7455C4059D}"/>
              </a:ext>
            </a:extLst>
          </p:cNvPr>
          <p:cNvSpPr>
            <a:spLocks noGrp="1"/>
          </p:cNvSpPr>
          <p:nvPr>
            <p:ph idx="1"/>
          </p:nvPr>
        </p:nvSpPr>
        <p:spPr>
          <a:xfrm>
            <a:off x="564874" y="1690688"/>
            <a:ext cx="5886726" cy="4014215"/>
          </a:xfrm>
        </p:spPr>
        <p:txBody>
          <a:bodyPr vert="horz" lIns="91440" tIns="45720" rIns="91440" bIns="45720" rtlCol="0" anchor="t">
            <a:noAutofit/>
          </a:bodyPr>
          <a:lstStyle/>
          <a:p>
            <a:pPr>
              <a:buClr>
                <a:srgbClr val="EA5E29"/>
              </a:buClr>
            </a:pPr>
            <a:r>
              <a:rPr lang="en-US" sz="2200">
                <a:latin typeface="Calibri" panose="020F0502020204030204" pitchFamily="34" charset="0"/>
                <a:cs typeface="Calibri" panose="020F0502020204030204" pitchFamily="34" charset="0"/>
              </a:rPr>
              <a:t>General Requirements of Organizational Authority and Finance (6.A)</a:t>
            </a:r>
          </a:p>
          <a:p>
            <a:pPr>
              <a:buClr>
                <a:srgbClr val="EA5E29"/>
              </a:buClr>
            </a:pPr>
            <a:r>
              <a:rPr lang="en-US" sz="2200">
                <a:latin typeface="Calibri" panose="020F0502020204030204" pitchFamily="34" charset="0"/>
                <a:cs typeface="Calibri" panose="020F0502020204030204" pitchFamily="34" charset="0"/>
              </a:rPr>
              <a:t>Governance (6.B)</a:t>
            </a:r>
          </a:p>
          <a:p>
            <a:pPr>
              <a:buClr>
                <a:srgbClr val="EA5E29"/>
              </a:buClr>
            </a:pPr>
            <a:r>
              <a:rPr lang="en-US" sz="2200">
                <a:latin typeface="Calibri" panose="020F0502020204030204" pitchFamily="34" charset="0"/>
                <a:cs typeface="Calibri" panose="020F0502020204030204" pitchFamily="34" charset="0"/>
              </a:rPr>
              <a:t>Accreditation (6.C)</a:t>
            </a:r>
          </a:p>
        </p:txBody>
      </p:sp>
      <p:sp>
        <p:nvSpPr>
          <p:cNvPr id="4" name="Rectangle: Rounded Corners 3">
            <a:extLst>
              <a:ext uri="{FF2B5EF4-FFF2-40B4-BE49-F238E27FC236}">
                <a16:creationId xmlns:a16="http://schemas.microsoft.com/office/drawing/2014/main" id="{995F01A6-D64B-526D-D01E-A33E1899889E}"/>
              </a:ext>
            </a:extLst>
          </p:cNvPr>
          <p:cNvSpPr/>
          <p:nvPr/>
        </p:nvSpPr>
        <p:spPr>
          <a:xfrm>
            <a:off x="6887808" y="1690688"/>
            <a:ext cx="4739318" cy="4014215"/>
          </a:xfrm>
          <a:prstGeom prst="round2DiagRect">
            <a:avLst/>
          </a:prstGeom>
          <a:solidFill>
            <a:srgbClr val="064F80"/>
          </a:solidFill>
          <a:effectLst>
            <a:outerShdw dist="889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KEY REQUIREMENT </a:t>
            </a:r>
            <a:b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HIGHLIGHTS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 CCBHC must either be a nonprofit, government clinic or Indian Health Service.</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The CCBHC will incorporate meaningful participation from individuals with lived experience of mental and/or substance use disorders and their families, including youth (51% of the board).</a:t>
            </a:r>
          </a:p>
        </p:txBody>
      </p:sp>
      <p:pic>
        <p:nvPicPr>
          <p:cNvPr id="6" name="Picture 5">
            <a:extLst>
              <a:ext uri="{FF2B5EF4-FFF2-40B4-BE49-F238E27FC236}">
                <a16:creationId xmlns:a16="http://schemas.microsoft.com/office/drawing/2014/main" id="{ED3C369F-4940-D58F-D908-DC23FE0FD621}"/>
              </a:ext>
            </a:extLst>
          </p:cNvPr>
          <p:cNvPicPr>
            <a:picLocks noChangeAspect="1"/>
          </p:cNvPicPr>
          <p:nvPr/>
        </p:nvPicPr>
        <p:blipFill>
          <a:blip r:embed="rId3"/>
          <a:stretch>
            <a:fillRect/>
          </a:stretch>
        </p:blipFill>
        <p:spPr>
          <a:xfrm>
            <a:off x="10271125" y="5206998"/>
            <a:ext cx="1323976" cy="1323976"/>
          </a:xfrm>
          <a:prstGeom prst="rect">
            <a:avLst/>
          </a:prstGeom>
        </p:spPr>
      </p:pic>
    </p:spTree>
    <p:extLst>
      <p:ext uri="{BB962C8B-B14F-4D97-AF65-F5344CB8AC3E}">
        <p14:creationId xmlns:p14="http://schemas.microsoft.com/office/powerpoint/2010/main" val="42148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006E04-A9B1-19DC-9CFA-E0DAA1F1E9CC}"/>
              </a:ext>
            </a:extLst>
          </p:cNvPr>
          <p:cNvSpPr/>
          <p:nvPr/>
        </p:nvSpPr>
        <p:spPr>
          <a:xfrm>
            <a:off x="0" y="0"/>
            <a:ext cx="12192000" cy="6858000"/>
          </a:xfrm>
          <a:prstGeom prst="rect">
            <a:avLst/>
          </a:prstGeom>
          <a:gradFill flip="none" rotWithShape="1">
            <a:gsLst>
              <a:gs pos="0">
                <a:srgbClr val="ACCAD3"/>
              </a:gs>
              <a:gs pos="100000">
                <a:srgbClr val="064F80"/>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C6BAA9A-04E1-562C-92AD-CAD43DBF935A}"/>
              </a:ext>
            </a:extLst>
          </p:cNvPr>
          <p:cNvPicPr>
            <a:picLocks noChangeAspect="1"/>
          </p:cNvPicPr>
          <p:nvPr/>
        </p:nvPicPr>
        <p:blipFill rotWithShape="1">
          <a:blip r:embed="rId3">
            <a:duotone>
              <a:schemeClr val="accent1">
                <a:shade val="45000"/>
                <a:satMod val="135000"/>
              </a:schemeClr>
              <a:prstClr val="white"/>
            </a:duotone>
            <a:alphaModFix amt="30000"/>
            <a:extLst>
              <a:ext uri="{BEBA8EAE-BF5A-486C-A8C5-ECC9F3942E4B}">
                <a14:imgProps xmlns:a14="http://schemas.microsoft.com/office/drawing/2010/main">
                  <a14:imgLayer r:embed="rId4">
                    <a14:imgEffect>
                      <a14:saturation sat="0"/>
                    </a14:imgEffect>
                  </a14:imgLayer>
                </a14:imgProps>
              </a:ext>
            </a:extLst>
          </a:blip>
          <a:srcRect l="15578" t="19726" b="14411"/>
          <a:stretch/>
        </p:blipFill>
        <p:spPr>
          <a:xfrm>
            <a:off x="0" y="0"/>
            <a:ext cx="10462054" cy="6858001"/>
          </a:xfrm>
          <a:prstGeom prst="rect">
            <a:avLst/>
          </a:prstGeom>
        </p:spPr>
      </p:pic>
      <p:sp>
        <p:nvSpPr>
          <p:cNvPr id="5" name="Round Diagonal Corner Rectangle 4">
            <a:extLst>
              <a:ext uri="{FF2B5EF4-FFF2-40B4-BE49-F238E27FC236}">
                <a16:creationId xmlns:a16="http://schemas.microsoft.com/office/drawing/2014/main" id="{F9EA5FE8-1528-DB91-9452-3ECF7C88CD92}"/>
              </a:ext>
            </a:extLst>
          </p:cNvPr>
          <p:cNvSpPr/>
          <p:nvPr/>
        </p:nvSpPr>
        <p:spPr>
          <a:xfrm>
            <a:off x="1096818" y="609024"/>
            <a:ext cx="9998365" cy="5639953"/>
          </a:xfrm>
          <a:prstGeom prst="round2DiagRect">
            <a:avLst/>
          </a:prstGeom>
          <a:solidFill>
            <a:schemeClr val="bg1"/>
          </a:solidFill>
          <a:ln>
            <a:noFill/>
          </a:ln>
          <a:effectLst>
            <a:outerShdw dist="889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ctr"/>
          <a:lstStyle/>
          <a:p>
            <a:pPr marL="0" indent="0" algn="ctr">
              <a:lnSpc>
                <a:spcPts val="3280"/>
              </a:lnSpc>
              <a:buNone/>
            </a:pPr>
            <a:r>
              <a:rPr lang="en-US" sz="2400" i="1">
                <a:solidFill>
                  <a:schemeClr val="tx1">
                    <a:lumMod val="50000"/>
                  </a:schemeClr>
                </a:solidFill>
                <a:latin typeface="Calibri" panose="020F0502020204030204" pitchFamily="34" charset="0"/>
                <a:cs typeface="Calibri" panose="020F0502020204030204" pitchFamily="34" charset="0"/>
              </a:rPr>
              <a:t>This publication was made possible by Grant No. 1H79SM085856 </a:t>
            </a:r>
            <a:br>
              <a:rPr lang="en-US" sz="2400" i="1">
                <a:solidFill>
                  <a:schemeClr val="tx1">
                    <a:lumMod val="50000"/>
                  </a:schemeClr>
                </a:solidFill>
                <a:latin typeface="Calibri" panose="020F0502020204030204" pitchFamily="34" charset="0"/>
                <a:cs typeface="Calibri" panose="020F0502020204030204" pitchFamily="34" charset="0"/>
              </a:rPr>
            </a:br>
            <a:r>
              <a:rPr lang="en-US" sz="2400" i="1">
                <a:solidFill>
                  <a:schemeClr val="tx1">
                    <a:lumMod val="50000"/>
                  </a:schemeClr>
                </a:solidFill>
                <a:latin typeface="Calibri" panose="020F0502020204030204" pitchFamily="34" charset="0"/>
                <a:cs typeface="Calibri" panose="020F0502020204030204" pitchFamily="34" charset="0"/>
              </a:rPr>
              <a:t>from the Substance Abuse and Mental Health Services Administration (SAMHSA). Its contents are solely the responsibility of the authors and do not necessarily represent the official views, opinions or policies of SAMHSA, or the U.S. Department of Health and Human Services (HHS).</a:t>
            </a:r>
          </a:p>
        </p:txBody>
      </p:sp>
      <p:pic>
        <p:nvPicPr>
          <p:cNvPr id="3" name="Picture 2">
            <a:extLst>
              <a:ext uri="{FF2B5EF4-FFF2-40B4-BE49-F238E27FC236}">
                <a16:creationId xmlns:a16="http://schemas.microsoft.com/office/drawing/2014/main" id="{66F26385-7DB5-AB16-C63F-19C7E2B36584}"/>
              </a:ext>
            </a:extLst>
          </p:cNvPr>
          <p:cNvPicPr>
            <a:picLocks noChangeAspect="1"/>
          </p:cNvPicPr>
          <p:nvPr/>
        </p:nvPicPr>
        <p:blipFill>
          <a:blip r:embed="rId5"/>
          <a:stretch>
            <a:fillRect/>
          </a:stretch>
        </p:blipFill>
        <p:spPr>
          <a:xfrm>
            <a:off x="10271125" y="5206998"/>
            <a:ext cx="1323976" cy="1323976"/>
          </a:xfrm>
          <a:prstGeom prst="rect">
            <a:avLst/>
          </a:prstGeom>
        </p:spPr>
      </p:pic>
    </p:spTree>
    <p:extLst>
      <p:ext uri="{BB962C8B-B14F-4D97-AF65-F5344CB8AC3E}">
        <p14:creationId xmlns:p14="http://schemas.microsoft.com/office/powerpoint/2010/main" val="3495837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D3AB725-9030-C48B-2CFA-9B9C86295D22}"/>
              </a:ext>
            </a:extLst>
          </p:cNvPr>
          <p:cNvGrpSpPr/>
          <p:nvPr/>
        </p:nvGrpSpPr>
        <p:grpSpPr>
          <a:xfrm>
            <a:off x="201833" y="269732"/>
            <a:ext cx="11788334" cy="5805704"/>
            <a:chOff x="201833" y="269732"/>
            <a:chExt cx="11788334" cy="5805704"/>
          </a:xfrm>
        </p:grpSpPr>
        <p:sp>
          <p:nvSpPr>
            <p:cNvPr id="6" name="Rectangle 5">
              <a:extLst>
                <a:ext uri="{FF2B5EF4-FFF2-40B4-BE49-F238E27FC236}">
                  <a16:creationId xmlns:a16="http://schemas.microsoft.com/office/drawing/2014/main" id="{5E41730F-BEB6-44CC-AC9C-841EF435C8A3}"/>
                </a:ext>
              </a:extLst>
            </p:cNvPr>
            <p:cNvSpPr/>
            <p:nvPr/>
          </p:nvSpPr>
          <p:spPr>
            <a:xfrm>
              <a:off x="201834" y="1184677"/>
              <a:ext cx="11788333" cy="489075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3DCB3185-03EB-57C0-5AE0-6C8EEA28F1F7}"/>
                </a:ext>
              </a:extLst>
            </p:cNvPr>
            <p:cNvGrpSpPr/>
            <p:nvPr/>
          </p:nvGrpSpPr>
          <p:grpSpPr>
            <a:xfrm>
              <a:off x="201833" y="269732"/>
              <a:ext cx="11788334" cy="1456453"/>
              <a:chOff x="0" y="0"/>
              <a:chExt cx="12192000" cy="1549400"/>
            </a:xfrm>
          </p:grpSpPr>
          <p:sp>
            <p:nvSpPr>
              <p:cNvPr id="8" name="Rectangle 7">
                <a:extLst>
                  <a:ext uri="{FF2B5EF4-FFF2-40B4-BE49-F238E27FC236}">
                    <a16:creationId xmlns:a16="http://schemas.microsoft.com/office/drawing/2014/main" id="{CED696D9-B4B3-962B-C75C-7931F48456DC}"/>
                  </a:ext>
                </a:extLst>
              </p:cNvPr>
              <p:cNvSpPr/>
              <p:nvPr/>
            </p:nvSpPr>
            <p:spPr>
              <a:xfrm>
                <a:off x="0" y="0"/>
                <a:ext cx="12192000" cy="1549400"/>
              </a:xfrm>
              <a:prstGeom prst="rect">
                <a:avLst/>
              </a:prstGeom>
              <a:gradFill flip="none" rotWithShape="1">
                <a:gsLst>
                  <a:gs pos="0">
                    <a:srgbClr val="ACCAD3"/>
                  </a:gs>
                  <a:gs pos="100000">
                    <a:srgbClr val="064F80"/>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21BF618-A2F2-F267-E669-7C48737AB991}"/>
                  </a:ext>
                </a:extLst>
              </p:cNvPr>
              <p:cNvPicPr>
                <a:picLocks noChangeAspect="1"/>
              </p:cNvPicPr>
              <p:nvPr/>
            </p:nvPicPr>
            <p:blipFill rotWithShape="1">
              <a:blip r:embed="rId3">
                <a:duotone>
                  <a:schemeClr val="accent1">
                    <a:shade val="45000"/>
                    <a:satMod val="135000"/>
                  </a:schemeClr>
                  <a:prstClr val="white"/>
                </a:duotone>
                <a:alphaModFix amt="30000"/>
                <a:extLst>
                  <a:ext uri="{BEBA8EAE-BF5A-486C-A8C5-ECC9F3942E4B}">
                    <a14:imgProps xmlns:a14="http://schemas.microsoft.com/office/drawing/2010/main">
                      <a14:imgLayer r:embed="rId4">
                        <a14:imgEffect>
                          <a14:saturation sat="0"/>
                        </a14:imgEffect>
                      </a14:imgLayer>
                    </a14:imgProps>
                  </a:ext>
                </a:extLst>
              </a:blip>
              <a:srcRect l="15578" t="19726" b="65457"/>
              <a:stretch/>
            </p:blipFill>
            <p:spPr>
              <a:xfrm>
                <a:off x="0" y="1"/>
                <a:ext cx="10462054" cy="1542825"/>
              </a:xfrm>
              <a:prstGeom prst="rect">
                <a:avLst/>
              </a:prstGeom>
            </p:spPr>
          </p:pic>
        </p:grpSp>
      </p:grpSp>
      <p:sp>
        <p:nvSpPr>
          <p:cNvPr id="10" name="Round Diagonal Corner Rectangle 9">
            <a:extLst>
              <a:ext uri="{FF2B5EF4-FFF2-40B4-BE49-F238E27FC236}">
                <a16:creationId xmlns:a16="http://schemas.microsoft.com/office/drawing/2014/main" id="{D0AD9EF3-8E22-CB2E-4F3F-62DC49A35777}"/>
              </a:ext>
            </a:extLst>
          </p:cNvPr>
          <p:cNvSpPr/>
          <p:nvPr/>
        </p:nvSpPr>
        <p:spPr>
          <a:xfrm>
            <a:off x="1096817" y="833400"/>
            <a:ext cx="9998365" cy="1373442"/>
          </a:xfrm>
          <a:prstGeom prst="round2DiagRect">
            <a:avLst/>
          </a:prstGeom>
          <a:solidFill>
            <a:srgbClr val="EA5E29"/>
          </a:solidFill>
          <a:ln w="38100">
            <a:solidFill>
              <a:schemeClr val="bg1"/>
            </a:solidFill>
          </a:ln>
          <a:effectLst>
            <a:outerShdw dist="889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CCBHC-Expansion Grantee National Training </a:t>
            </a:r>
            <a:br>
              <a:rPr kumimoji="0" lang="en-US" sz="3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3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and Technical Assistance Center</a:t>
            </a:r>
          </a:p>
        </p:txBody>
      </p:sp>
      <p:sp>
        <p:nvSpPr>
          <p:cNvPr id="11" name="TextBox 10">
            <a:extLst>
              <a:ext uri="{FF2B5EF4-FFF2-40B4-BE49-F238E27FC236}">
                <a16:creationId xmlns:a16="http://schemas.microsoft.com/office/drawing/2014/main" id="{27BCF4CE-2384-93A3-DF73-3B7489CB13E5}"/>
              </a:ext>
            </a:extLst>
          </p:cNvPr>
          <p:cNvSpPr txBox="1"/>
          <p:nvPr/>
        </p:nvSpPr>
        <p:spPr>
          <a:xfrm>
            <a:off x="3628325" y="2396316"/>
            <a:ext cx="503916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We offer CCBHC grantees…</a:t>
            </a:r>
          </a:p>
        </p:txBody>
      </p:sp>
      <p:sp>
        <p:nvSpPr>
          <p:cNvPr id="12" name="TextBox 11">
            <a:extLst>
              <a:ext uri="{FF2B5EF4-FFF2-40B4-BE49-F238E27FC236}">
                <a16:creationId xmlns:a16="http://schemas.microsoft.com/office/drawing/2014/main" id="{93C6D4A9-36BB-EC38-0752-A2A61BB3BFCC}"/>
              </a:ext>
            </a:extLst>
          </p:cNvPr>
          <p:cNvSpPr txBox="1"/>
          <p:nvPr/>
        </p:nvSpPr>
        <p:spPr>
          <a:xfrm>
            <a:off x="253581" y="4028039"/>
            <a:ext cx="2766060" cy="1665071"/>
          </a:xfrm>
          <a:prstGeom prst="rect">
            <a:avLst/>
          </a:prstGeom>
          <a:noFill/>
        </p:spPr>
        <p:txBody>
          <a:bodyPr wrap="square">
            <a:spAutoFit/>
          </a:bodyPr>
          <a:lstStyle/>
          <a:p>
            <a:pPr marL="0" marR="0" lvl="0" indent="0" algn="ctr" defTabSz="711200" rtl="0" eaLnBrk="1" fontAlgn="auto" latinLnBrk="0" hangingPunct="1">
              <a:lnSpc>
                <a:spcPct val="90000"/>
              </a:lnSpc>
              <a:spcBef>
                <a:spcPct val="0"/>
              </a:spcBef>
              <a:spcAft>
                <a:spcPts val="600"/>
              </a:spcAft>
              <a:buClrTx/>
              <a:buSzTx/>
              <a:buFontTx/>
              <a:buNone/>
              <a:tabLst/>
              <a:defRPr/>
            </a:pPr>
            <a:r>
              <a:rPr kumimoji="0" lang="en-US" sz="2000" b="1" i="0" u="none" strike="noStrike" kern="1200" cap="none" spc="0" normalizeH="0" baseline="0" noProof="0">
                <a:ln>
                  <a:noFill/>
                </a:ln>
                <a:solidFill>
                  <a:srgbClr val="53605F">
                    <a:lumMod val="50000"/>
                  </a:srgbClr>
                </a:solidFill>
                <a:effectLst/>
                <a:uLnTx/>
                <a:uFillTx/>
                <a:latin typeface="Calibri" panose="020F0502020204030204" pitchFamily="34" charset="0"/>
                <a:ea typeface="+mn-ea"/>
                <a:cs typeface="Calibri" panose="020F0502020204030204" pitchFamily="34" charset="0"/>
              </a:rPr>
              <a:t>Virtual Learning Communities, Webinars and Office Hours</a:t>
            </a:r>
          </a:p>
          <a:p>
            <a:pPr marL="0" marR="0" lvl="0" indent="0" algn="ctr" defTabSz="711200" rtl="0" eaLnBrk="1" fontAlgn="auto" latinLnBrk="0" hangingPunct="1">
              <a:lnSpc>
                <a:spcPct val="90000"/>
              </a:lnSpc>
              <a:spcBef>
                <a:spcPct val="0"/>
              </a:spcBef>
              <a:spcAft>
                <a:spcPts val="600"/>
              </a:spcAft>
              <a:buClrTx/>
              <a:buSzTx/>
              <a:buFontTx/>
              <a:buNone/>
              <a:tabLst/>
              <a:defRPr/>
            </a:pPr>
            <a:r>
              <a:rPr kumimoji="0" lang="en-US" sz="1600" b="0" i="0" u="none" strike="noStrike" kern="1200" cap="none" spc="0" normalizeH="0" baseline="0" noProof="0">
                <a:ln>
                  <a:noFill/>
                </a:ln>
                <a:solidFill>
                  <a:srgbClr val="53605F">
                    <a:lumMod val="50000"/>
                  </a:srgbClr>
                </a:solidFill>
                <a:effectLst/>
                <a:uLnTx/>
                <a:uFillTx/>
                <a:latin typeface="Calibri" panose="020F0502020204030204" pitchFamily="34" charset="0"/>
                <a:ea typeface="+mn-ea"/>
                <a:cs typeface="Calibri" panose="020F0502020204030204" pitchFamily="34" charset="0"/>
              </a:rPr>
              <a:t>Regular monthly offerings that are determined based on grantees expressed needs.</a:t>
            </a:r>
          </a:p>
        </p:txBody>
      </p:sp>
      <p:sp>
        <p:nvSpPr>
          <p:cNvPr id="13" name="TextBox 12">
            <a:extLst>
              <a:ext uri="{FF2B5EF4-FFF2-40B4-BE49-F238E27FC236}">
                <a16:creationId xmlns:a16="http://schemas.microsoft.com/office/drawing/2014/main" id="{37A16657-079D-06FD-3566-A348BEAD76F1}"/>
              </a:ext>
            </a:extLst>
          </p:cNvPr>
          <p:cNvSpPr txBox="1"/>
          <p:nvPr/>
        </p:nvSpPr>
        <p:spPr>
          <a:xfrm>
            <a:off x="3226507" y="4028039"/>
            <a:ext cx="2766060" cy="1886670"/>
          </a:xfrm>
          <a:prstGeom prst="rect">
            <a:avLst/>
          </a:prstGeom>
          <a:noFill/>
        </p:spPr>
        <p:txBody>
          <a:bodyPr wrap="square">
            <a:spAutoFit/>
          </a:bodyPr>
          <a:lstStyle/>
          <a:p>
            <a:pPr marL="0" marR="0" lvl="0" indent="0" algn="ctr" defTabSz="711200" rtl="0" eaLnBrk="1" fontAlgn="auto" latinLnBrk="0" hangingPunct="1">
              <a:lnSpc>
                <a:spcPct val="90000"/>
              </a:lnSpc>
              <a:spcBef>
                <a:spcPct val="0"/>
              </a:spcBef>
              <a:spcAft>
                <a:spcPts val="600"/>
              </a:spcAft>
              <a:buClrTx/>
              <a:buSzTx/>
              <a:buFontTx/>
              <a:buNone/>
              <a:tabLst/>
              <a:defRPr/>
            </a:pPr>
            <a:r>
              <a:rPr kumimoji="0" lang="en-US" sz="2000" b="1" i="0" u="none" strike="noStrike" kern="1200" cap="none" spc="0" normalizeH="0" baseline="0" noProof="0">
                <a:ln>
                  <a:noFill/>
                </a:ln>
                <a:solidFill>
                  <a:srgbClr val="53605F">
                    <a:lumMod val="50000"/>
                  </a:srgbClr>
                </a:solidFill>
                <a:effectLst/>
                <a:uLnTx/>
                <a:uFillTx/>
                <a:latin typeface="Calibri" panose="020F0502020204030204" pitchFamily="34" charset="0"/>
                <a:ea typeface="+mn-ea"/>
                <a:cs typeface="Calibri" panose="020F0502020204030204" pitchFamily="34" charset="0"/>
              </a:rPr>
              <a:t>Opportunities for Collaboration with </a:t>
            </a:r>
            <a:br>
              <a:rPr kumimoji="0" lang="en-US" sz="2000" b="1" i="0" u="none" strike="noStrike" kern="1200" cap="none" spc="0" normalizeH="0" baseline="0" noProof="0">
                <a:ln>
                  <a:noFill/>
                </a:ln>
                <a:solidFill>
                  <a:srgbClr val="53605F">
                    <a:lumMod val="50000"/>
                  </a:srgbClr>
                </a:solidFill>
                <a:effectLst/>
                <a:uLnTx/>
                <a:uFillTx/>
                <a:latin typeface="Calibri" panose="020F0502020204030204" pitchFamily="34" charset="0"/>
                <a:ea typeface="+mn-ea"/>
                <a:cs typeface="Calibri" panose="020F0502020204030204" pitchFamily="34" charset="0"/>
              </a:rPr>
            </a:br>
            <a:r>
              <a:rPr kumimoji="0" lang="en-US" sz="2000" b="1" i="0" u="none" strike="noStrike" kern="1200" cap="none" spc="0" normalizeH="0" baseline="0" noProof="0">
                <a:ln>
                  <a:noFill/>
                </a:ln>
                <a:solidFill>
                  <a:srgbClr val="53605F">
                    <a:lumMod val="50000"/>
                  </a:srgbClr>
                </a:solidFill>
                <a:effectLst/>
                <a:uLnTx/>
                <a:uFillTx/>
                <a:latin typeface="Calibri" panose="020F0502020204030204" pitchFamily="34" charset="0"/>
                <a:ea typeface="+mn-ea"/>
                <a:cs typeface="Calibri" panose="020F0502020204030204" pitchFamily="34" charset="0"/>
              </a:rPr>
              <a:t>Other Grantees</a:t>
            </a:r>
          </a:p>
          <a:p>
            <a:pPr marL="0" marR="0" lvl="0" indent="0" algn="ctr" defTabSz="711200" rtl="0" eaLnBrk="1" fontAlgn="auto" latinLnBrk="0" hangingPunct="1">
              <a:lnSpc>
                <a:spcPct val="90000"/>
              </a:lnSpc>
              <a:spcBef>
                <a:spcPct val="0"/>
              </a:spcBef>
              <a:spcAft>
                <a:spcPts val="600"/>
              </a:spcAft>
              <a:buClrTx/>
              <a:buSzTx/>
              <a:buFontTx/>
              <a:buNone/>
              <a:tabLst/>
              <a:defRPr/>
            </a:pPr>
            <a:r>
              <a:rPr kumimoji="0" lang="en-US" sz="1600" b="0" i="0" u="none" strike="noStrike" kern="1200" cap="none" spc="0" normalizeH="0" baseline="0" noProof="0">
                <a:ln>
                  <a:noFill/>
                </a:ln>
                <a:solidFill>
                  <a:srgbClr val="53605F">
                    <a:lumMod val="50000"/>
                  </a:srgbClr>
                </a:solidFill>
                <a:effectLst/>
                <a:uLnTx/>
                <a:uFillTx/>
                <a:latin typeface="Calibri" panose="020F0502020204030204" pitchFamily="34" charset="0"/>
                <a:ea typeface="+mn-ea"/>
                <a:cs typeface="Calibri" panose="020F0502020204030204" pitchFamily="34" charset="0"/>
              </a:rPr>
              <a:t>Monthly Peer Cohort Calls for CCBHC Program Directors, Executives, Evaluators and Medical Directors.</a:t>
            </a:r>
          </a:p>
        </p:txBody>
      </p:sp>
      <p:sp>
        <p:nvSpPr>
          <p:cNvPr id="14" name="TextBox 13">
            <a:extLst>
              <a:ext uri="{FF2B5EF4-FFF2-40B4-BE49-F238E27FC236}">
                <a16:creationId xmlns:a16="http://schemas.microsoft.com/office/drawing/2014/main" id="{F77B7ECE-C212-724B-12FE-9364C998B066}"/>
              </a:ext>
            </a:extLst>
          </p:cNvPr>
          <p:cNvSpPr txBox="1"/>
          <p:nvPr/>
        </p:nvSpPr>
        <p:spPr>
          <a:xfrm>
            <a:off x="6199433" y="4028039"/>
            <a:ext cx="2766060" cy="1609671"/>
          </a:xfrm>
          <a:prstGeom prst="rect">
            <a:avLst/>
          </a:prstGeom>
          <a:noFill/>
        </p:spPr>
        <p:txBody>
          <a:bodyPr wrap="square">
            <a:spAutoFit/>
          </a:bodyPr>
          <a:lstStyle/>
          <a:p>
            <a:pPr marL="0" marR="0" lvl="0" indent="0" algn="ctr" defTabSz="711200" rtl="0" eaLnBrk="1" fontAlgn="auto" latinLnBrk="0" hangingPunct="1">
              <a:lnSpc>
                <a:spcPct val="90000"/>
              </a:lnSpc>
              <a:spcBef>
                <a:spcPct val="0"/>
              </a:spcBef>
              <a:spcAft>
                <a:spcPts val="600"/>
              </a:spcAft>
              <a:buClrTx/>
              <a:buSzTx/>
              <a:buFontTx/>
              <a:buNone/>
              <a:tabLst/>
              <a:defRPr/>
            </a:pPr>
            <a:r>
              <a:rPr kumimoji="0" lang="en-US" sz="2000" b="1" i="0" u="none" strike="noStrike" kern="1200" cap="none" spc="0" normalizeH="0" baseline="0" noProof="0">
                <a:ln>
                  <a:noFill/>
                </a:ln>
                <a:solidFill>
                  <a:srgbClr val="53605F">
                    <a:lumMod val="50000"/>
                  </a:srgbClr>
                </a:solidFill>
                <a:effectLst/>
                <a:uLnTx/>
                <a:uFillTx/>
                <a:latin typeface="Calibri" panose="020F0502020204030204" pitchFamily="34" charset="0"/>
                <a:ea typeface="+mn-ea"/>
                <a:cs typeface="Calibri" panose="020F0502020204030204" pitchFamily="34" charset="0"/>
              </a:rPr>
              <a:t>Direct </a:t>
            </a:r>
            <a:br>
              <a:rPr kumimoji="0" lang="en-US" sz="2000" b="1" i="0" u="none" strike="noStrike" kern="1200" cap="none" spc="0" normalizeH="0" baseline="0" noProof="0">
                <a:ln>
                  <a:noFill/>
                </a:ln>
                <a:solidFill>
                  <a:srgbClr val="53605F">
                    <a:lumMod val="50000"/>
                  </a:srgbClr>
                </a:solidFill>
                <a:effectLst/>
                <a:uLnTx/>
                <a:uFillTx/>
                <a:latin typeface="Calibri" panose="020F0502020204030204" pitchFamily="34" charset="0"/>
                <a:ea typeface="+mn-ea"/>
                <a:cs typeface="Calibri" panose="020F0502020204030204" pitchFamily="34" charset="0"/>
              </a:rPr>
            </a:br>
            <a:r>
              <a:rPr kumimoji="0" lang="en-US" sz="2000" b="1" i="0" u="none" strike="noStrike" kern="1200" cap="none" spc="0" normalizeH="0" baseline="0" noProof="0">
                <a:ln>
                  <a:noFill/>
                </a:ln>
                <a:solidFill>
                  <a:srgbClr val="53605F">
                    <a:lumMod val="50000"/>
                  </a:srgbClr>
                </a:solidFill>
                <a:effectLst/>
                <a:uLnTx/>
                <a:uFillTx/>
                <a:latin typeface="Calibri" panose="020F0502020204030204" pitchFamily="34" charset="0"/>
                <a:ea typeface="+mn-ea"/>
                <a:cs typeface="Calibri" panose="020F0502020204030204" pitchFamily="34" charset="0"/>
              </a:rPr>
              <a:t>Consultation</a:t>
            </a:r>
          </a:p>
          <a:p>
            <a:pPr marL="0" marR="0" lvl="0" indent="0" algn="ctr" defTabSz="711200" rtl="0" eaLnBrk="1" fontAlgn="auto" latinLnBrk="0" hangingPunct="1">
              <a:lnSpc>
                <a:spcPct val="90000"/>
              </a:lnSpc>
              <a:spcBef>
                <a:spcPct val="0"/>
              </a:spcBef>
              <a:spcAft>
                <a:spcPts val="600"/>
              </a:spcAft>
              <a:buClrTx/>
              <a:buSzTx/>
              <a:buFontTx/>
              <a:buNone/>
              <a:tabLst/>
              <a:defRPr/>
            </a:pPr>
            <a:r>
              <a:rPr kumimoji="0" lang="en-US" sz="1600" b="0" i="0" u="none" strike="noStrike" kern="1200" cap="none" spc="0" normalizeH="0" baseline="0" noProof="0">
                <a:ln>
                  <a:noFill/>
                </a:ln>
                <a:solidFill>
                  <a:srgbClr val="53605F">
                    <a:lumMod val="50000"/>
                  </a:srgbClr>
                </a:solidFill>
                <a:effectLst/>
                <a:uLnTx/>
                <a:uFillTx/>
                <a:latin typeface="Calibri" panose="020F0502020204030204" pitchFamily="34" charset="0"/>
                <a:ea typeface="+mn-ea"/>
                <a:cs typeface="Calibri" panose="020F0502020204030204" pitchFamily="34" charset="0"/>
              </a:rPr>
              <a:t>Request individual support through our website requesting system and receive 1:1 consultation.</a:t>
            </a:r>
          </a:p>
        </p:txBody>
      </p:sp>
      <p:sp>
        <p:nvSpPr>
          <p:cNvPr id="15" name="TextBox 14">
            <a:extLst>
              <a:ext uri="{FF2B5EF4-FFF2-40B4-BE49-F238E27FC236}">
                <a16:creationId xmlns:a16="http://schemas.microsoft.com/office/drawing/2014/main" id="{6E911027-DCA3-3360-0875-82CADDE71A8A}"/>
              </a:ext>
            </a:extLst>
          </p:cNvPr>
          <p:cNvSpPr txBox="1"/>
          <p:nvPr/>
        </p:nvSpPr>
        <p:spPr>
          <a:xfrm>
            <a:off x="9172359" y="4028039"/>
            <a:ext cx="2766060" cy="1388072"/>
          </a:xfrm>
          <a:prstGeom prst="rect">
            <a:avLst/>
          </a:prstGeom>
          <a:noFill/>
        </p:spPr>
        <p:txBody>
          <a:bodyPr wrap="square">
            <a:spAutoFit/>
          </a:bodyPr>
          <a:lstStyle/>
          <a:p>
            <a:pPr marL="0" marR="0" lvl="0" indent="0" algn="ctr" defTabSz="711200" rtl="0" eaLnBrk="1" fontAlgn="auto" latinLnBrk="0" hangingPunct="1">
              <a:lnSpc>
                <a:spcPct val="90000"/>
              </a:lnSpc>
              <a:spcBef>
                <a:spcPct val="0"/>
              </a:spcBef>
              <a:spcAft>
                <a:spcPts val="600"/>
              </a:spcAft>
              <a:buClrTx/>
              <a:buSzTx/>
              <a:buFontTx/>
              <a:buNone/>
              <a:tabLst/>
              <a:defRPr/>
            </a:pPr>
            <a:r>
              <a:rPr kumimoji="0" lang="en-US" sz="2000" b="1" i="0" u="none" strike="noStrike" kern="1200" cap="none" spc="0" normalizeH="0" baseline="0" noProof="0">
                <a:ln>
                  <a:noFill/>
                </a:ln>
                <a:solidFill>
                  <a:srgbClr val="53605F">
                    <a:lumMod val="50000"/>
                  </a:srgbClr>
                </a:solidFill>
                <a:effectLst/>
                <a:uLnTx/>
                <a:uFillTx/>
                <a:latin typeface="Calibri" panose="020F0502020204030204" pitchFamily="34" charset="0"/>
                <a:ea typeface="+mn-ea"/>
                <a:cs typeface="Calibri" panose="020F0502020204030204" pitchFamily="34" charset="0"/>
              </a:rPr>
              <a:t>On-demand </a:t>
            </a:r>
            <a:br>
              <a:rPr kumimoji="0" lang="en-US" sz="2000" b="1" i="0" u="none" strike="noStrike" kern="1200" cap="none" spc="0" normalizeH="0" baseline="0" noProof="0">
                <a:ln>
                  <a:noFill/>
                </a:ln>
                <a:solidFill>
                  <a:srgbClr val="53605F">
                    <a:lumMod val="50000"/>
                  </a:srgbClr>
                </a:solidFill>
                <a:effectLst/>
                <a:uLnTx/>
                <a:uFillTx/>
                <a:latin typeface="Calibri" panose="020F0502020204030204" pitchFamily="34" charset="0"/>
                <a:ea typeface="+mn-ea"/>
                <a:cs typeface="Calibri" panose="020F0502020204030204" pitchFamily="34" charset="0"/>
              </a:rPr>
            </a:br>
            <a:r>
              <a:rPr kumimoji="0" lang="en-US" sz="2000" b="1" i="0" u="none" strike="noStrike" kern="1200" cap="none" spc="0" normalizeH="0" baseline="0" noProof="0">
                <a:ln>
                  <a:noFill/>
                </a:ln>
                <a:solidFill>
                  <a:srgbClr val="53605F">
                    <a:lumMod val="50000"/>
                  </a:srgbClr>
                </a:solidFill>
                <a:effectLst/>
                <a:uLnTx/>
                <a:uFillTx/>
                <a:latin typeface="Calibri" panose="020F0502020204030204" pitchFamily="34" charset="0"/>
                <a:ea typeface="+mn-ea"/>
                <a:cs typeface="Calibri" panose="020F0502020204030204" pitchFamily="34" charset="0"/>
              </a:rPr>
              <a:t>Resource Library</a:t>
            </a:r>
          </a:p>
          <a:p>
            <a:pPr marL="0" marR="0" lvl="0" indent="0" algn="ctr" defTabSz="711200" rtl="0" eaLnBrk="1" fontAlgn="auto" latinLnBrk="0" hangingPunct="1">
              <a:lnSpc>
                <a:spcPct val="90000"/>
              </a:lnSpc>
              <a:spcBef>
                <a:spcPct val="0"/>
              </a:spcBef>
              <a:spcAft>
                <a:spcPts val="600"/>
              </a:spcAft>
              <a:buClrTx/>
              <a:buSzTx/>
              <a:buFontTx/>
              <a:buNone/>
              <a:tabLst/>
              <a:defRPr/>
            </a:pPr>
            <a:r>
              <a:rPr kumimoji="0" lang="en-US" sz="1600" b="0" i="0" u="none" strike="noStrike" kern="1200" cap="none" spc="0" normalizeH="0" baseline="0" noProof="0">
                <a:ln>
                  <a:noFill/>
                </a:ln>
                <a:solidFill>
                  <a:srgbClr val="53605F">
                    <a:lumMod val="50000"/>
                  </a:srgbClr>
                </a:solidFill>
                <a:effectLst/>
                <a:uLnTx/>
                <a:uFillTx/>
                <a:latin typeface="Calibri" panose="020F0502020204030204" pitchFamily="34" charset="0"/>
                <a:ea typeface="+mn-ea"/>
                <a:cs typeface="Calibri" panose="020F0502020204030204" pitchFamily="34" charset="0"/>
              </a:rPr>
              <a:t>Includes toolkits, guidance documents, and on-demand learning modules.</a:t>
            </a:r>
          </a:p>
        </p:txBody>
      </p:sp>
      <p:pic>
        <p:nvPicPr>
          <p:cNvPr id="16" name="Picture 15">
            <a:extLst>
              <a:ext uri="{FF2B5EF4-FFF2-40B4-BE49-F238E27FC236}">
                <a16:creationId xmlns:a16="http://schemas.microsoft.com/office/drawing/2014/main" id="{8CB84AD8-DC60-5420-5BA0-11CB63B6CB52}"/>
              </a:ext>
            </a:extLst>
          </p:cNvPr>
          <p:cNvPicPr>
            <a:picLocks noChangeAspect="1"/>
          </p:cNvPicPr>
          <p:nvPr/>
        </p:nvPicPr>
        <p:blipFill>
          <a:blip r:embed="rId5"/>
          <a:stretch>
            <a:fillRect/>
          </a:stretch>
        </p:blipFill>
        <p:spPr>
          <a:xfrm>
            <a:off x="10828421" y="5484294"/>
            <a:ext cx="1244546" cy="1244546"/>
          </a:xfrm>
          <a:prstGeom prst="rect">
            <a:avLst/>
          </a:prstGeom>
        </p:spPr>
      </p:pic>
      <p:grpSp>
        <p:nvGrpSpPr>
          <p:cNvPr id="17" name="Group 16">
            <a:extLst>
              <a:ext uri="{FF2B5EF4-FFF2-40B4-BE49-F238E27FC236}">
                <a16:creationId xmlns:a16="http://schemas.microsoft.com/office/drawing/2014/main" id="{41A7BE73-A86D-A344-F737-811DF517945E}"/>
              </a:ext>
            </a:extLst>
          </p:cNvPr>
          <p:cNvGrpSpPr/>
          <p:nvPr/>
        </p:nvGrpSpPr>
        <p:grpSpPr>
          <a:xfrm>
            <a:off x="1194218" y="3009915"/>
            <a:ext cx="884786" cy="884786"/>
            <a:chOff x="1149979" y="3029844"/>
            <a:chExt cx="973265" cy="973265"/>
          </a:xfrm>
        </p:grpSpPr>
        <p:sp>
          <p:nvSpPr>
            <p:cNvPr id="18" name="Oval 17">
              <a:extLst>
                <a:ext uri="{FF2B5EF4-FFF2-40B4-BE49-F238E27FC236}">
                  <a16:creationId xmlns:a16="http://schemas.microsoft.com/office/drawing/2014/main" id="{C02CBE0F-00A3-27BF-85D6-39528BBAE828}"/>
                </a:ext>
              </a:extLst>
            </p:cNvPr>
            <p:cNvSpPr/>
            <p:nvPr/>
          </p:nvSpPr>
          <p:spPr>
            <a:xfrm>
              <a:off x="1149979" y="3029844"/>
              <a:ext cx="973265" cy="973265"/>
            </a:xfrm>
            <a:prstGeom prst="ellipse">
              <a:avLst/>
            </a:prstGeom>
            <a:solidFill>
              <a:srgbClr val="A9ABA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Graphic 21" descr="Classroom with solid fill">
              <a:extLst>
                <a:ext uri="{FF2B5EF4-FFF2-40B4-BE49-F238E27FC236}">
                  <a16:creationId xmlns:a16="http://schemas.microsoft.com/office/drawing/2014/main" id="{12C097BD-F8C6-2A3A-E026-7849BDAD29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8760" y="3138625"/>
              <a:ext cx="755703" cy="755703"/>
            </a:xfrm>
            <a:prstGeom prst="rect">
              <a:avLst/>
            </a:prstGeom>
          </p:spPr>
        </p:pic>
      </p:grpSp>
      <p:grpSp>
        <p:nvGrpSpPr>
          <p:cNvPr id="23" name="Group 22">
            <a:extLst>
              <a:ext uri="{FF2B5EF4-FFF2-40B4-BE49-F238E27FC236}">
                <a16:creationId xmlns:a16="http://schemas.microsoft.com/office/drawing/2014/main" id="{A31FA549-29DF-ED5F-4D6A-FF8F2A11039E}"/>
              </a:ext>
            </a:extLst>
          </p:cNvPr>
          <p:cNvGrpSpPr/>
          <p:nvPr/>
        </p:nvGrpSpPr>
        <p:grpSpPr>
          <a:xfrm>
            <a:off x="4167144" y="3013671"/>
            <a:ext cx="884786" cy="884786"/>
            <a:chOff x="4122905" y="3033600"/>
            <a:chExt cx="973265" cy="973265"/>
          </a:xfrm>
        </p:grpSpPr>
        <p:sp>
          <p:nvSpPr>
            <p:cNvPr id="24" name="Oval 23">
              <a:extLst>
                <a:ext uri="{FF2B5EF4-FFF2-40B4-BE49-F238E27FC236}">
                  <a16:creationId xmlns:a16="http://schemas.microsoft.com/office/drawing/2014/main" id="{09436735-90BB-AF64-6C5E-2A2587D4741C}"/>
                </a:ext>
              </a:extLst>
            </p:cNvPr>
            <p:cNvSpPr/>
            <p:nvPr/>
          </p:nvSpPr>
          <p:spPr>
            <a:xfrm>
              <a:off x="4122905" y="3033600"/>
              <a:ext cx="973265" cy="973265"/>
            </a:xfrm>
            <a:prstGeom prst="ellipse">
              <a:avLst/>
            </a:prstGeom>
            <a:solidFill>
              <a:srgbClr val="EA5E29"/>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Graphic 24" descr="Group with solid fill">
              <a:extLst>
                <a:ext uri="{FF2B5EF4-FFF2-40B4-BE49-F238E27FC236}">
                  <a16:creationId xmlns:a16="http://schemas.microsoft.com/office/drawing/2014/main" id="{5B45BBAC-4E05-EBB6-163B-6FAB821F50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31686" y="3142381"/>
              <a:ext cx="755703" cy="755703"/>
            </a:xfrm>
            <a:prstGeom prst="rect">
              <a:avLst/>
            </a:prstGeom>
          </p:spPr>
        </p:pic>
      </p:grpSp>
      <p:grpSp>
        <p:nvGrpSpPr>
          <p:cNvPr id="26" name="Group 25">
            <a:extLst>
              <a:ext uri="{FF2B5EF4-FFF2-40B4-BE49-F238E27FC236}">
                <a16:creationId xmlns:a16="http://schemas.microsoft.com/office/drawing/2014/main" id="{7698D562-E600-4A9E-38D1-257A4B319271}"/>
              </a:ext>
            </a:extLst>
          </p:cNvPr>
          <p:cNvGrpSpPr/>
          <p:nvPr/>
        </p:nvGrpSpPr>
        <p:grpSpPr>
          <a:xfrm>
            <a:off x="10112996" y="2962270"/>
            <a:ext cx="884786" cy="884786"/>
            <a:chOff x="10068757" y="2982199"/>
            <a:chExt cx="973265" cy="973265"/>
          </a:xfrm>
        </p:grpSpPr>
        <p:sp>
          <p:nvSpPr>
            <p:cNvPr id="27" name="Oval 26">
              <a:extLst>
                <a:ext uri="{FF2B5EF4-FFF2-40B4-BE49-F238E27FC236}">
                  <a16:creationId xmlns:a16="http://schemas.microsoft.com/office/drawing/2014/main" id="{BB93ACC2-7874-0F1B-EC75-B16D23AD2235}"/>
                </a:ext>
              </a:extLst>
            </p:cNvPr>
            <p:cNvSpPr/>
            <p:nvPr/>
          </p:nvSpPr>
          <p:spPr>
            <a:xfrm>
              <a:off x="10068757" y="2982199"/>
              <a:ext cx="973265" cy="973265"/>
            </a:xfrm>
            <a:prstGeom prst="ellipse">
              <a:avLst/>
            </a:prstGeom>
            <a:solidFill>
              <a:srgbClr val="064F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Graphic 27" descr="Open book with solid fill">
              <a:extLst>
                <a:ext uri="{FF2B5EF4-FFF2-40B4-BE49-F238E27FC236}">
                  <a16:creationId xmlns:a16="http://schemas.microsoft.com/office/drawing/2014/main" id="{5781DC62-06DF-3E40-59E9-DF6EA76A85E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77538" y="3090980"/>
              <a:ext cx="755703" cy="755703"/>
            </a:xfrm>
            <a:prstGeom prst="rect">
              <a:avLst/>
            </a:prstGeom>
          </p:spPr>
        </p:pic>
      </p:grpSp>
      <p:grpSp>
        <p:nvGrpSpPr>
          <p:cNvPr id="29" name="Group 28">
            <a:extLst>
              <a:ext uri="{FF2B5EF4-FFF2-40B4-BE49-F238E27FC236}">
                <a16:creationId xmlns:a16="http://schemas.microsoft.com/office/drawing/2014/main" id="{83A5B3AB-7B42-8BEB-1031-6E02C5931B2B}"/>
              </a:ext>
            </a:extLst>
          </p:cNvPr>
          <p:cNvGrpSpPr/>
          <p:nvPr/>
        </p:nvGrpSpPr>
        <p:grpSpPr>
          <a:xfrm>
            <a:off x="7140070" y="2968083"/>
            <a:ext cx="884786" cy="884786"/>
            <a:chOff x="7095831" y="2988012"/>
            <a:chExt cx="973265" cy="973265"/>
          </a:xfrm>
        </p:grpSpPr>
        <p:sp>
          <p:nvSpPr>
            <p:cNvPr id="30" name="Oval 29">
              <a:extLst>
                <a:ext uri="{FF2B5EF4-FFF2-40B4-BE49-F238E27FC236}">
                  <a16:creationId xmlns:a16="http://schemas.microsoft.com/office/drawing/2014/main" id="{0EC6252D-727E-976B-67EB-B2EC6F4E0A07}"/>
                </a:ext>
              </a:extLst>
            </p:cNvPr>
            <p:cNvSpPr/>
            <p:nvPr/>
          </p:nvSpPr>
          <p:spPr>
            <a:xfrm>
              <a:off x="7095831" y="2988012"/>
              <a:ext cx="973265" cy="973265"/>
            </a:xfrm>
            <a:prstGeom prst="ellipse">
              <a:avLst/>
            </a:prstGeom>
            <a:solidFill>
              <a:srgbClr val="ACCAD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Graphic 30" descr="Boardroom with solid fill">
              <a:extLst>
                <a:ext uri="{FF2B5EF4-FFF2-40B4-BE49-F238E27FC236}">
                  <a16:creationId xmlns:a16="http://schemas.microsoft.com/office/drawing/2014/main" id="{C562E926-844D-39B6-CE0F-493C4BFB589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04612" y="3096793"/>
              <a:ext cx="755703" cy="755703"/>
            </a:xfrm>
            <a:prstGeom prst="rect">
              <a:avLst/>
            </a:prstGeom>
          </p:spPr>
        </p:pic>
      </p:grpSp>
      <p:sp>
        <p:nvSpPr>
          <p:cNvPr id="32" name="Rectangle: Rounded Corners 6">
            <a:extLst>
              <a:ext uri="{FF2B5EF4-FFF2-40B4-BE49-F238E27FC236}">
                <a16:creationId xmlns:a16="http://schemas.microsoft.com/office/drawing/2014/main" id="{C65FB381-24AA-8960-2E57-EF7B64E70917}"/>
              </a:ext>
            </a:extLst>
          </p:cNvPr>
          <p:cNvSpPr/>
          <p:nvPr/>
        </p:nvSpPr>
        <p:spPr>
          <a:xfrm>
            <a:off x="764265" y="6072008"/>
            <a:ext cx="9741094" cy="6596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64F80"/>
                </a:solidFill>
                <a:effectLst/>
                <a:uLnTx/>
                <a:uFillTx/>
                <a:latin typeface="Calibri" panose="020F0502020204030204"/>
                <a:ea typeface="+mn-ea"/>
                <a:cs typeface="+mn-cs"/>
              </a:rPr>
              <a:t>Access our website to register for upcoming events, submit a consultation request or scan our on-demand resource library: </a:t>
            </a:r>
            <a:r>
              <a:rPr kumimoji="0" lang="en-US" sz="1200" b="1" i="1" u="none" strike="noStrike" kern="1200" cap="none" spc="0" normalizeH="0" baseline="0" noProof="0">
                <a:ln>
                  <a:noFill/>
                </a:ln>
                <a:solidFill>
                  <a:srgbClr val="064F80"/>
                </a:solidFill>
                <a:effectLst/>
                <a:uLnTx/>
                <a:uFillTx/>
                <a:latin typeface="Calibri" panose="020F0502020204030204"/>
                <a:ea typeface="+mn-ea"/>
                <a:cs typeface="+mn-cs"/>
                <a:hlinkClick r:id="rId14">
                  <a:extLst>
                    <a:ext uri="{A12FA001-AC4F-418D-AE19-62706E023703}">
                      <ahyp:hlinkClr xmlns:ahyp="http://schemas.microsoft.com/office/drawing/2018/hyperlinkcolor" val="tx"/>
                    </a:ext>
                  </a:extLst>
                </a:hlinkClick>
              </a:rPr>
              <a:t>https://www.thenationalcouncil.org/program/ccbhc-e-national-training-and-technical-assistance-center/</a:t>
            </a:r>
            <a:r>
              <a:rPr kumimoji="0" lang="en-US" sz="1200" b="1" i="1" u="none" strike="noStrike" kern="1200" cap="none" spc="0" normalizeH="0" baseline="0" noProof="0">
                <a:ln>
                  <a:noFill/>
                </a:ln>
                <a:solidFill>
                  <a:srgbClr val="064F80"/>
                </a:solidFill>
                <a:effectLst/>
                <a:uLnTx/>
                <a:uFillTx/>
                <a:latin typeface="Calibri" panose="020F0502020204030204"/>
                <a:ea typeface="+mn-ea"/>
                <a:cs typeface="+mn-cs"/>
              </a:rPr>
              <a:t> </a:t>
            </a:r>
          </a:p>
        </p:txBody>
      </p:sp>
      <p:pic>
        <p:nvPicPr>
          <p:cNvPr id="33" name="Graphic 32" descr="Cursor with solid fill">
            <a:extLst>
              <a:ext uri="{FF2B5EF4-FFF2-40B4-BE49-F238E27FC236}">
                <a16:creationId xmlns:a16="http://schemas.microsoft.com/office/drawing/2014/main" id="{F2F07006-BDE7-B495-1500-638D799C690C}"/>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rot="900000" flipH="1">
            <a:off x="253437" y="6172224"/>
            <a:ext cx="459223" cy="459223"/>
          </a:xfrm>
          <a:prstGeom prst="rect">
            <a:avLst/>
          </a:prstGeom>
        </p:spPr>
      </p:pic>
    </p:spTree>
    <p:extLst>
      <p:ext uri="{BB962C8B-B14F-4D97-AF65-F5344CB8AC3E}">
        <p14:creationId xmlns:p14="http://schemas.microsoft.com/office/powerpoint/2010/main" val="3387083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2697F8-E488-70C2-FC32-764A675A9444}"/>
              </a:ext>
            </a:extLst>
          </p:cNvPr>
          <p:cNvSpPr/>
          <p:nvPr/>
        </p:nvSpPr>
        <p:spPr>
          <a:xfrm>
            <a:off x="6297833" y="228600"/>
            <a:ext cx="5894167" cy="64008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2AF9E8D-5182-E6A2-E22E-857B0A12EE58}"/>
              </a:ext>
            </a:extLst>
          </p:cNvPr>
          <p:cNvSpPr/>
          <p:nvPr/>
        </p:nvSpPr>
        <p:spPr>
          <a:xfrm>
            <a:off x="201833" y="228600"/>
            <a:ext cx="5985105" cy="6400800"/>
          </a:xfrm>
          <a:prstGeom prst="rect">
            <a:avLst/>
          </a:prstGeom>
          <a:gradFill flip="none" rotWithShape="1">
            <a:gsLst>
              <a:gs pos="0">
                <a:srgbClr val="ACCAD3"/>
              </a:gs>
              <a:gs pos="100000">
                <a:srgbClr val="064F80"/>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1FB1BC88-09B7-5293-39DE-D11C67BA8437}"/>
              </a:ext>
            </a:extLst>
          </p:cNvPr>
          <p:cNvGrpSpPr/>
          <p:nvPr/>
        </p:nvGrpSpPr>
        <p:grpSpPr>
          <a:xfrm>
            <a:off x="6348409" y="1837759"/>
            <a:ext cx="5298412" cy="3182481"/>
            <a:chOff x="6888790" y="1881416"/>
            <a:chExt cx="4065033" cy="2441654"/>
          </a:xfrm>
        </p:grpSpPr>
        <p:sp>
          <p:nvSpPr>
            <p:cNvPr id="7" name="TextBox 6">
              <a:extLst>
                <a:ext uri="{FF2B5EF4-FFF2-40B4-BE49-F238E27FC236}">
                  <a16:creationId xmlns:a16="http://schemas.microsoft.com/office/drawing/2014/main" id="{9E646768-B64E-0517-6CE1-F428BE0F9606}"/>
                </a:ext>
              </a:extLst>
            </p:cNvPr>
            <p:cNvSpPr txBox="1"/>
            <p:nvPr/>
          </p:nvSpPr>
          <p:spPr>
            <a:xfrm>
              <a:off x="6888790" y="3192429"/>
              <a:ext cx="4065033" cy="1130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3000" b="0" i="0" u="none" strike="noStrike" kern="1200" cap="none" spc="0" normalizeH="0" baseline="0" noProof="0">
                  <a:ln>
                    <a:noFill/>
                  </a:ln>
                  <a:solidFill>
                    <a:prstClr val="black">
                      <a:lumMod val="50000"/>
                    </a:prstClr>
                  </a:solidFill>
                  <a:effectLst/>
                  <a:uLnTx/>
                  <a:uFillTx/>
                  <a:latin typeface="Calibri" panose="020F0502020204030204" pitchFamily="34" charset="0"/>
                  <a:ea typeface="+mn-ea"/>
                  <a:cs typeface="Calibri" panose="020F0502020204030204" pitchFamily="34" charset="0"/>
                </a:rPr>
                <a:t>Visit our website </a:t>
              </a:r>
              <a:br>
                <a:rPr kumimoji="0" lang="en-US" sz="3000" b="0" i="0" u="none" strike="noStrike" kern="1200" cap="none" spc="0" normalizeH="0" baseline="0" noProof="0">
                  <a:ln>
                    <a:noFill/>
                  </a:ln>
                  <a:solidFill>
                    <a:prstClr val="black">
                      <a:lumMod val="50000"/>
                    </a:prstClr>
                  </a:solidFill>
                  <a:effectLst/>
                  <a:uLnTx/>
                  <a:uFillTx/>
                  <a:latin typeface="Calibri" panose="020F0502020204030204" pitchFamily="34" charset="0"/>
                  <a:ea typeface="+mn-ea"/>
                  <a:cs typeface="Calibri" panose="020F0502020204030204" pitchFamily="34" charset="0"/>
                </a:rPr>
              </a:br>
              <a:r>
                <a:rPr kumimoji="0" lang="en-US" sz="3000" b="0" i="0" u="none" strike="noStrike" kern="1200" cap="none" spc="0" normalizeH="0" baseline="0" noProof="0">
                  <a:ln>
                    <a:noFill/>
                  </a:ln>
                  <a:solidFill>
                    <a:prstClr val="black">
                      <a:lumMod val="50000"/>
                    </a:prstClr>
                  </a:solidFill>
                  <a:effectLst/>
                  <a:uLnTx/>
                  <a:uFillTx/>
                  <a:latin typeface="Calibri" panose="020F0502020204030204" pitchFamily="34" charset="0"/>
                  <a:ea typeface="+mn-ea"/>
                  <a:cs typeface="Calibri" panose="020F0502020204030204" pitchFamily="34" charset="0"/>
                </a:rPr>
                <a:t>and complete the </a:t>
              </a:r>
              <a:r>
                <a:rPr kumimoji="0" lang="en-US" sz="3000" b="1" i="0" u="none" strike="noStrike" kern="1200" cap="none" spc="0" normalizeH="0" baseline="0" noProof="0">
                  <a:ln>
                    <a:noFill/>
                  </a:ln>
                  <a:solidFill>
                    <a:srgbClr val="064F80"/>
                  </a:solidFill>
                  <a:effectLst/>
                  <a:uLnTx/>
                  <a:uFillTx/>
                  <a:latin typeface="Calibri Light" panose="020F0302020204030204"/>
                  <a:ea typeface="+mn-ea"/>
                  <a:cs typeface="Calibri Light"/>
                  <a:hlinkClick r:id="rId3">
                    <a:extLst>
                      <a:ext uri="{A12FA001-AC4F-418D-AE19-62706E023703}">
                        <ahyp:hlinkClr xmlns:ahyp="http://schemas.microsoft.com/office/drawing/2018/hyperlinkcolor" val="tx"/>
                      </a:ext>
                    </a:extLst>
                  </a:hlinkClick>
                </a:rPr>
                <a:t>CCBHC-E NTTAC Request Form</a:t>
              </a:r>
              <a:r>
                <a:rPr kumimoji="0" lang="en-US" sz="3000" b="0" i="0" u="none" strike="noStrike" kern="1200" cap="none" spc="0" normalizeH="0" baseline="0" noProof="0">
                  <a:ln>
                    <a:noFill/>
                  </a:ln>
                  <a:solidFill>
                    <a:srgbClr val="064F80"/>
                  </a:solidFill>
                  <a:effectLst/>
                  <a:uLnTx/>
                  <a:uFillTx/>
                  <a:latin typeface="Calibri" panose="020F0502020204030204" pitchFamily="34" charset="0"/>
                  <a:ea typeface="+mn-ea"/>
                  <a:cs typeface="Calibri" panose="020F0502020204030204" pitchFamily="34" charset="0"/>
                </a:rPr>
                <a:t> </a:t>
              </a:r>
            </a:p>
          </p:txBody>
        </p:sp>
        <p:pic>
          <p:nvPicPr>
            <p:cNvPr id="10" name="Graphic 9" descr="Internet outline">
              <a:extLst>
                <a:ext uri="{FF2B5EF4-FFF2-40B4-BE49-F238E27FC236}">
                  <a16:creationId xmlns:a16="http://schemas.microsoft.com/office/drawing/2014/main" id="{8C057FFA-4797-1EF5-49E8-72CE3EAA09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65800" y="1881416"/>
              <a:ext cx="1311013" cy="1311013"/>
            </a:xfrm>
            <a:prstGeom prst="rect">
              <a:avLst/>
            </a:prstGeom>
          </p:spPr>
        </p:pic>
      </p:grpSp>
      <p:sp>
        <p:nvSpPr>
          <p:cNvPr id="16" name="TextBox 15">
            <a:extLst>
              <a:ext uri="{FF2B5EF4-FFF2-40B4-BE49-F238E27FC236}">
                <a16:creationId xmlns:a16="http://schemas.microsoft.com/office/drawing/2014/main" id="{E43025F0-CA44-6A37-A538-068B9CB66AA3}"/>
              </a:ext>
            </a:extLst>
          </p:cNvPr>
          <p:cNvSpPr txBox="1"/>
          <p:nvPr/>
        </p:nvSpPr>
        <p:spPr>
          <a:xfrm>
            <a:off x="6951204" y="5709796"/>
            <a:ext cx="4073069"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64F80"/>
                </a:solidFill>
                <a:effectLst/>
                <a:uLnTx/>
                <a:uFillTx/>
                <a:latin typeface="Calibri" panose="020F0502020204030204" pitchFamily="34" charset="0"/>
                <a:ea typeface="+mn-ea"/>
                <a:cs typeface="Calibri" panose="020F0502020204030204" pitchFamily="34" charset="0"/>
              </a:rPr>
              <a:t>thenationalcouncil.org/program/</a:t>
            </a:r>
            <a:r>
              <a:rPr kumimoji="0" lang="en-US" sz="1400" b="0" i="1" u="none" strike="noStrike" kern="1200" cap="none" spc="0" normalizeH="0" baseline="0" noProof="0" dirty="0" err="1">
                <a:ln>
                  <a:noFill/>
                </a:ln>
                <a:solidFill>
                  <a:srgbClr val="064F80"/>
                </a:solidFill>
                <a:effectLst/>
                <a:uLnTx/>
                <a:uFillTx/>
                <a:latin typeface="Calibri" panose="020F0502020204030204" pitchFamily="34" charset="0"/>
                <a:ea typeface="+mn-ea"/>
                <a:cs typeface="Calibri" panose="020F0502020204030204" pitchFamily="34" charset="0"/>
              </a:rPr>
              <a:t>ccbhc</a:t>
            </a:r>
            <a:r>
              <a:rPr kumimoji="0" lang="en-US" sz="1400" b="0" i="1" u="none" strike="noStrike" kern="1200" cap="none" spc="0" normalizeH="0" baseline="0" noProof="0" dirty="0">
                <a:ln>
                  <a:noFill/>
                </a:ln>
                <a:solidFill>
                  <a:srgbClr val="064F80"/>
                </a:solidFill>
                <a:effectLst/>
                <a:uLnTx/>
                <a:uFillTx/>
                <a:latin typeface="Calibri" panose="020F0502020204030204" pitchFamily="34" charset="0"/>
                <a:ea typeface="+mn-ea"/>
                <a:cs typeface="Calibri" panose="020F0502020204030204" pitchFamily="34" charset="0"/>
              </a:rPr>
              <a:t>-e-national-training-and-technical-assistance-center/request-training-assistance/ </a:t>
            </a:r>
          </a:p>
        </p:txBody>
      </p:sp>
      <p:pic>
        <p:nvPicPr>
          <p:cNvPr id="17" name="Graphic 16" descr="Cursor with solid fill">
            <a:extLst>
              <a:ext uri="{FF2B5EF4-FFF2-40B4-BE49-F238E27FC236}">
                <a16:creationId xmlns:a16="http://schemas.microsoft.com/office/drawing/2014/main" id="{531C88FE-8B58-A7EF-BEA3-A44E09ABAF6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rot="900000" flipH="1">
            <a:off x="6440376" y="5680240"/>
            <a:ext cx="459223" cy="459223"/>
          </a:xfrm>
          <a:prstGeom prst="rect">
            <a:avLst/>
          </a:prstGeom>
        </p:spPr>
      </p:pic>
      <p:sp>
        <p:nvSpPr>
          <p:cNvPr id="18" name="TextBox 17">
            <a:extLst>
              <a:ext uri="{FF2B5EF4-FFF2-40B4-BE49-F238E27FC236}">
                <a16:creationId xmlns:a16="http://schemas.microsoft.com/office/drawing/2014/main" id="{EB042D17-2F02-A003-904F-20B53F9EBB20}"/>
              </a:ext>
            </a:extLst>
          </p:cNvPr>
          <p:cNvSpPr txBox="1"/>
          <p:nvPr/>
        </p:nvSpPr>
        <p:spPr>
          <a:xfrm>
            <a:off x="545179" y="2773436"/>
            <a:ext cx="5298411" cy="1311128"/>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Questions or Looking </a:t>
            </a:r>
            <a:br>
              <a:rPr kumimoji="0" lang="en-US" sz="4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br>
            <a:r>
              <a:rPr kumimoji="0" lang="en-US" sz="4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for Support?</a:t>
            </a:r>
          </a:p>
        </p:txBody>
      </p:sp>
      <p:pic>
        <p:nvPicPr>
          <p:cNvPr id="19" name="Picture 18">
            <a:extLst>
              <a:ext uri="{FF2B5EF4-FFF2-40B4-BE49-F238E27FC236}">
                <a16:creationId xmlns:a16="http://schemas.microsoft.com/office/drawing/2014/main" id="{207EBEB2-9894-81EF-79A3-E85761FF7105}"/>
              </a:ext>
            </a:extLst>
          </p:cNvPr>
          <p:cNvPicPr>
            <a:picLocks noChangeAspect="1"/>
          </p:cNvPicPr>
          <p:nvPr/>
        </p:nvPicPr>
        <p:blipFill>
          <a:blip r:embed="rId8"/>
          <a:stretch>
            <a:fillRect/>
          </a:stretch>
        </p:blipFill>
        <p:spPr>
          <a:xfrm>
            <a:off x="10828421" y="5484294"/>
            <a:ext cx="1244546" cy="1244546"/>
          </a:xfrm>
          <a:prstGeom prst="rect">
            <a:avLst/>
          </a:prstGeom>
        </p:spPr>
      </p:pic>
    </p:spTree>
    <p:extLst>
      <p:ext uri="{BB962C8B-B14F-4D97-AF65-F5344CB8AC3E}">
        <p14:creationId xmlns:p14="http://schemas.microsoft.com/office/powerpoint/2010/main" val="3760596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C7A6486-B419-7ADE-1E40-7A8DB25597FA}"/>
              </a:ext>
            </a:extLst>
          </p:cNvPr>
          <p:cNvSpPr>
            <a:spLocks noGrp="1"/>
          </p:cNvSpPr>
          <p:nvPr>
            <p:ph type="title"/>
          </p:nvPr>
        </p:nvSpPr>
        <p:spPr>
          <a:xfrm>
            <a:off x="564874" y="365125"/>
            <a:ext cx="11062252" cy="1325563"/>
          </a:xfrm>
        </p:spPr>
        <p:txBody>
          <a:bodyPr/>
          <a:lstStyle/>
          <a:p>
            <a:r>
              <a:rPr lang="en-US">
                <a:latin typeface="Calibri Light"/>
                <a:cs typeface="Calibri Light"/>
              </a:rPr>
              <a:t>What is a Certified Community Behavioral Health Clinic (CCBHC)?</a:t>
            </a:r>
          </a:p>
        </p:txBody>
      </p:sp>
      <p:sp>
        <p:nvSpPr>
          <p:cNvPr id="9" name="Content Placeholder 2">
            <a:extLst>
              <a:ext uri="{FF2B5EF4-FFF2-40B4-BE49-F238E27FC236}">
                <a16:creationId xmlns:a16="http://schemas.microsoft.com/office/drawing/2014/main" id="{B2BCD7FD-B3C5-39A1-88C5-60B30120EC7D}"/>
              </a:ext>
            </a:extLst>
          </p:cNvPr>
          <p:cNvSpPr>
            <a:spLocks noGrp="1"/>
          </p:cNvSpPr>
          <p:nvPr>
            <p:ph idx="1"/>
          </p:nvPr>
        </p:nvSpPr>
        <p:spPr>
          <a:xfrm>
            <a:off x="564874" y="1750185"/>
            <a:ext cx="11062252" cy="1283112"/>
          </a:xfrm>
        </p:spPr>
        <p:txBody>
          <a:bodyPr vert="horz" lIns="91440" tIns="45720" rIns="91440" bIns="45720" rtlCol="0" anchor="t">
            <a:noAutofit/>
          </a:bodyPr>
          <a:lstStyle/>
          <a:p>
            <a:pPr marL="0" indent="0">
              <a:buNone/>
            </a:pPr>
            <a:r>
              <a:rPr lang="en-US">
                <a:solidFill>
                  <a:schemeClr val="tx1">
                    <a:lumMod val="50000"/>
                  </a:schemeClr>
                </a:solidFill>
                <a:latin typeface="Calibri" panose="020F0502020204030204" pitchFamily="34" charset="0"/>
                <a:cs typeface="Calibri" panose="020F0502020204030204" pitchFamily="34" charset="0"/>
              </a:rPr>
              <a:t>CCBHC is a model of care that aims to improve service quality and accessibility. CCBHCs are required to serve anyone who requests care for mental health or substance use, regardless of their ability to pay, place of residence or age – including developmentally appropriate care for children and youth. CCBHCs do the following:</a:t>
            </a:r>
          </a:p>
        </p:txBody>
      </p:sp>
      <p:grpSp>
        <p:nvGrpSpPr>
          <p:cNvPr id="11" name="Group 10">
            <a:extLst>
              <a:ext uri="{FF2B5EF4-FFF2-40B4-BE49-F238E27FC236}">
                <a16:creationId xmlns:a16="http://schemas.microsoft.com/office/drawing/2014/main" id="{3B2BD3EA-202F-3CA8-C506-D8365329D0D5}"/>
              </a:ext>
            </a:extLst>
          </p:cNvPr>
          <p:cNvGrpSpPr/>
          <p:nvPr/>
        </p:nvGrpSpPr>
        <p:grpSpPr>
          <a:xfrm>
            <a:off x="8129310" y="3108739"/>
            <a:ext cx="3840480" cy="2011680"/>
            <a:chOff x="795223" y="-1507301"/>
            <a:chExt cx="10664785" cy="2127267"/>
          </a:xfrm>
        </p:grpSpPr>
        <p:sp>
          <p:nvSpPr>
            <p:cNvPr id="12" name="Round Diagonal Corner Rectangle 11">
              <a:extLst>
                <a:ext uri="{FF2B5EF4-FFF2-40B4-BE49-F238E27FC236}">
                  <a16:creationId xmlns:a16="http://schemas.microsoft.com/office/drawing/2014/main" id="{9AA4E6BA-7072-BBE0-480B-8205E3E9D9C9}"/>
                </a:ext>
              </a:extLst>
            </p:cNvPr>
            <p:cNvSpPr/>
            <p:nvPr/>
          </p:nvSpPr>
          <p:spPr>
            <a:xfrm>
              <a:off x="795223" y="-1507301"/>
              <a:ext cx="10664785" cy="2127267"/>
            </a:xfrm>
            <a:prstGeom prst="round2Diag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nchorCtr="0"/>
            <a:lstStyle/>
            <a:p>
              <a:pPr marL="1005840" marR="0" lvl="0" indent="0" algn="l" defTabSz="914400" rtl="0" eaLnBrk="1" fontAlgn="auto" latinLnBrk="0" hangingPunct="1">
                <a:lnSpc>
                  <a:spcPct val="100000"/>
                </a:lnSpc>
                <a:spcBef>
                  <a:spcPts val="1000"/>
                </a:spcBef>
                <a:spcAft>
                  <a:spcPts val="0"/>
                </a:spcAft>
                <a:buClr>
                  <a:srgbClr val="EA5E29"/>
                </a:buClr>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Coordinate care with other behavioral health, physical health, and social services systems in the community.</a:t>
              </a:r>
            </a:p>
          </p:txBody>
        </p:sp>
        <p:pic>
          <p:nvPicPr>
            <p:cNvPr id="13" name="Graphic 12" descr="Handshake with solid fill">
              <a:extLst>
                <a:ext uri="{FF2B5EF4-FFF2-40B4-BE49-F238E27FC236}">
                  <a16:creationId xmlns:a16="http://schemas.microsoft.com/office/drawing/2014/main" id="{FB81A3AF-130F-0D19-5069-D9F9A20876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7236" y="-904948"/>
              <a:ext cx="2206982" cy="1159742"/>
            </a:xfrm>
            <a:prstGeom prst="rect">
              <a:avLst/>
            </a:prstGeom>
          </p:spPr>
        </p:pic>
      </p:grpSp>
      <p:grpSp>
        <p:nvGrpSpPr>
          <p:cNvPr id="14" name="Group 13">
            <a:extLst>
              <a:ext uri="{FF2B5EF4-FFF2-40B4-BE49-F238E27FC236}">
                <a16:creationId xmlns:a16="http://schemas.microsoft.com/office/drawing/2014/main" id="{A1572977-AE28-23BA-3EF0-C79EE94A609A}"/>
              </a:ext>
            </a:extLst>
          </p:cNvPr>
          <p:cNvGrpSpPr/>
          <p:nvPr/>
        </p:nvGrpSpPr>
        <p:grpSpPr>
          <a:xfrm>
            <a:off x="4222071" y="3119498"/>
            <a:ext cx="3840480" cy="2011680"/>
            <a:chOff x="530861" y="907283"/>
            <a:chExt cx="11222918" cy="2084967"/>
          </a:xfrm>
        </p:grpSpPr>
        <p:sp>
          <p:nvSpPr>
            <p:cNvPr id="15" name="Round Diagonal Corner Rectangle 14">
              <a:extLst>
                <a:ext uri="{FF2B5EF4-FFF2-40B4-BE49-F238E27FC236}">
                  <a16:creationId xmlns:a16="http://schemas.microsoft.com/office/drawing/2014/main" id="{5E4276F2-A236-8AFA-22D6-F5D9D2E192EE}"/>
                </a:ext>
              </a:extLst>
            </p:cNvPr>
            <p:cNvSpPr/>
            <p:nvPr/>
          </p:nvSpPr>
          <p:spPr>
            <a:xfrm>
              <a:off x="530861" y="907283"/>
              <a:ext cx="11222918" cy="2084967"/>
            </a:xfrm>
            <a:prstGeom prst="round2Diag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nchorCtr="0"/>
            <a:lstStyle/>
            <a:p>
              <a:pPr marL="1005840" marR="0" lvl="0" indent="0" algn="l" defTabSz="914400" rtl="0" eaLnBrk="1" fontAlgn="auto" latinLnBrk="0" hangingPunct="1">
                <a:lnSpc>
                  <a:spcPct val="100000"/>
                </a:lnSpc>
                <a:spcBef>
                  <a:spcPts val="1000"/>
                </a:spcBef>
                <a:spcAft>
                  <a:spcPts val="0"/>
                </a:spcAft>
                <a:buClr>
                  <a:srgbClr val="EA5E29"/>
                </a:buClr>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Offer the full array of CCBHC-required mental health, substance use and primary care screening services.</a:t>
              </a:r>
            </a:p>
          </p:txBody>
        </p:sp>
        <p:pic>
          <p:nvPicPr>
            <p:cNvPr id="16" name="Graphic 15" descr="Checklist with solid fill">
              <a:extLst>
                <a:ext uri="{FF2B5EF4-FFF2-40B4-BE49-F238E27FC236}">
                  <a16:creationId xmlns:a16="http://schemas.microsoft.com/office/drawing/2014/main" id="{A3C1BF7E-2270-3B34-BCB7-2F78B7A8BAA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43012" y="1466538"/>
              <a:ext cx="2626764" cy="1093536"/>
            </a:xfrm>
            <a:prstGeom prst="rect">
              <a:avLst/>
            </a:prstGeom>
          </p:spPr>
        </p:pic>
      </p:grpSp>
      <p:grpSp>
        <p:nvGrpSpPr>
          <p:cNvPr id="17" name="Group 16">
            <a:extLst>
              <a:ext uri="{FF2B5EF4-FFF2-40B4-BE49-F238E27FC236}">
                <a16:creationId xmlns:a16="http://schemas.microsoft.com/office/drawing/2014/main" id="{27FB6759-348D-5F95-384D-A53DDC72B7AA}"/>
              </a:ext>
            </a:extLst>
          </p:cNvPr>
          <p:cNvGrpSpPr/>
          <p:nvPr/>
        </p:nvGrpSpPr>
        <p:grpSpPr>
          <a:xfrm>
            <a:off x="314832" y="3119498"/>
            <a:ext cx="3840480" cy="2011680"/>
            <a:chOff x="3116139" y="-319207"/>
            <a:chExt cx="6754716" cy="2106880"/>
          </a:xfrm>
        </p:grpSpPr>
        <p:sp>
          <p:nvSpPr>
            <p:cNvPr id="18" name="Round Diagonal Corner Rectangle 17">
              <a:extLst>
                <a:ext uri="{FF2B5EF4-FFF2-40B4-BE49-F238E27FC236}">
                  <a16:creationId xmlns:a16="http://schemas.microsoft.com/office/drawing/2014/main" id="{7E76636F-F638-7106-5E64-2112B39237D5}"/>
                </a:ext>
              </a:extLst>
            </p:cNvPr>
            <p:cNvSpPr/>
            <p:nvPr/>
          </p:nvSpPr>
          <p:spPr>
            <a:xfrm>
              <a:off x="3116139" y="-319207"/>
              <a:ext cx="6754716" cy="2106880"/>
            </a:xfrm>
            <a:prstGeom prst="round2Diag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nchorCtr="0"/>
            <a:lstStyle/>
            <a:p>
              <a:pPr marL="1005840" marR="0" lvl="0" indent="0" algn="l" defTabSz="914400" rtl="0" eaLnBrk="1" fontAlgn="auto" latinLnBrk="0" hangingPunct="1">
                <a:lnSpc>
                  <a:spcPct val="100000"/>
                </a:lnSpc>
                <a:spcBef>
                  <a:spcPts val="0"/>
                </a:spcBef>
                <a:spcAft>
                  <a:spcPts val="0"/>
                </a:spcAft>
                <a:buClr>
                  <a:srgbClr val="EA5E29"/>
                </a:buClr>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Calibri Light" panose="020F0302020204030204" pitchFamily="34" charset="0"/>
                  <a:cs typeface="Calibri Light" panose="020F0302020204030204" pitchFamily="34" charset="0"/>
                </a:rPr>
                <a:t>Provide integrated, evidence-based, trauma-informed, recovery-oriented and person- and family-centered care.</a:t>
              </a:r>
            </a:p>
          </p:txBody>
        </p:sp>
        <p:pic>
          <p:nvPicPr>
            <p:cNvPr id="19" name="Graphic 18" descr="Brain with solid fill">
              <a:extLst>
                <a:ext uri="{FF2B5EF4-FFF2-40B4-BE49-F238E27FC236}">
                  <a16:creationId xmlns:a16="http://schemas.microsoft.com/office/drawing/2014/main" id="{99425489-3730-0B82-73D3-16BC68345E9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274062" y="195999"/>
              <a:ext cx="1662613" cy="1098070"/>
            </a:xfrm>
            <a:prstGeom prst="rect">
              <a:avLst/>
            </a:prstGeom>
          </p:spPr>
        </p:pic>
      </p:grpSp>
      <p:pic>
        <p:nvPicPr>
          <p:cNvPr id="20" name="Picture 19">
            <a:extLst>
              <a:ext uri="{FF2B5EF4-FFF2-40B4-BE49-F238E27FC236}">
                <a16:creationId xmlns:a16="http://schemas.microsoft.com/office/drawing/2014/main" id="{B9047BC3-3623-7907-0D08-D97047217C89}"/>
              </a:ext>
            </a:extLst>
          </p:cNvPr>
          <p:cNvPicPr>
            <a:picLocks noChangeAspect="1"/>
          </p:cNvPicPr>
          <p:nvPr/>
        </p:nvPicPr>
        <p:blipFill>
          <a:blip r:embed="rId9"/>
          <a:stretch>
            <a:fillRect/>
          </a:stretch>
        </p:blipFill>
        <p:spPr>
          <a:xfrm>
            <a:off x="10255252" y="5191125"/>
            <a:ext cx="1339849" cy="1339849"/>
          </a:xfrm>
          <a:prstGeom prst="rect">
            <a:avLst/>
          </a:prstGeom>
        </p:spPr>
      </p:pic>
    </p:spTree>
    <p:extLst>
      <p:ext uri="{BB962C8B-B14F-4D97-AF65-F5344CB8AC3E}">
        <p14:creationId xmlns:p14="http://schemas.microsoft.com/office/powerpoint/2010/main" val="4176325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32A8-2399-46CE-8C5F-BCDF4A209723}"/>
              </a:ext>
            </a:extLst>
          </p:cNvPr>
          <p:cNvSpPr>
            <a:spLocks noGrp="1"/>
          </p:cNvSpPr>
          <p:nvPr>
            <p:ph type="title"/>
          </p:nvPr>
        </p:nvSpPr>
        <p:spPr/>
        <p:txBody>
          <a:bodyPr/>
          <a:lstStyle/>
          <a:p>
            <a:r>
              <a:rPr lang="en-US">
                <a:latin typeface="Calibri Light"/>
                <a:cs typeface="Calibri Light"/>
              </a:rPr>
              <a:t>CCBHC Criteria Program Requirements</a:t>
            </a:r>
            <a:endParaRPr lang="en-US"/>
          </a:p>
        </p:txBody>
      </p:sp>
      <p:sp>
        <p:nvSpPr>
          <p:cNvPr id="31" name="TextBox 30">
            <a:extLst>
              <a:ext uri="{FF2B5EF4-FFF2-40B4-BE49-F238E27FC236}">
                <a16:creationId xmlns:a16="http://schemas.microsoft.com/office/drawing/2014/main" id="{3F16279E-D1B1-4461-9619-7935DC2AC0AF}"/>
              </a:ext>
            </a:extLst>
          </p:cNvPr>
          <p:cNvSpPr txBox="1"/>
          <p:nvPr/>
        </p:nvSpPr>
        <p:spPr>
          <a:xfrm>
            <a:off x="564874" y="5384443"/>
            <a:ext cx="7108576" cy="461665"/>
          </a:xfrm>
          <a:prstGeom prst="rect">
            <a:avLst/>
          </a:prstGeom>
          <a:noFill/>
        </p:spPr>
        <p:txBody>
          <a:bodyPr wrap="square" rtlCol="0">
            <a:spAutoFit/>
          </a:bodyPr>
          <a:lstStyle/>
          <a:p>
            <a:r>
              <a:rPr lang="en-US" sz="1200"/>
              <a:t>Note: This presentation contains a summary of selected CCBHC certification criteria. To view the full criteria:</a:t>
            </a:r>
            <a:br>
              <a:rPr lang="en-US" sz="1800" b="0" i="0">
                <a:solidFill>
                  <a:srgbClr val="000000"/>
                </a:solidFill>
                <a:effectLst/>
                <a:latin typeface="Calibri" panose="020F0502020204030204" pitchFamily="34" charset="0"/>
              </a:rPr>
            </a:br>
            <a:r>
              <a:rPr lang="en-US" sz="1200" b="0" i="0">
                <a:solidFill>
                  <a:srgbClr val="000000"/>
                </a:solidFill>
                <a:effectLst/>
                <a:latin typeface="Calibri" panose="020F0502020204030204" pitchFamily="34" charset="0"/>
                <a:hlinkClick r:id="rId3"/>
              </a:rPr>
              <a:t>https://www.samhsa.gov/certified-community-behavioral-health-clinics/ccbhc-certification-criteria</a:t>
            </a:r>
            <a:r>
              <a:rPr lang="en-US" sz="1200" b="0" i="0">
                <a:solidFill>
                  <a:srgbClr val="000000"/>
                </a:solidFill>
                <a:effectLst/>
                <a:latin typeface="Calibri" panose="020F0502020204030204" pitchFamily="34" charset="0"/>
              </a:rPr>
              <a:t> </a:t>
            </a:r>
            <a:endParaRPr lang="en-US" sz="1200"/>
          </a:p>
        </p:txBody>
      </p:sp>
      <p:graphicFrame>
        <p:nvGraphicFramePr>
          <p:cNvPr id="5" name="Diagram 4">
            <a:extLst>
              <a:ext uri="{FF2B5EF4-FFF2-40B4-BE49-F238E27FC236}">
                <a16:creationId xmlns:a16="http://schemas.microsoft.com/office/drawing/2014/main" id="{BF9D7D17-F15B-AE39-4EBB-4E44403F0DD1}"/>
              </a:ext>
            </a:extLst>
          </p:cNvPr>
          <p:cNvGraphicFramePr>
            <a:graphicFrameLocks/>
          </p:cNvGraphicFramePr>
          <p:nvPr>
            <p:extLst>
              <p:ext uri="{D42A27DB-BD31-4B8C-83A1-F6EECF244321}">
                <p14:modId xmlns:p14="http://schemas.microsoft.com/office/powerpoint/2010/main" val="2977053052"/>
              </p:ext>
            </p:extLst>
          </p:nvPr>
        </p:nvGraphicFramePr>
        <p:xfrm>
          <a:off x="564874" y="1644829"/>
          <a:ext cx="11061976" cy="3473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556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99313-58E1-4625-9E3A-AF10FB8FF052}"/>
              </a:ext>
            </a:extLst>
          </p:cNvPr>
          <p:cNvSpPr>
            <a:spLocks noGrp="1"/>
          </p:cNvSpPr>
          <p:nvPr>
            <p:ph type="title"/>
          </p:nvPr>
        </p:nvSpPr>
        <p:spPr>
          <a:xfrm>
            <a:off x="475698" y="161047"/>
            <a:ext cx="11062252" cy="1325563"/>
          </a:xfrm>
        </p:spPr>
        <p:txBody>
          <a:bodyPr/>
          <a:lstStyle/>
          <a:p>
            <a:r>
              <a:rPr lang="en-US" sz="4000">
                <a:latin typeface="Calibri Light"/>
                <a:cs typeface="Calibri Light"/>
              </a:rPr>
              <a:t>Scope of Services 4.A-4.K</a:t>
            </a:r>
          </a:p>
        </p:txBody>
      </p:sp>
      <p:grpSp>
        <p:nvGrpSpPr>
          <p:cNvPr id="6" name="Group 5">
            <a:extLst>
              <a:ext uri="{FF2B5EF4-FFF2-40B4-BE49-F238E27FC236}">
                <a16:creationId xmlns:a16="http://schemas.microsoft.com/office/drawing/2014/main" id="{C0C08DB1-3BBD-2E67-6261-0FC9A1846ABA}"/>
              </a:ext>
            </a:extLst>
          </p:cNvPr>
          <p:cNvGrpSpPr/>
          <p:nvPr/>
        </p:nvGrpSpPr>
        <p:grpSpPr>
          <a:xfrm>
            <a:off x="533880" y="1266654"/>
            <a:ext cx="11124240" cy="4121492"/>
            <a:chOff x="533880" y="1266654"/>
            <a:chExt cx="11124240" cy="4121492"/>
          </a:xfrm>
        </p:grpSpPr>
        <p:graphicFrame>
          <p:nvGraphicFramePr>
            <p:cNvPr id="7" name="Diagram 6">
              <a:extLst>
                <a:ext uri="{FF2B5EF4-FFF2-40B4-BE49-F238E27FC236}">
                  <a16:creationId xmlns:a16="http://schemas.microsoft.com/office/drawing/2014/main" id="{4CC320E2-0FEA-4ADF-1697-D7B0BA18EBB7}"/>
                </a:ext>
              </a:extLst>
            </p:cNvPr>
            <p:cNvGraphicFramePr/>
            <p:nvPr/>
          </p:nvGraphicFramePr>
          <p:xfrm>
            <a:off x="533880" y="1266654"/>
            <a:ext cx="11124240" cy="4121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AFAFA903-6C04-22B0-34BB-EE506D0266CE}"/>
                </a:ext>
              </a:extLst>
            </p:cNvPr>
            <p:cNvSpPr txBox="1">
              <a:spLocks/>
            </p:cNvSpPr>
            <p:nvPr/>
          </p:nvSpPr>
          <p:spPr>
            <a:xfrm>
              <a:off x="3708400" y="1790701"/>
              <a:ext cx="7829550" cy="538609"/>
            </a:xfrm>
            <a:prstGeom prst="rect">
              <a:avLst/>
            </a:prstGeom>
            <a:noFill/>
          </p:spPr>
          <p:txBody>
            <a:bodyPr wrap="square">
              <a:spAutoFit/>
            </a:bodyPr>
            <a:lstStyle/>
            <a:p>
              <a:r>
                <a:rPr lang="en-US" sz="1450" i="1">
                  <a:latin typeface="Calibri" panose="020F0502020204030204" pitchFamily="34" charset="0"/>
                  <a:cs typeface="Calibri" panose="020F0502020204030204" pitchFamily="34" charset="0"/>
                </a:rPr>
                <a:t>The CCBHC organization will deliver </a:t>
              </a:r>
              <a:r>
                <a:rPr lang="en-US" sz="1450" i="1">
                  <a:solidFill>
                    <a:schemeClr val="tx1"/>
                  </a:solidFill>
                  <a:latin typeface="Calibri" panose="020F0502020204030204" pitchFamily="34" charset="0"/>
                  <a:cs typeface="Calibri" panose="020F0502020204030204" pitchFamily="34" charset="0"/>
                </a:rPr>
                <a:t>the </a:t>
              </a:r>
              <a:r>
                <a:rPr lang="en-US" sz="1450" b="1" i="1">
                  <a:solidFill>
                    <a:schemeClr val="tx1"/>
                  </a:solidFill>
                  <a:latin typeface="Calibri" panose="020F0502020204030204" pitchFamily="34" charset="0"/>
                  <a:cs typeface="Calibri" panose="020F0502020204030204" pitchFamily="34" charset="0"/>
                </a:rPr>
                <a:t>majority of services </a:t>
              </a:r>
              <a:r>
                <a:rPr lang="en-US" sz="1450" i="1">
                  <a:latin typeface="Calibri" panose="020F0502020204030204" pitchFamily="34" charset="0"/>
                  <a:cs typeface="Calibri" panose="020F0502020204030204" pitchFamily="34" charset="0"/>
                </a:rPr>
                <a:t>under the CCBHC umbrella directly rather than through DCOs (i.e., a majority of total service volume delivered across the nine required services).</a:t>
              </a:r>
            </a:p>
          </p:txBody>
        </p:sp>
        <p:pic>
          <p:nvPicPr>
            <p:cNvPr id="10" name="Graphic 9" descr="Group with solid fill">
              <a:extLst>
                <a:ext uri="{FF2B5EF4-FFF2-40B4-BE49-F238E27FC236}">
                  <a16:creationId xmlns:a16="http://schemas.microsoft.com/office/drawing/2014/main" id="{97EA2684-9470-FF6C-75C0-AA9323B2EC9B}"/>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295086" y="2794000"/>
              <a:ext cx="914400" cy="914400"/>
            </a:xfrm>
            <a:prstGeom prst="rect">
              <a:avLst/>
            </a:prstGeom>
            <a:effectLst>
              <a:outerShdw blurRad="50800" dist="63500" dir="2700000" algn="tl" rotWithShape="0">
                <a:prstClr val="black">
                  <a:alpha val="10000"/>
                </a:prstClr>
              </a:outerShdw>
            </a:effectLst>
          </p:spPr>
        </p:pic>
        <p:pic>
          <p:nvPicPr>
            <p:cNvPr id="11" name="Graphic 10" descr="Clipboard Checked with solid fill">
              <a:extLst>
                <a:ext uri="{FF2B5EF4-FFF2-40B4-BE49-F238E27FC236}">
                  <a16:creationId xmlns:a16="http://schemas.microsoft.com/office/drawing/2014/main" id="{7AA26199-424E-A33D-AD14-B99B7B39B62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2117443" y="2794000"/>
              <a:ext cx="914400" cy="914400"/>
            </a:xfrm>
            <a:prstGeom prst="rect">
              <a:avLst/>
            </a:prstGeom>
            <a:effectLst>
              <a:outerShdw blurRad="50800" dist="63500" dir="2700000" algn="tl" rotWithShape="0">
                <a:prstClr val="black">
                  <a:alpha val="10000"/>
                </a:prstClr>
              </a:outerShdw>
            </a:effectLst>
          </p:spPr>
        </p:pic>
        <p:pic>
          <p:nvPicPr>
            <p:cNvPr id="12" name="Graphic 11" descr="Heart with pulse with solid fill">
              <a:extLst>
                <a:ext uri="{FF2B5EF4-FFF2-40B4-BE49-F238E27FC236}">
                  <a16:creationId xmlns:a16="http://schemas.microsoft.com/office/drawing/2014/main" id="{51CFCDC3-E1F4-AF62-C91B-CFB3A29AAEB9}"/>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5650372" y="2794000"/>
              <a:ext cx="914400" cy="914400"/>
            </a:xfrm>
            <a:prstGeom prst="rect">
              <a:avLst/>
            </a:prstGeom>
            <a:effectLst>
              <a:outerShdw blurRad="50800" dist="63500" dir="2700000" algn="tl" rotWithShape="0">
                <a:prstClr val="black">
                  <a:alpha val="10000"/>
                </a:prstClr>
              </a:outerShdw>
            </a:effectLst>
          </p:spPr>
        </p:pic>
        <p:pic>
          <p:nvPicPr>
            <p:cNvPr id="13" name="Graphic 12" descr="Brain with solid fill">
              <a:extLst>
                <a:ext uri="{FF2B5EF4-FFF2-40B4-BE49-F238E27FC236}">
                  <a16:creationId xmlns:a16="http://schemas.microsoft.com/office/drawing/2014/main" id="{C33344C1-7D1C-BE73-63AC-AE56413522BB}"/>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4472729" y="2794000"/>
              <a:ext cx="914400" cy="914400"/>
            </a:xfrm>
            <a:prstGeom prst="rect">
              <a:avLst/>
            </a:prstGeom>
            <a:effectLst>
              <a:outerShdw blurRad="50800" dist="63500" dir="2700000" algn="tl" rotWithShape="0">
                <a:prstClr val="black">
                  <a:alpha val="10000"/>
                </a:prstClr>
              </a:outerShdw>
            </a:effectLst>
          </p:spPr>
        </p:pic>
        <p:pic>
          <p:nvPicPr>
            <p:cNvPr id="14" name="Graphic 13" descr="Siren with solid fill">
              <a:extLst>
                <a:ext uri="{FF2B5EF4-FFF2-40B4-BE49-F238E27FC236}">
                  <a16:creationId xmlns:a16="http://schemas.microsoft.com/office/drawing/2014/main" id="{EC46F77C-9F5B-033D-4760-B918AA5D56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39800" y="2794000"/>
              <a:ext cx="914400" cy="914400"/>
            </a:xfrm>
            <a:prstGeom prst="rect">
              <a:avLst/>
            </a:prstGeom>
            <a:effectLst>
              <a:outerShdw blurRad="50800" dist="63500" dir="2700000" algn="tl" rotWithShape="0">
                <a:prstClr val="black">
                  <a:alpha val="10000"/>
                </a:prstClr>
              </a:outerShdw>
            </a:effectLst>
          </p:spPr>
        </p:pic>
        <p:pic>
          <p:nvPicPr>
            <p:cNvPr id="15" name="Graphic 14" descr="Bullseye with solid fill">
              <a:extLst>
                <a:ext uri="{FF2B5EF4-FFF2-40B4-BE49-F238E27FC236}">
                  <a16:creationId xmlns:a16="http://schemas.microsoft.com/office/drawing/2014/main" id="{4D132829-0D74-E8AD-5D24-3C3E31E81C30}"/>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6828015" y="2794000"/>
              <a:ext cx="914400" cy="914400"/>
            </a:xfrm>
            <a:prstGeom prst="rect">
              <a:avLst/>
            </a:prstGeom>
            <a:effectLst>
              <a:outerShdw blurRad="50800" dist="63500" dir="2700000" algn="tl" rotWithShape="0">
                <a:prstClr val="black">
                  <a:alpha val="10000"/>
                </a:prstClr>
              </a:outerShdw>
            </a:effectLst>
          </p:spPr>
        </p:pic>
        <p:pic>
          <p:nvPicPr>
            <p:cNvPr id="16" name="Graphic 15" descr="Modern architecture with solid fill">
              <a:extLst>
                <a:ext uri="{FF2B5EF4-FFF2-40B4-BE49-F238E27FC236}">
                  <a16:creationId xmlns:a16="http://schemas.microsoft.com/office/drawing/2014/main" id="{8E2145B7-A9B7-8203-31CC-A3584D9B26C8}"/>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8005658" y="2794000"/>
              <a:ext cx="914400" cy="914400"/>
            </a:xfrm>
            <a:prstGeom prst="rect">
              <a:avLst/>
            </a:prstGeom>
            <a:effectLst>
              <a:outerShdw blurRad="50800" dist="63500" dir="2700000" algn="tl" rotWithShape="0">
                <a:prstClr val="black">
                  <a:alpha val="10000"/>
                </a:prstClr>
              </a:outerShdw>
            </a:effectLst>
          </p:spPr>
        </p:pic>
        <p:pic>
          <p:nvPicPr>
            <p:cNvPr id="17" name="Graphic 16" descr="Family with boy with solid fill">
              <a:extLst>
                <a:ext uri="{FF2B5EF4-FFF2-40B4-BE49-F238E27FC236}">
                  <a16:creationId xmlns:a16="http://schemas.microsoft.com/office/drawing/2014/main" id="{A2F78D2E-4D8C-94D0-147C-2D7AD6709D60}"/>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9183301" y="2794000"/>
              <a:ext cx="914400" cy="914400"/>
            </a:xfrm>
            <a:prstGeom prst="rect">
              <a:avLst/>
            </a:prstGeom>
            <a:effectLst>
              <a:outerShdw blurRad="50800" dist="63500" dir="2700000" algn="tl" rotWithShape="0">
                <a:prstClr val="black">
                  <a:alpha val="10000"/>
                </a:prstClr>
              </a:outerShdw>
            </a:effectLst>
          </p:spPr>
        </p:pic>
        <p:pic>
          <p:nvPicPr>
            <p:cNvPr id="18" name="Graphic 17" descr="Shield Tick with solid fill">
              <a:extLst>
                <a:ext uri="{FF2B5EF4-FFF2-40B4-BE49-F238E27FC236}">
                  <a16:creationId xmlns:a16="http://schemas.microsoft.com/office/drawing/2014/main" id="{9B4969C7-1028-CFAD-1160-C4CE6D6BF0BD}"/>
                </a:ext>
              </a:extLst>
            </p:cNvPr>
            <p:cNvPicPr>
              <a:picLocks noChangeAspect="1"/>
            </p:cNvPicPr>
            <p:nvPr/>
          </p:nvPicPr>
          <p:blipFill>
            <a:blip r:embed="rId24">
              <a:extLst>
                <a:ext uri="{96DAC541-7B7A-43D3-8B79-37D633B846F1}">
                  <asvg:svgBlip xmlns:asvg="http://schemas.microsoft.com/office/drawing/2016/SVG/main" r:embed="rId25"/>
                </a:ext>
              </a:extLst>
            </a:blip>
            <a:srcRect/>
            <a:stretch/>
          </p:blipFill>
          <p:spPr>
            <a:xfrm>
              <a:off x="10360941" y="2794000"/>
              <a:ext cx="914400" cy="914400"/>
            </a:xfrm>
            <a:prstGeom prst="rect">
              <a:avLst/>
            </a:prstGeom>
            <a:effectLst>
              <a:outerShdw blurRad="50800" dist="63500" dir="2700000" algn="tl" rotWithShape="0">
                <a:prstClr val="black">
                  <a:alpha val="10000"/>
                </a:prstClr>
              </a:outerShdw>
            </a:effectLst>
          </p:spPr>
        </p:pic>
      </p:grpSp>
      <p:pic>
        <p:nvPicPr>
          <p:cNvPr id="19" name="Picture 18">
            <a:extLst>
              <a:ext uri="{FF2B5EF4-FFF2-40B4-BE49-F238E27FC236}">
                <a16:creationId xmlns:a16="http://schemas.microsoft.com/office/drawing/2014/main" id="{50BE4790-99B9-8E92-3F25-8DEEFA31C6B7}"/>
              </a:ext>
            </a:extLst>
          </p:cNvPr>
          <p:cNvPicPr>
            <a:picLocks noChangeAspect="1"/>
          </p:cNvPicPr>
          <p:nvPr/>
        </p:nvPicPr>
        <p:blipFill>
          <a:blip r:embed="rId26"/>
          <a:stretch>
            <a:fillRect/>
          </a:stretch>
        </p:blipFill>
        <p:spPr>
          <a:xfrm>
            <a:off x="10271125" y="5206998"/>
            <a:ext cx="1323976" cy="1323976"/>
          </a:xfrm>
          <a:prstGeom prst="rect">
            <a:avLst/>
          </a:prstGeom>
        </p:spPr>
      </p:pic>
    </p:spTree>
    <p:extLst>
      <p:ext uri="{BB962C8B-B14F-4D97-AF65-F5344CB8AC3E}">
        <p14:creationId xmlns:p14="http://schemas.microsoft.com/office/powerpoint/2010/main" val="2452365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B8C49-AEAC-F794-B49E-E4956EC9ADC2}"/>
              </a:ext>
            </a:extLst>
          </p:cNvPr>
          <p:cNvSpPr>
            <a:spLocks noGrp="1"/>
          </p:cNvSpPr>
          <p:nvPr>
            <p:ph type="title"/>
          </p:nvPr>
        </p:nvSpPr>
        <p:spPr/>
        <p:txBody>
          <a:bodyPr/>
          <a:lstStyle/>
          <a:p>
            <a:r>
              <a:rPr lang="en-US"/>
              <a:t>CCBHC Funding Pathways</a:t>
            </a:r>
          </a:p>
        </p:txBody>
      </p:sp>
      <p:sp>
        <p:nvSpPr>
          <p:cNvPr id="3" name="Content Placeholder 2">
            <a:extLst>
              <a:ext uri="{FF2B5EF4-FFF2-40B4-BE49-F238E27FC236}">
                <a16:creationId xmlns:a16="http://schemas.microsoft.com/office/drawing/2014/main" id="{AE44B14D-52BC-7E2A-96FC-1DC392A76742}"/>
              </a:ext>
            </a:extLst>
          </p:cNvPr>
          <p:cNvSpPr>
            <a:spLocks noGrp="1"/>
          </p:cNvSpPr>
          <p:nvPr>
            <p:ph idx="1"/>
          </p:nvPr>
        </p:nvSpPr>
        <p:spPr>
          <a:xfrm>
            <a:off x="564874" y="1421892"/>
            <a:ext cx="11062252" cy="4014215"/>
          </a:xfrm>
        </p:spPr>
        <p:txBody>
          <a:bodyPr/>
          <a:lstStyle/>
          <a:p>
            <a:pPr marL="0" indent="0">
              <a:buNone/>
            </a:pPr>
            <a:r>
              <a:rPr lang="en-US" sz="1800">
                <a:latin typeface="Calibri" panose="020F0502020204030204" pitchFamily="34" charset="0"/>
                <a:cs typeface="Calibri" panose="020F0502020204030204" pitchFamily="34" charset="0"/>
              </a:rPr>
              <a:t>There are currently </a:t>
            </a:r>
            <a:r>
              <a:rPr lang="en-US" sz="1800" b="1">
                <a:latin typeface="Calibri" panose="020F0502020204030204" pitchFamily="34" charset="0"/>
                <a:cs typeface="Calibri" panose="020F0502020204030204" pitchFamily="34" charset="0"/>
              </a:rPr>
              <a:t>three</a:t>
            </a:r>
            <a:r>
              <a:rPr lang="en-US" sz="1800">
                <a:latin typeface="Calibri" panose="020F0502020204030204" pitchFamily="34" charset="0"/>
                <a:cs typeface="Calibri" panose="020F0502020204030204" pitchFamily="34" charset="0"/>
              </a:rPr>
              <a:t> funding pathways for CCBHCs:</a:t>
            </a:r>
          </a:p>
          <a:p>
            <a:pPr marL="617220">
              <a:buClr>
                <a:srgbClr val="EA5E29"/>
              </a:buClr>
              <a:buFont typeface="+mj-lt"/>
              <a:buAutoNum type="arabicPeriod"/>
            </a:pPr>
            <a:r>
              <a:rPr lang="en-US" sz="1800" b="1">
                <a:latin typeface="Calibri" panose="020F0502020204030204" pitchFamily="34" charset="0"/>
                <a:cs typeface="Calibri" panose="020F0502020204030204" pitchFamily="34" charset="0"/>
              </a:rPr>
              <a:t>Section 223 CCBHC Demonstration Program: </a:t>
            </a:r>
            <a:r>
              <a:rPr lang="en-US" sz="1800">
                <a:latin typeface="Calibri" panose="020F0502020204030204" pitchFamily="34" charset="0"/>
                <a:cs typeface="Calibri" panose="020F0502020204030204" pitchFamily="34" charset="0"/>
              </a:rPr>
              <a:t>This includes states awarded the opportunity to participate in the Section 223 CCBHC Demonstration Program established in 2017. These states establish a process for state certification for eligible clinics utilizing the federal CCBHC criteria, and clinics receive a Prospective Payment System (PPS) rate.</a:t>
            </a:r>
          </a:p>
          <a:p>
            <a:pPr marL="617220">
              <a:buClr>
                <a:srgbClr val="EA5E29"/>
              </a:buClr>
              <a:buFont typeface="+mj-lt"/>
              <a:buAutoNum type="arabicPeriod"/>
            </a:pPr>
            <a:r>
              <a:rPr lang="en-US" sz="1800" b="1">
                <a:latin typeface="Calibri" panose="020F0502020204030204" pitchFamily="34" charset="0"/>
                <a:cs typeface="Calibri" panose="020F0502020204030204" pitchFamily="34" charset="0"/>
              </a:rPr>
              <a:t>Independent State Medicaid-funded CCBHC Programs: </a:t>
            </a:r>
            <a:r>
              <a:rPr lang="en-US" sz="1800">
                <a:latin typeface="Calibri" panose="020F0502020204030204" pitchFamily="34" charset="0"/>
                <a:cs typeface="Calibri" panose="020F0502020204030204" pitchFamily="34" charset="0"/>
              </a:rPr>
              <a:t>This includes states that have enacted the CCBHC program through a Medicaid State Plan Amendment or Waiver with approval from The Centers for Medicare &amp; Medicaid Services (CMS). These states establish state-specific eligibility criteria and a process for certification of eligible clinics.</a:t>
            </a:r>
          </a:p>
          <a:p>
            <a:pPr marL="617220">
              <a:buClr>
                <a:srgbClr val="EA5E29"/>
              </a:buClr>
              <a:buFont typeface="+mj-lt"/>
              <a:buAutoNum type="arabicPeriod"/>
            </a:pPr>
            <a:r>
              <a:rPr lang="en-US" sz="1800" b="1">
                <a:latin typeface="Calibri" panose="020F0502020204030204" pitchFamily="34" charset="0"/>
                <a:cs typeface="Calibri" panose="020F0502020204030204" pitchFamily="34" charset="0"/>
              </a:rPr>
              <a:t>SAMHSA-administered CCBHC Grant Program: </a:t>
            </a:r>
            <a:r>
              <a:rPr lang="en-US" sz="1800">
                <a:latin typeface="Calibri" panose="020F0502020204030204" pitchFamily="34" charset="0"/>
                <a:cs typeface="Calibri" panose="020F0502020204030204" pitchFamily="34" charset="0"/>
              </a:rPr>
              <a:t>SAMHSA awards grant funding directly to clinics to support adoption and implementation of the CCBHC model. Receiving grant funding is not the same as certification. Grant recipients that have not received state certification – either because the state does not certify </a:t>
            </a:r>
            <a:br>
              <a:rPr lang="en-US" sz="1800">
                <a:latin typeface="Calibri" panose="020F0502020204030204" pitchFamily="34" charset="0"/>
                <a:cs typeface="Calibri" panose="020F0502020204030204" pitchFamily="34" charset="0"/>
              </a:rPr>
            </a:br>
            <a:r>
              <a:rPr lang="en-US" sz="1800">
                <a:latin typeface="Calibri" panose="020F0502020204030204" pitchFamily="34" charset="0"/>
                <a:cs typeface="Calibri" panose="020F0502020204030204" pitchFamily="34" charset="0"/>
              </a:rPr>
              <a:t>CCBHCs or because the organization is not an entity that has received state certification – </a:t>
            </a:r>
            <a:br>
              <a:rPr lang="en-US" sz="1800">
                <a:latin typeface="Calibri" panose="020F0502020204030204" pitchFamily="34" charset="0"/>
                <a:cs typeface="Calibri" panose="020F0502020204030204" pitchFamily="34" charset="0"/>
              </a:rPr>
            </a:br>
            <a:r>
              <a:rPr lang="en-US" sz="1800">
                <a:latin typeface="Calibri" panose="020F0502020204030204" pitchFamily="34" charset="0"/>
                <a:cs typeface="Calibri" panose="020F0502020204030204" pitchFamily="34" charset="0"/>
              </a:rPr>
              <a:t>must submit an attestation to SAMHSA describing how they are meeting the federal </a:t>
            </a:r>
            <a:br>
              <a:rPr lang="en-US" sz="1800">
                <a:latin typeface="Calibri" panose="020F0502020204030204" pitchFamily="34" charset="0"/>
                <a:cs typeface="Calibri" panose="020F0502020204030204" pitchFamily="34" charset="0"/>
              </a:rPr>
            </a:br>
            <a:r>
              <a:rPr lang="en-US" sz="1800">
                <a:latin typeface="Calibri" panose="020F0502020204030204" pitchFamily="34" charset="0"/>
                <a:cs typeface="Calibri" panose="020F0502020204030204" pitchFamily="34" charset="0"/>
              </a:rPr>
              <a:t>CCBHC criteria requirements.</a:t>
            </a:r>
          </a:p>
        </p:txBody>
      </p:sp>
    </p:spTree>
    <p:extLst>
      <p:ext uri="{BB962C8B-B14F-4D97-AF65-F5344CB8AC3E}">
        <p14:creationId xmlns:p14="http://schemas.microsoft.com/office/powerpoint/2010/main" val="221384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AFE6-34EF-414A-BF16-0EC0EA951FB7}"/>
              </a:ext>
            </a:extLst>
          </p:cNvPr>
          <p:cNvSpPr>
            <a:spLocks noGrp="1"/>
          </p:cNvSpPr>
          <p:nvPr>
            <p:ph type="title"/>
          </p:nvPr>
        </p:nvSpPr>
        <p:spPr>
          <a:xfrm>
            <a:off x="564874" y="198437"/>
            <a:ext cx="11062252" cy="1325563"/>
          </a:xfrm>
        </p:spPr>
        <p:txBody>
          <a:bodyPr/>
          <a:lstStyle/>
          <a:p>
            <a:r>
              <a:rPr lang="en-US" sz="4000"/>
              <a:t>CCBHC National Movement</a:t>
            </a:r>
          </a:p>
        </p:txBody>
      </p:sp>
      <p:sp>
        <p:nvSpPr>
          <p:cNvPr id="5" name="Rectangle: Rounded Corners 3">
            <a:extLst>
              <a:ext uri="{FF2B5EF4-FFF2-40B4-BE49-F238E27FC236}">
                <a16:creationId xmlns:a16="http://schemas.microsoft.com/office/drawing/2014/main" id="{2D2F7A21-5783-46CE-9B38-FC2E70D765CF}"/>
              </a:ext>
            </a:extLst>
          </p:cNvPr>
          <p:cNvSpPr/>
          <p:nvPr/>
        </p:nvSpPr>
        <p:spPr>
          <a:xfrm>
            <a:off x="8791073" y="160839"/>
            <a:ext cx="3156893" cy="3268161"/>
          </a:xfrm>
          <a:prstGeom prst="round2DiagRect">
            <a:avLst/>
          </a:prstGeom>
          <a:solidFill>
            <a:schemeClr val="bg1"/>
          </a:solidFill>
          <a:ln w="38100">
            <a:solidFill>
              <a:srgbClr val="064F80"/>
            </a:solidFill>
          </a:ln>
          <a:effectLst>
            <a:outerShdw dist="152400" dir="2700000" algn="tl" rotWithShape="0">
              <a:srgbClr val="ACCAD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60"/>
              </a:lnSpc>
              <a:spcBef>
                <a:spcPts val="1200"/>
              </a:spcBef>
              <a:buClr>
                <a:srgbClr val="EA5E29"/>
              </a:buClr>
            </a:pPr>
            <a:r>
              <a:rPr lang="en-US" sz="1700">
                <a:solidFill>
                  <a:srgbClr val="064F80"/>
                </a:solidFill>
                <a:latin typeface="Calibri" panose="020F0502020204030204" pitchFamily="34" charset="0"/>
                <a:cs typeface="Calibri" panose="020F0502020204030204" pitchFamily="34" charset="0"/>
              </a:rPr>
              <a:t>The Bipartisan Safer Communities Act included provisions for expansion of the CCBHC Medicaid Demonstration Program. </a:t>
            </a:r>
          </a:p>
          <a:p>
            <a:pPr algn="ctr">
              <a:lnSpc>
                <a:spcPts val="2060"/>
              </a:lnSpc>
              <a:spcBef>
                <a:spcPts val="1200"/>
              </a:spcBef>
              <a:buClr>
                <a:srgbClr val="EA5E29"/>
              </a:buClr>
            </a:pPr>
            <a:r>
              <a:rPr lang="en-US" sz="1700">
                <a:solidFill>
                  <a:srgbClr val="064F80"/>
                </a:solidFill>
                <a:latin typeface="Calibri" panose="020F0502020204030204" pitchFamily="34" charset="0"/>
                <a:cs typeface="Calibri" panose="020F0502020204030204" pitchFamily="34" charset="0"/>
              </a:rPr>
              <a:t>Beginning July 1, 2024, and every two years thereafter, the legislation allows up to 10 additional states to join the demo.</a:t>
            </a:r>
          </a:p>
        </p:txBody>
      </p:sp>
      <p:graphicFrame>
        <p:nvGraphicFramePr>
          <p:cNvPr id="8" name="Content Placeholder 3">
            <a:extLst>
              <a:ext uri="{FF2B5EF4-FFF2-40B4-BE49-F238E27FC236}">
                <a16:creationId xmlns:a16="http://schemas.microsoft.com/office/drawing/2014/main" id="{D6AB1AC7-AE9D-B7E3-FE7B-717FFFE4F5D5}"/>
              </a:ext>
            </a:extLst>
          </p:cNvPr>
          <p:cNvGraphicFramePr>
            <a:graphicFrameLocks noGrp="1"/>
          </p:cNvGraphicFramePr>
          <p:nvPr>
            <p:extLst>
              <p:ext uri="{D42A27DB-BD31-4B8C-83A1-F6EECF244321}">
                <p14:modId xmlns:p14="http://schemas.microsoft.com/office/powerpoint/2010/main" val="3670421712"/>
              </p:ext>
            </p:extLst>
          </p:nvPr>
        </p:nvGraphicFramePr>
        <p:xfrm>
          <a:off x="565150" y="1524000"/>
          <a:ext cx="8049461" cy="4315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003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C048-E946-A737-88C5-B831092E78CE}"/>
              </a:ext>
            </a:extLst>
          </p:cNvPr>
          <p:cNvSpPr>
            <a:spLocks noGrp="1"/>
          </p:cNvSpPr>
          <p:nvPr>
            <p:ph type="title"/>
          </p:nvPr>
        </p:nvSpPr>
        <p:spPr/>
        <p:txBody>
          <a:bodyPr/>
          <a:lstStyle/>
          <a:p>
            <a:r>
              <a:rPr lang="en-US"/>
              <a:t>Early Impact</a:t>
            </a:r>
          </a:p>
        </p:txBody>
      </p:sp>
      <p:sp>
        <p:nvSpPr>
          <p:cNvPr id="3" name="Content Placeholder 2">
            <a:extLst>
              <a:ext uri="{FF2B5EF4-FFF2-40B4-BE49-F238E27FC236}">
                <a16:creationId xmlns:a16="http://schemas.microsoft.com/office/drawing/2014/main" id="{EDF0338F-58A2-C5C7-FC96-8949690658E9}"/>
              </a:ext>
            </a:extLst>
          </p:cNvPr>
          <p:cNvSpPr>
            <a:spLocks noGrp="1"/>
          </p:cNvSpPr>
          <p:nvPr>
            <p:ph idx="1"/>
          </p:nvPr>
        </p:nvSpPr>
        <p:spPr>
          <a:xfrm>
            <a:off x="564874" y="1562986"/>
            <a:ext cx="7850078" cy="4276855"/>
          </a:xfrm>
        </p:spPr>
        <p:txBody>
          <a:bodyPr/>
          <a:lstStyle/>
          <a:p>
            <a:pPr marL="0" indent="0">
              <a:lnSpc>
                <a:spcPts val="2240"/>
              </a:lnSpc>
              <a:buNone/>
            </a:pPr>
            <a:r>
              <a:rPr lang="en-US" sz="1800" b="1">
                <a:latin typeface="Calibri" panose="020F0502020204030204" pitchFamily="34" charset="0"/>
                <a:cs typeface="Calibri" panose="020F0502020204030204" pitchFamily="34" charset="0"/>
              </a:rPr>
              <a:t>Since inception of the model, CCBHCs report:</a:t>
            </a:r>
          </a:p>
          <a:p>
            <a:pPr marL="685800" indent="-457200">
              <a:lnSpc>
                <a:spcPts val="2240"/>
              </a:lnSpc>
              <a:buClr>
                <a:srgbClr val="EA5E29"/>
              </a:buClr>
            </a:pPr>
            <a:r>
              <a:rPr lang="en-US" sz="1800" b="1">
                <a:solidFill>
                  <a:srgbClr val="064F80"/>
                </a:solidFill>
                <a:latin typeface="Calibri" panose="020F0502020204030204" pitchFamily="34" charset="0"/>
                <a:cs typeface="Calibri" panose="020F0502020204030204" pitchFamily="34" charset="0"/>
              </a:rPr>
              <a:t>STAFFING: </a:t>
            </a:r>
            <a:r>
              <a:rPr lang="en-US" sz="1800">
                <a:latin typeface="Calibri Light"/>
                <a:cs typeface="Calibri Light"/>
              </a:rPr>
              <a:t>Increased recruitment and hiring of staff, greater staff satisfaction and retention, redesigning care teams.</a:t>
            </a:r>
          </a:p>
          <a:p>
            <a:pPr marL="685800" indent="-457200">
              <a:lnSpc>
                <a:spcPts val="2240"/>
              </a:lnSpc>
              <a:buClr>
                <a:srgbClr val="EA5E29"/>
              </a:buClr>
            </a:pPr>
            <a:r>
              <a:rPr lang="en-US" sz="1800" b="1">
                <a:solidFill>
                  <a:srgbClr val="064F80"/>
                </a:solidFill>
                <a:latin typeface="Calibri" panose="020F0502020204030204" pitchFamily="34" charset="0"/>
                <a:cs typeface="Calibri" panose="020F0502020204030204" pitchFamily="34" charset="0"/>
              </a:rPr>
              <a:t>ACCESS: </a:t>
            </a:r>
            <a:r>
              <a:rPr lang="en-US" sz="1800">
                <a:latin typeface="Calibri Light"/>
                <a:cs typeface="Calibri Light"/>
              </a:rPr>
              <a:t>Decreased wait times for care and elimination of wait lists, targeted outreach to vulnerable, underserved and complex populations, expanding services offered outside the four walls of the clinic.</a:t>
            </a:r>
          </a:p>
          <a:p>
            <a:pPr marL="685800" indent="-457200">
              <a:lnSpc>
                <a:spcPts val="2240"/>
              </a:lnSpc>
              <a:buClr>
                <a:srgbClr val="EA5E29"/>
              </a:buClr>
            </a:pPr>
            <a:r>
              <a:rPr lang="en-US" sz="1800" b="1">
                <a:solidFill>
                  <a:srgbClr val="064F80"/>
                </a:solidFill>
                <a:latin typeface="Calibri" panose="020F0502020204030204" pitchFamily="34" charset="0"/>
                <a:cs typeface="Calibri" panose="020F0502020204030204" pitchFamily="34" charset="0"/>
              </a:rPr>
              <a:t>COMMUNITY IMPACT: </a:t>
            </a:r>
            <a:r>
              <a:rPr lang="en-US" sz="1800">
                <a:latin typeface="Calibri Light"/>
                <a:cs typeface="Calibri Light"/>
              </a:rPr>
              <a:t>Improved partnerships with schools, primary care, law enforcement, hospitals.</a:t>
            </a:r>
          </a:p>
          <a:p>
            <a:pPr marL="685800" indent="-457200">
              <a:lnSpc>
                <a:spcPts val="2240"/>
              </a:lnSpc>
              <a:buClr>
                <a:srgbClr val="EA5E29"/>
              </a:buClr>
            </a:pPr>
            <a:r>
              <a:rPr lang="en-US" sz="1800" b="1">
                <a:solidFill>
                  <a:srgbClr val="064F80"/>
                </a:solidFill>
                <a:latin typeface="Calibri" panose="020F0502020204030204" pitchFamily="34" charset="0"/>
                <a:cs typeface="Calibri" panose="020F0502020204030204" pitchFamily="34" charset="0"/>
              </a:rPr>
              <a:t>HEALTH IMPACT: </a:t>
            </a:r>
            <a:r>
              <a:rPr lang="en-US" sz="1800">
                <a:latin typeface="Calibri Light"/>
                <a:cs typeface="Calibri Light"/>
              </a:rPr>
              <a:t>Reduced hospitalizations/ED visits, improvements in physical health indicators.</a:t>
            </a:r>
          </a:p>
        </p:txBody>
      </p:sp>
      <p:sp>
        <p:nvSpPr>
          <p:cNvPr id="7" name="Rectangle: Rounded Corners 3">
            <a:extLst>
              <a:ext uri="{FF2B5EF4-FFF2-40B4-BE49-F238E27FC236}">
                <a16:creationId xmlns:a16="http://schemas.microsoft.com/office/drawing/2014/main" id="{90EB12A5-6170-3DAB-9F86-D97190DB7208}"/>
              </a:ext>
            </a:extLst>
          </p:cNvPr>
          <p:cNvSpPr/>
          <p:nvPr/>
        </p:nvSpPr>
        <p:spPr>
          <a:xfrm>
            <a:off x="8564419" y="1562986"/>
            <a:ext cx="3062125" cy="3047114"/>
          </a:xfrm>
          <a:prstGeom prst="round2DiagRect">
            <a:avLst/>
          </a:prstGeom>
          <a:solidFill>
            <a:schemeClr val="bg1"/>
          </a:solidFill>
          <a:ln w="38100">
            <a:solidFill>
              <a:srgbClr val="064F80"/>
            </a:solidFill>
          </a:ln>
          <a:effectLst>
            <a:outerShdw dist="152400" dir="2700000" algn="tl" rotWithShape="0">
              <a:srgbClr val="ACCAD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60"/>
              </a:lnSpc>
              <a:spcBef>
                <a:spcPts val="1200"/>
              </a:spcBef>
              <a:buClr>
                <a:srgbClr val="EA5E29"/>
              </a:buClr>
            </a:pPr>
            <a:r>
              <a:rPr lang="en-US" sz="1700">
                <a:solidFill>
                  <a:srgbClr val="064F80"/>
                </a:solidFill>
                <a:latin typeface="Calibri" panose="020F0502020204030204" pitchFamily="34" charset="0"/>
                <a:cs typeface="Calibri" panose="020F0502020204030204" pitchFamily="34" charset="0"/>
              </a:rPr>
              <a:t>CCBHCs  expand service delivery services outside the clinic. The top locations included clients’ homes (78%), schools (97%), courts, police offices and other justice-related facilities (86%), and emergency departments (20%). </a:t>
            </a:r>
          </a:p>
        </p:txBody>
      </p:sp>
    </p:spTree>
    <p:extLst>
      <p:ext uri="{BB962C8B-B14F-4D97-AF65-F5344CB8AC3E}">
        <p14:creationId xmlns:p14="http://schemas.microsoft.com/office/powerpoint/2010/main" val="3505332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7B98A-490A-FE22-D21F-B323866B8CAC}"/>
              </a:ext>
            </a:extLst>
          </p:cNvPr>
          <p:cNvSpPr>
            <a:spLocks noGrp="1"/>
          </p:cNvSpPr>
          <p:nvPr>
            <p:ph type="title"/>
          </p:nvPr>
        </p:nvSpPr>
        <p:spPr/>
        <p:txBody>
          <a:bodyPr/>
          <a:lstStyle/>
          <a:p>
            <a:r>
              <a:rPr lang="en-US"/>
              <a:t>Early Impact</a:t>
            </a:r>
          </a:p>
        </p:txBody>
      </p:sp>
      <p:sp>
        <p:nvSpPr>
          <p:cNvPr id="4" name="Rectangle: Rounded Corners 3">
            <a:extLst>
              <a:ext uri="{FF2B5EF4-FFF2-40B4-BE49-F238E27FC236}">
                <a16:creationId xmlns:a16="http://schemas.microsoft.com/office/drawing/2014/main" id="{3CE71F5E-5D45-22B1-9329-39AAE236679F}"/>
              </a:ext>
            </a:extLst>
          </p:cNvPr>
          <p:cNvSpPr/>
          <p:nvPr/>
        </p:nvSpPr>
        <p:spPr>
          <a:xfrm>
            <a:off x="564874" y="1690688"/>
            <a:ext cx="3257826" cy="3257826"/>
          </a:xfrm>
          <a:prstGeom prst="round2DiagRect">
            <a:avLst/>
          </a:prstGeom>
          <a:solidFill>
            <a:schemeClr val="bg1"/>
          </a:solidFill>
          <a:ln w="38100">
            <a:solidFill>
              <a:srgbClr val="064F80"/>
            </a:solidFill>
          </a:ln>
          <a:effectLst>
            <a:outerShdw dist="152400" dir="2700000" algn="tl" rotWithShape="0">
              <a:srgbClr val="ACCAD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buClr>
                <a:srgbClr val="EA5E29"/>
              </a:buClr>
            </a:pPr>
            <a:br>
              <a:rPr lang="en-US" sz="2000">
                <a:solidFill>
                  <a:srgbClr val="064F80"/>
                </a:solidFill>
                <a:latin typeface="Calibri" panose="020F0502020204030204" pitchFamily="34" charset="0"/>
                <a:cs typeface="Calibri" panose="020F0502020204030204" pitchFamily="34" charset="0"/>
              </a:rPr>
            </a:br>
            <a:br>
              <a:rPr lang="en-US" sz="2000">
                <a:solidFill>
                  <a:srgbClr val="064F80"/>
                </a:solidFill>
                <a:latin typeface="Calibri" panose="020F0502020204030204" pitchFamily="34" charset="0"/>
                <a:cs typeface="Calibri" panose="020F0502020204030204" pitchFamily="34" charset="0"/>
              </a:rPr>
            </a:br>
            <a:br>
              <a:rPr lang="en-US" sz="2000">
                <a:solidFill>
                  <a:srgbClr val="064F80"/>
                </a:solidFill>
                <a:latin typeface="Calibri" panose="020F0502020204030204" pitchFamily="34" charset="0"/>
                <a:cs typeface="Calibri" panose="020F0502020204030204" pitchFamily="34" charset="0"/>
              </a:rPr>
            </a:br>
            <a:r>
              <a:rPr lang="en-US" sz="2000">
                <a:solidFill>
                  <a:srgbClr val="064F80"/>
                </a:solidFill>
                <a:latin typeface="Calibri" panose="020F0502020204030204" pitchFamily="34" charset="0"/>
                <a:cs typeface="Calibri" panose="020F0502020204030204" pitchFamily="34" charset="0"/>
              </a:rPr>
              <a:t>The average wait time </a:t>
            </a:r>
            <a:br>
              <a:rPr lang="en-US" sz="2000">
                <a:solidFill>
                  <a:srgbClr val="064F80"/>
                </a:solidFill>
                <a:latin typeface="Calibri" panose="020F0502020204030204" pitchFamily="34" charset="0"/>
                <a:cs typeface="Calibri" panose="020F0502020204030204" pitchFamily="34" charset="0"/>
              </a:rPr>
            </a:br>
            <a:r>
              <a:rPr lang="en-US" sz="2000">
                <a:solidFill>
                  <a:srgbClr val="064F80"/>
                </a:solidFill>
                <a:latin typeface="Calibri" panose="020F0502020204030204" pitchFamily="34" charset="0"/>
                <a:cs typeface="Calibri" panose="020F0502020204030204" pitchFamily="34" charset="0"/>
              </a:rPr>
              <a:t>for services is </a:t>
            </a:r>
          </a:p>
          <a:p>
            <a:pPr algn="ctr">
              <a:lnSpc>
                <a:spcPts val="6000"/>
              </a:lnSpc>
              <a:spcBef>
                <a:spcPts val="1200"/>
              </a:spcBef>
              <a:buClr>
                <a:srgbClr val="EA5E29"/>
              </a:buClr>
            </a:pPr>
            <a:r>
              <a:rPr lang="en-US" sz="6600" b="1">
                <a:solidFill>
                  <a:srgbClr val="EA5E29"/>
                </a:solidFill>
                <a:latin typeface="Calibri" panose="020F0502020204030204" pitchFamily="34" charset="0"/>
                <a:cs typeface="Calibri" panose="020F0502020204030204" pitchFamily="34" charset="0"/>
              </a:rPr>
              <a:t>48</a:t>
            </a:r>
            <a:r>
              <a:rPr lang="en-US" sz="4800" b="1" i="1">
                <a:solidFill>
                  <a:srgbClr val="EA5E29"/>
                </a:solidFill>
                <a:latin typeface="Calibri" panose="020F0502020204030204" pitchFamily="34" charset="0"/>
                <a:cs typeface="Calibri" panose="020F0502020204030204" pitchFamily="34" charset="0"/>
              </a:rPr>
              <a:t> days</a:t>
            </a:r>
          </a:p>
          <a:p>
            <a:pPr algn="ctr">
              <a:buClr>
                <a:srgbClr val="EA5E29"/>
              </a:buClr>
            </a:pPr>
            <a:r>
              <a:rPr lang="en-US" sz="2000" b="1" i="1">
                <a:solidFill>
                  <a:srgbClr val="064F80"/>
                </a:solidFill>
                <a:latin typeface="Calibri" panose="020F0502020204030204" pitchFamily="34" charset="0"/>
                <a:cs typeface="Calibri" panose="020F0502020204030204" pitchFamily="34" charset="0"/>
              </a:rPr>
              <a:t>nationwide.</a:t>
            </a:r>
          </a:p>
        </p:txBody>
      </p:sp>
      <p:sp>
        <p:nvSpPr>
          <p:cNvPr id="5" name="Rectangle: Rounded Corners 3">
            <a:extLst>
              <a:ext uri="{FF2B5EF4-FFF2-40B4-BE49-F238E27FC236}">
                <a16:creationId xmlns:a16="http://schemas.microsoft.com/office/drawing/2014/main" id="{2767DE9D-9C67-5502-7C14-FD60E40E0BAF}"/>
              </a:ext>
            </a:extLst>
          </p:cNvPr>
          <p:cNvSpPr/>
          <p:nvPr/>
        </p:nvSpPr>
        <p:spPr>
          <a:xfrm>
            <a:off x="4406624" y="1690688"/>
            <a:ext cx="3257826" cy="3257826"/>
          </a:xfrm>
          <a:prstGeom prst="round2DiagRect">
            <a:avLst/>
          </a:prstGeom>
          <a:solidFill>
            <a:schemeClr val="bg1"/>
          </a:solidFill>
          <a:ln w="38100">
            <a:solidFill>
              <a:srgbClr val="064F80"/>
            </a:solidFill>
          </a:ln>
          <a:effectLst>
            <a:outerShdw dist="152400" dir="2700000" algn="tl" rotWithShape="0">
              <a:srgbClr val="ACCAD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buClr>
                <a:srgbClr val="EA5E29"/>
              </a:buClr>
            </a:pPr>
            <a:br>
              <a:rPr lang="en-US" sz="2000">
                <a:solidFill>
                  <a:srgbClr val="064F80"/>
                </a:solidFill>
                <a:latin typeface="Calibri" panose="020F0502020204030204" pitchFamily="34" charset="0"/>
                <a:cs typeface="Calibri" panose="020F0502020204030204" pitchFamily="34" charset="0"/>
              </a:rPr>
            </a:br>
            <a:endParaRPr lang="en-US" sz="2000">
              <a:solidFill>
                <a:srgbClr val="064F80"/>
              </a:solidFill>
              <a:latin typeface="Calibri" panose="020F0502020204030204" pitchFamily="34" charset="0"/>
              <a:cs typeface="Calibri" panose="020F0502020204030204" pitchFamily="34" charset="0"/>
            </a:endParaRPr>
          </a:p>
          <a:p>
            <a:pPr algn="ctr">
              <a:spcBef>
                <a:spcPts val="1200"/>
              </a:spcBef>
              <a:buClr>
                <a:srgbClr val="EA5E29"/>
              </a:buClr>
            </a:pPr>
            <a:r>
              <a:rPr lang="en-US" sz="6600" b="1">
                <a:solidFill>
                  <a:srgbClr val="EA5E29"/>
                </a:solidFill>
                <a:latin typeface="Calibri" panose="020F0502020204030204" pitchFamily="34" charset="0"/>
                <a:cs typeface="Calibri" panose="020F0502020204030204" pitchFamily="34" charset="0"/>
              </a:rPr>
              <a:t>71% </a:t>
            </a:r>
          </a:p>
          <a:p>
            <a:pPr algn="ctr">
              <a:spcBef>
                <a:spcPts val="600"/>
              </a:spcBef>
              <a:buClr>
                <a:srgbClr val="EA5E29"/>
              </a:buClr>
            </a:pPr>
            <a:r>
              <a:rPr lang="en-US" sz="2000">
                <a:solidFill>
                  <a:srgbClr val="064F80"/>
                </a:solidFill>
                <a:latin typeface="Calibri" panose="020F0502020204030204" pitchFamily="34" charset="0"/>
                <a:cs typeface="Calibri" panose="020F0502020204030204" pitchFamily="34" charset="0"/>
              </a:rPr>
              <a:t>see clients for their </a:t>
            </a:r>
            <a:br>
              <a:rPr lang="en-US" sz="2000">
                <a:solidFill>
                  <a:srgbClr val="064F80"/>
                </a:solidFill>
                <a:latin typeface="Calibri" panose="020F0502020204030204" pitchFamily="34" charset="0"/>
                <a:cs typeface="Calibri" panose="020F0502020204030204" pitchFamily="34" charset="0"/>
              </a:rPr>
            </a:br>
            <a:r>
              <a:rPr lang="en-US" sz="2000">
                <a:solidFill>
                  <a:srgbClr val="064F80"/>
                </a:solidFill>
                <a:latin typeface="Calibri" panose="020F0502020204030204" pitchFamily="34" charset="0"/>
                <a:cs typeface="Calibri" panose="020F0502020204030204" pitchFamily="34" charset="0"/>
              </a:rPr>
              <a:t>first appointment within </a:t>
            </a:r>
            <a:r>
              <a:rPr lang="en-US" sz="2000" b="1" i="1">
                <a:solidFill>
                  <a:srgbClr val="064F80"/>
                </a:solidFill>
                <a:latin typeface="Calibri" panose="020F0502020204030204" pitchFamily="34" charset="0"/>
                <a:cs typeface="Calibri" panose="020F0502020204030204" pitchFamily="34" charset="0"/>
              </a:rPr>
              <a:t>one week.</a:t>
            </a:r>
          </a:p>
        </p:txBody>
      </p:sp>
      <p:sp>
        <p:nvSpPr>
          <p:cNvPr id="6" name="Rectangle: Rounded Corners 3">
            <a:extLst>
              <a:ext uri="{FF2B5EF4-FFF2-40B4-BE49-F238E27FC236}">
                <a16:creationId xmlns:a16="http://schemas.microsoft.com/office/drawing/2014/main" id="{3393685B-D764-EF6D-063B-8D822EE3B8D8}"/>
              </a:ext>
            </a:extLst>
          </p:cNvPr>
          <p:cNvSpPr/>
          <p:nvPr/>
        </p:nvSpPr>
        <p:spPr>
          <a:xfrm>
            <a:off x="8248374" y="1690688"/>
            <a:ext cx="3257826" cy="3257826"/>
          </a:xfrm>
          <a:prstGeom prst="round2DiagRect">
            <a:avLst/>
          </a:prstGeom>
          <a:solidFill>
            <a:schemeClr val="bg1"/>
          </a:solidFill>
          <a:ln w="38100">
            <a:solidFill>
              <a:srgbClr val="064F80"/>
            </a:solidFill>
          </a:ln>
          <a:effectLst>
            <a:outerShdw dist="152400" dir="2700000" algn="tl" rotWithShape="0">
              <a:srgbClr val="ACCAD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buClr>
                <a:srgbClr val="EA5E29"/>
              </a:buClr>
            </a:pPr>
            <a:br>
              <a:rPr lang="en-US" sz="2000">
                <a:solidFill>
                  <a:srgbClr val="064F80"/>
                </a:solidFill>
                <a:latin typeface="Calibri" panose="020F0502020204030204" pitchFamily="34" charset="0"/>
                <a:cs typeface="Calibri" panose="020F0502020204030204" pitchFamily="34" charset="0"/>
              </a:rPr>
            </a:br>
            <a:endParaRPr lang="en-US" sz="2000">
              <a:solidFill>
                <a:srgbClr val="064F80"/>
              </a:solidFill>
              <a:latin typeface="Calibri" panose="020F0502020204030204" pitchFamily="34" charset="0"/>
              <a:cs typeface="Calibri" panose="020F0502020204030204" pitchFamily="34" charset="0"/>
            </a:endParaRPr>
          </a:p>
          <a:p>
            <a:pPr algn="ctr">
              <a:spcBef>
                <a:spcPts val="1200"/>
              </a:spcBef>
              <a:buClr>
                <a:srgbClr val="EA5E29"/>
              </a:buClr>
            </a:pPr>
            <a:r>
              <a:rPr lang="en-US" sz="6600" b="1">
                <a:solidFill>
                  <a:srgbClr val="EA5E29"/>
                </a:solidFill>
                <a:latin typeface="Calibri" panose="020F0502020204030204" pitchFamily="34" charset="0"/>
                <a:cs typeface="Calibri" panose="020F0502020204030204" pitchFamily="34" charset="0"/>
              </a:rPr>
              <a:t>87% </a:t>
            </a:r>
          </a:p>
          <a:p>
            <a:pPr algn="ctr">
              <a:spcBef>
                <a:spcPts val="600"/>
              </a:spcBef>
              <a:buClr>
                <a:srgbClr val="EA5E29"/>
              </a:buClr>
            </a:pPr>
            <a:r>
              <a:rPr lang="en-US" sz="2000">
                <a:solidFill>
                  <a:srgbClr val="064F80"/>
                </a:solidFill>
                <a:latin typeface="Calibri" panose="020F0502020204030204" pitchFamily="34" charset="0"/>
                <a:cs typeface="Calibri" panose="020F0502020204030204" pitchFamily="34" charset="0"/>
              </a:rPr>
              <a:t>see clients within </a:t>
            </a:r>
            <a:br>
              <a:rPr lang="en-US" sz="2000">
                <a:solidFill>
                  <a:srgbClr val="064F80"/>
                </a:solidFill>
                <a:latin typeface="Calibri" panose="020F0502020204030204" pitchFamily="34" charset="0"/>
                <a:cs typeface="Calibri" panose="020F0502020204030204" pitchFamily="34" charset="0"/>
              </a:rPr>
            </a:br>
            <a:r>
              <a:rPr lang="en-US" sz="2000" b="1" i="1">
                <a:solidFill>
                  <a:srgbClr val="064F80"/>
                </a:solidFill>
                <a:latin typeface="Calibri" panose="020F0502020204030204" pitchFamily="34" charset="0"/>
                <a:cs typeface="Calibri" panose="020F0502020204030204" pitchFamily="34" charset="0"/>
              </a:rPr>
              <a:t>10 days.</a:t>
            </a:r>
            <a:br>
              <a:rPr lang="en-US" sz="2000">
                <a:solidFill>
                  <a:srgbClr val="064F80"/>
                </a:solidFill>
                <a:latin typeface="Calibri" panose="020F0502020204030204" pitchFamily="34" charset="0"/>
                <a:cs typeface="Calibri" panose="020F0502020204030204" pitchFamily="34" charset="0"/>
              </a:rPr>
            </a:br>
            <a:endParaRPr lang="en-US" sz="2000">
              <a:solidFill>
                <a:srgbClr val="064F8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1DF5D97-B589-BF99-852A-873BE5B7A794}"/>
              </a:ext>
            </a:extLst>
          </p:cNvPr>
          <p:cNvSpPr txBox="1"/>
          <p:nvPr/>
        </p:nvSpPr>
        <p:spPr>
          <a:xfrm>
            <a:off x="564874" y="5500746"/>
            <a:ext cx="8769626" cy="276999"/>
          </a:xfrm>
          <a:prstGeom prst="rect">
            <a:avLst/>
          </a:prstGeom>
          <a:noFill/>
        </p:spPr>
        <p:txBody>
          <a:bodyPr wrap="square">
            <a:spAutoFit/>
          </a:bodyPr>
          <a:lstStyle/>
          <a:p>
            <a:pPr>
              <a:spcBef>
                <a:spcPts val="1200"/>
              </a:spcBef>
              <a:buClr>
                <a:srgbClr val="EA5E29"/>
              </a:buClr>
            </a:pPr>
            <a:r>
              <a:rPr lang="en-US" sz="1200">
                <a:solidFill>
                  <a:srgbClr val="064F80"/>
                </a:solidFill>
                <a:latin typeface="Calibri" panose="020F0502020204030204" pitchFamily="34" charset="0"/>
                <a:cs typeface="Calibri" panose="020F0502020204030204" pitchFamily="34" charset="0"/>
              </a:rPr>
              <a:t>https://</a:t>
            </a:r>
            <a:r>
              <a:rPr lang="en-US" sz="1200" err="1">
                <a:solidFill>
                  <a:srgbClr val="064F80"/>
                </a:solidFill>
                <a:latin typeface="Calibri" panose="020F0502020204030204" pitchFamily="34" charset="0"/>
                <a:cs typeface="Calibri" panose="020F0502020204030204" pitchFamily="34" charset="0"/>
              </a:rPr>
              <a:t>www.thenationalcouncil.org</a:t>
            </a:r>
            <a:r>
              <a:rPr lang="en-US" sz="1200">
                <a:solidFill>
                  <a:srgbClr val="064F80"/>
                </a:solidFill>
                <a:latin typeface="Calibri" panose="020F0502020204030204" pitchFamily="34" charset="0"/>
                <a:cs typeface="Calibri" panose="020F0502020204030204" pitchFamily="34" charset="0"/>
              </a:rPr>
              <a:t>/resources/2022-ccbhc-impact-report/</a:t>
            </a:r>
          </a:p>
        </p:txBody>
      </p:sp>
      <p:pic>
        <p:nvPicPr>
          <p:cNvPr id="12" name="Graphic 11" descr="Stopwatch with solid fill">
            <a:extLst>
              <a:ext uri="{FF2B5EF4-FFF2-40B4-BE49-F238E27FC236}">
                <a16:creationId xmlns:a16="http://schemas.microsoft.com/office/drawing/2014/main" id="{A8F01579-B870-E830-CF61-4993752DE5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36587" y="1836520"/>
            <a:ext cx="914400" cy="914400"/>
          </a:xfrm>
          <a:prstGeom prst="rect">
            <a:avLst/>
          </a:prstGeom>
        </p:spPr>
      </p:pic>
      <p:pic>
        <p:nvPicPr>
          <p:cNvPr id="14" name="Graphic 13" descr="Daily calendar with solid fill">
            <a:extLst>
              <a:ext uri="{FF2B5EF4-FFF2-40B4-BE49-F238E27FC236}">
                <a16:creationId xmlns:a16="http://schemas.microsoft.com/office/drawing/2014/main" id="{E0841912-841C-575F-5B46-57D74DA55A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0087" y="1836520"/>
            <a:ext cx="914400" cy="914400"/>
          </a:xfrm>
          <a:prstGeom prst="rect">
            <a:avLst/>
          </a:prstGeom>
        </p:spPr>
      </p:pic>
      <p:pic>
        <p:nvPicPr>
          <p:cNvPr id="16" name="Graphic 15" descr="Users with solid fill">
            <a:extLst>
              <a:ext uri="{FF2B5EF4-FFF2-40B4-BE49-F238E27FC236}">
                <a16:creationId xmlns:a16="http://schemas.microsoft.com/office/drawing/2014/main" id="{8E4A588E-CFFF-582D-24BC-26D26DF4B3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78337" y="1836520"/>
            <a:ext cx="914400" cy="914400"/>
          </a:xfrm>
          <a:prstGeom prst="rect">
            <a:avLst/>
          </a:prstGeom>
        </p:spPr>
      </p:pic>
    </p:spTree>
    <p:extLst>
      <p:ext uri="{BB962C8B-B14F-4D97-AF65-F5344CB8AC3E}">
        <p14:creationId xmlns:p14="http://schemas.microsoft.com/office/powerpoint/2010/main" val="2863479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ational Council Color Palette">
      <a:dk1>
        <a:srgbClr val="53605F"/>
      </a:dk1>
      <a:lt1>
        <a:srgbClr val="FFFFFF"/>
      </a:lt1>
      <a:dk2>
        <a:srgbClr val="53605F"/>
      </a:dk2>
      <a:lt2>
        <a:srgbClr val="A9ABA3"/>
      </a:lt2>
      <a:accent1>
        <a:srgbClr val="064F80"/>
      </a:accent1>
      <a:accent2>
        <a:srgbClr val="EA5E28"/>
      </a:accent2>
      <a:accent3>
        <a:srgbClr val="ACCAD3"/>
      </a:accent3>
      <a:accent4>
        <a:srgbClr val="7FD3EE"/>
      </a:accent4>
      <a:accent5>
        <a:srgbClr val="E8E0D1"/>
      </a:accent5>
      <a:accent6>
        <a:srgbClr val="A9ABA3"/>
      </a:accent6>
      <a:hlink>
        <a:srgbClr val="064F80"/>
      </a:hlink>
      <a:folHlink>
        <a:srgbClr val="EA5E2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24c3175-c74e-4e83-b1b5-461a4d30703a" xsi:nil="true"/>
    <lcf76f155ced4ddcb4097134ff3c332f xmlns="cacf325c-7a22-41d3-8403-072ae64d668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SharedWithUsers xmlns="324c3175-c74e-4e83-b1b5-461a4d30703a">
      <UserInfo>
        <DisplayName>Samantha Holcombe</DisplayName>
        <AccountId>20</AccountId>
        <AccountType/>
      </UserInfo>
      <UserInfo>
        <DisplayName>Kathryn Catamura</DisplayName>
        <AccountId>273</AccountId>
        <AccountType/>
      </UserInfo>
      <UserInfo>
        <DisplayName>Clement Nsiah</DisplayName>
        <AccountId>17</AccountId>
        <AccountType/>
      </UserInfo>
      <UserInfo>
        <DisplayName>D'ara Lemon</DisplayName>
        <AccountId>229</AccountId>
        <AccountType/>
      </UserInfo>
      <UserInfo>
        <DisplayName>Deanna Puglia</DisplayName>
        <AccountId>2003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46266964A23A4181B891C1489AAB8C" ma:contentTypeVersion="19" ma:contentTypeDescription="Create a new document." ma:contentTypeScope="" ma:versionID="325ea19c53e63a6ce7d24bd69c23a55e">
  <xsd:schema xmlns:xsd="http://www.w3.org/2001/XMLSchema" xmlns:xs="http://www.w3.org/2001/XMLSchema" xmlns:p="http://schemas.microsoft.com/office/2006/metadata/properties" xmlns:ns1="http://schemas.microsoft.com/sharepoint/v3" xmlns:ns2="cacf325c-7a22-41d3-8403-072ae64d6682" xmlns:ns3="324c3175-c74e-4e83-b1b5-461a4d30703a" targetNamespace="http://schemas.microsoft.com/office/2006/metadata/properties" ma:root="true" ma:fieldsID="49ded4b14fee2f555c58c2855a8ec096" ns1:_="" ns2:_="" ns3:_="">
    <xsd:import namespace="http://schemas.microsoft.com/sharepoint/v3"/>
    <xsd:import namespace="cacf325c-7a22-41d3-8403-072ae64d6682"/>
    <xsd:import namespace="324c3175-c74e-4e83-b1b5-461a4d3070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cf325c-7a22-41d3-8403-072ae64d66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98304ef-af6d-4835-9de1-cb437459200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4c3175-c74e-4e83-b1b5-461a4d30703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6990b8-2ba0-47f3-8f9a-fb1e10f37ec0}" ma:internalName="TaxCatchAll" ma:showField="CatchAllData" ma:web="324c3175-c74e-4e83-b1b5-461a4d3070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D1E659-3E34-4542-B08E-E0A277A4F1BB}">
  <ds:schemaRefs>
    <ds:schemaRef ds:uri="http://purl.org/dc/dcmityp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324c3175-c74e-4e83-b1b5-461a4d30703a"/>
    <ds:schemaRef ds:uri="cacf325c-7a22-41d3-8403-072ae64d6682"/>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2279A5C-1836-4BB3-AFDE-D0C3594D731B}">
  <ds:schemaRefs>
    <ds:schemaRef ds:uri="324c3175-c74e-4e83-b1b5-461a4d30703a"/>
    <ds:schemaRef ds:uri="cacf325c-7a22-41d3-8403-072ae64d66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2843AB-67C6-4C45-A1C1-E4723613CD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TotalTime>
  <Words>3911</Words>
  <Application>Microsoft Office PowerPoint</Application>
  <PresentationFormat>Widescreen</PresentationFormat>
  <Paragraphs>262</Paragraphs>
  <Slides>21</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Arial</vt:lpstr>
      <vt:lpstr>Calibri</vt:lpstr>
      <vt:lpstr>Calibri Light</vt:lpstr>
      <vt:lpstr>Courier New</vt:lpstr>
      <vt:lpstr>Open Sans</vt:lpstr>
      <vt:lpstr>Symbol</vt:lpstr>
      <vt:lpstr>Times New Roman</vt:lpstr>
      <vt:lpstr>Office Theme</vt:lpstr>
      <vt:lpstr>1_Office Theme</vt:lpstr>
      <vt:lpstr>2_Office Theme</vt:lpstr>
      <vt:lpstr>Certified Community Behavioral Health Clinic Overview Updated for Revised CCBHC Criteria Released March 2023</vt:lpstr>
      <vt:lpstr>PowerPoint Presentation</vt:lpstr>
      <vt:lpstr>What is a Certified Community Behavioral Health Clinic (CCBHC)?</vt:lpstr>
      <vt:lpstr>CCBHC Criteria Program Requirements</vt:lpstr>
      <vt:lpstr>Scope of Services 4.A-4.K</vt:lpstr>
      <vt:lpstr>CCBHC Funding Pathways</vt:lpstr>
      <vt:lpstr>CCBHC National Movement</vt:lpstr>
      <vt:lpstr>Early Impact</vt:lpstr>
      <vt:lpstr>Early Impact</vt:lpstr>
      <vt:lpstr>Why CCBHC? The Vision for [Insert Org Name]</vt:lpstr>
      <vt:lpstr>[Insert Org Name] CCBHC Commitments </vt:lpstr>
      <vt:lpstr>Discussion</vt:lpstr>
      <vt:lpstr>Resources</vt:lpstr>
      <vt:lpstr>PowerPoint Presentation</vt:lpstr>
      <vt:lpstr>Staffing 1.A-1.D</vt:lpstr>
      <vt:lpstr>Access and Availability 2.A-2.E</vt:lpstr>
      <vt:lpstr>Care Coordination 3.A-3.D</vt:lpstr>
      <vt:lpstr>Quality and Other Reporting 5.A-5.B</vt:lpstr>
      <vt:lpstr>General Requirements of Organizational Authority and Finances 6.A-6.B</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Wainwright</dc:creator>
  <cp:lastModifiedBy>Deanna Puglia</cp:lastModifiedBy>
  <cp:revision>22</cp:revision>
  <dcterms:created xsi:type="dcterms:W3CDTF">2021-03-18T18:22:02Z</dcterms:created>
  <dcterms:modified xsi:type="dcterms:W3CDTF">2024-05-22T16:42:44Z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0x0101006B46266964A23A4181B891C1489AAB8C</vt:lpwstr>
  </property>
  <property fmtid="{D5CDD505-2E9C-101B-9397-08002B2CF9AE}" pid="3" name="MediaServiceImageTags">
    <vt:lpwstr/>
  </property>
</Properties>
</file>