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17"/>
  </p:notesMasterIdLst>
  <p:sldIdLst>
    <p:sldId id="256" r:id="rId6"/>
    <p:sldId id="257" r:id="rId7"/>
    <p:sldId id="258" r:id="rId8"/>
    <p:sldId id="259" r:id="rId9"/>
    <p:sldId id="273" r:id="rId10"/>
    <p:sldId id="261" r:id="rId11"/>
    <p:sldId id="262" r:id="rId12"/>
    <p:sldId id="269" r:id="rId13"/>
    <p:sldId id="270" r:id="rId14"/>
    <p:sldId id="271" r:id="rId15"/>
    <p:sldId id="26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0F6809-174C-929D-4E4F-80518CC68F8B}" name="Paula Zaremba" initials="PZ" userId="S::PaulaZ@thenationalcouncil.org::6247db67-db2c-4e5d-9048-5b14b044ecce" providerId="AD"/>
  <p188:author id="{9957B17E-5377-8017-D757-C180926DB861}" name="Sarah Neil" initials="SN" userId="S::sarahn@thenationalcouncil.org::1bb6b452-2e0e-46a3-950d-caba807b66e3" providerId="AD"/>
  <p188:author id="{0AD729B7-7AD3-ED67-9976-6466600D8250}" name="Victoria Pauline" initials="VP" userId="S::victoriap@thenationalcouncil.org::f821283e-cc62-4558-9671-11af281f2b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E29"/>
    <a:srgbClr val="53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ED71B-CA08-4EA7-9305-804A143F06D1}" v="76" dt="2023-09-20T15:00:15.224"/>
    <p1510:client id="{2B46ECC6-844E-5C75-C84C-417B081A8699}" v="140" dt="2022-08-10T19:16:43.947"/>
    <p1510:client id="{3D01F5F7-BDCC-B044-7DF1-22E8A9C36BF4}" v="402" dt="2022-09-07T19:47:20.013"/>
    <p1510:client id="{45B1FEAC-B562-DB61-2DA9-00A54BA160CA}" v="281" dt="2023-09-20T14:54:40.445"/>
    <p1510:client id="{C1CECC68-EF99-024D-67B1-D5EA5EB9F824}" v="53" dt="2022-08-16T18:12:35.654"/>
    <p1510:client id="{C3A5BA83-23B0-5704-CB2C-98329D822B68}" v="94" dt="2022-08-12T17:00:33.240"/>
    <p1510:client id="{D6B97F6E-3333-B8D2-B91B-E0104E63FDBE}" v="215" dt="2023-12-13T17:59:02.777"/>
    <p1510:client id="{D719C053-813B-5FD7-67D4-FAD27F1B55EB}" v="97" dt="2023-12-13T18:11:19.677"/>
    <p1510:client id="{DB59119E-C886-EF4C-A9D9-444BABFA5D6A}" v="16" dt="2022-06-28T16:39:39.565"/>
    <p1510:client id="{DE6FAB22-D7D1-A36E-DB74-C5B987FB942B}" v="697" dt="2022-08-09T20:32:15.147"/>
    <p1510:client id="{E2E5BAEA-CFFE-61D8-9EAF-CEAC52919002}" v="7" dt="2023-09-21T15:17:53.109"/>
    <p1510:client id="{EDAAF994-CF1D-56C6-A354-2CBBBBF4F49E}" v="2" dt="2022-08-17T14:50:23.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892"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F2C6E-F826-4FB1-9014-62399E39A041}" type="doc">
      <dgm:prSet loTypeId="urn:microsoft.com/office/officeart/2005/8/layout/hList7" loCatId="list" qsTypeId="urn:microsoft.com/office/officeart/2005/8/quickstyle/simple1" qsCatId="simple" csTypeId="urn:microsoft.com/office/officeart/2005/8/colors/colorful2" csCatId="colorful" phldr="1"/>
      <dgm:spPr/>
      <dgm:t>
        <a:bodyPr/>
        <a:lstStyle/>
        <a:p>
          <a:endParaRPr lang="en-US"/>
        </a:p>
      </dgm:t>
    </dgm:pt>
    <dgm:pt modelId="{0A6AF74A-8869-48B5-8B1E-FB7DB82B8287}">
      <dgm:prSet phldrT="[Text]" custT="1"/>
      <dgm:spPr>
        <a:solidFill>
          <a:schemeClr val="bg1"/>
        </a:solidFill>
        <a:ln>
          <a:noFill/>
        </a:ln>
        <a:effectLst>
          <a:outerShdw dist="63500" dir="2700000" algn="tl" rotWithShape="0">
            <a:srgbClr val="53605F">
              <a:alpha val="10000"/>
            </a:srgbClr>
          </a:outerShdw>
        </a:effectLst>
      </dgm:spPr>
      <dgm:t>
        <a:bodyPr anchor="t" anchorCtr="0"/>
        <a:lstStyle/>
        <a:p>
          <a:pPr rtl="0">
            <a:spcAft>
              <a:spcPts val="500"/>
            </a:spcAft>
          </a:pPr>
          <a:r>
            <a:rPr lang="en-US" sz="1600" b="1" i="0">
              <a:solidFill>
                <a:srgbClr val="53605F"/>
              </a:solidFill>
              <a:latin typeface="Calibri" panose="020F0502020204030204" pitchFamily="34" charset="0"/>
              <a:cs typeface="Calibri" panose="020F0502020204030204" pitchFamily="34" charset="0"/>
            </a:rPr>
            <a:t>Health Equity through Integrated Care</a:t>
          </a:r>
        </a:p>
      </dgm:t>
    </dgm:pt>
    <dgm:pt modelId="{C07CBA23-2D03-4891-AAF1-D82CC6BC5CA8}" type="parTrans" cxnId="{2B1154FA-4B27-4CED-89E4-EA92BE073C3B}">
      <dgm:prSet/>
      <dgm:spPr/>
      <dgm:t>
        <a:bodyPr/>
        <a:lstStyle/>
        <a:p>
          <a:endParaRPr lang="en-US"/>
        </a:p>
      </dgm:t>
    </dgm:pt>
    <dgm:pt modelId="{22B25E41-4401-4070-BBFC-12F5CBA0E531}" type="sibTrans" cxnId="{2B1154FA-4B27-4CED-89E4-EA92BE073C3B}">
      <dgm:prSet/>
      <dgm:spPr/>
      <dgm:t>
        <a:bodyPr/>
        <a:lstStyle/>
        <a:p>
          <a:endParaRPr lang="en-US"/>
        </a:p>
      </dgm:t>
    </dgm:pt>
    <dgm:pt modelId="{6DBA31DF-B1EC-4BA3-9A7D-10F4395729F9}">
      <dgm:prSet phldrT="[Text]" custT="1"/>
      <dgm:spPr>
        <a:solidFill>
          <a:schemeClr val="bg1"/>
        </a:solidFill>
        <a:ln>
          <a:noFill/>
        </a:ln>
        <a:effectLst>
          <a:outerShdw dist="63500" dir="2700000" algn="tl" rotWithShape="0">
            <a:srgbClr val="53605F">
              <a:alpha val="10000"/>
            </a:srgbClr>
          </a:outerShdw>
        </a:effectLst>
      </dgm:spPr>
      <dgm:t>
        <a:bodyPr anchor="t" anchorCtr="0"/>
        <a:lstStyle/>
        <a:p>
          <a:r>
            <a:rPr lang="en-US" sz="1600" b="1" i="0">
              <a:solidFill>
                <a:srgbClr val="53605F"/>
              </a:solidFill>
              <a:latin typeface="Calibri" panose="020F0502020204030204" pitchFamily="34" charset="0"/>
              <a:cs typeface="Calibri" panose="020F0502020204030204" pitchFamily="34" charset="0"/>
            </a:rPr>
            <a:t>Workforce Development</a:t>
          </a:r>
        </a:p>
      </dgm:t>
    </dgm:pt>
    <dgm:pt modelId="{6CA40FFD-0713-492A-964D-ECCE5368171B}" type="parTrans" cxnId="{7DB8F7AE-31AA-4DA3-AD95-82D37930E36C}">
      <dgm:prSet/>
      <dgm:spPr/>
      <dgm:t>
        <a:bodyPr/>
        <a:lstStyle/>
        <a:p>
          <a:endParaRPr lang="en-US"/>
        </a:p>
      </dgm:t>
    </dgm:pt>
    <dgm:pt modelId="{4441A59A-A154-46DE-B089-698EB15323F7}" type="sibTrans" cxnId="{7DB8F7AE-31AA-4DA3-AD95-82D37930E36C}">
      <dgm:prSet/>
      <dgm:spPr/>
      <dgm:t>
        <a:bodyPr/>
        <a:lstStyle/>
        <a:p>
          <a:endParaRPr lang="en-US"/>
        </a:p>
      </dgm:t>
    </dgm:pt>
    <dgm:pt modelId="{0FDE0D6B-BACD-4BDE-ABB0-D751E8452F9F}">
      <dgm:prSet phldrT="[Text]" custT="1"/>
      <dgm:spPr>
        <a:solidFill>
          <a:schemeClr val="bg1"/>
        </a:solidFill>
        <a:ln>
          <a:noFill/>
        </a:ln>
        <a:effectLst>
          <a:outerShdw dist="63500" dir="2700000" algn="tl" rotWithShape="0">
            <a:srgbClr val="53605F">
              <a:alpha val="10000"/>
            </a:srgbClr>
          </a:outerShdw>
        </a:effectLst>
      </dgm:spPr>
      <dgm:t>
        <a:bodyPr anchor="t" anchorCtr="0"/>
        <a:lstStyle/>
        <a:p>
          <a:pPr rtl="0">
            <a:spcBef>
              <a:spcPts val="1000"/>
            </a:spcBef>
            <a:spcAft>
              <a:spcPts val="500"/>
            </a:spcAft>
          </a:pPr>
          <a:r>
            <a:rPr lang="en-US" sz="1600" b="1" i="0">
              <a:solidFill>
                <a:srgbClr val="53605F"/>
              </a:solidFill>
              <a:latin typeface="Calibri" panose="020F0502020204030204" pitchFamily="34" charset="0"/>
              <a:cs typeface="Calibri" panose="020F0502020204030204" pitchFamily="34" charset="0"/>
            </a:rPr>
            <a:t>Integrated Care Financing &amp; Operations</a:t>
          </a:r>
        </a:p>
      </dgm:t>
    </dgm:pt>
    <dgm:pt modelId="{AC2562D7-9695-4051-B438-FCDCB0E247B6}" type="parTrans" cxnId="{C6A28D89-5E34-4B69-91E7-2727E34B86CB}">
      <dgm:prSet/>
      <dgm:spPr/>
      <dgm:t>
        <a:bodyPr/>
        <a:lstStyle/>
        <a:p>
          <a:endParaRPr lang="en-US"/>
        </a:p>
      </dgm:t>
    </dgm:pt>
    <dgm:pt modelId="{903A1083-EAC7-45ED-8ED3-4BF3FE0DB062}" type="sibTrans" cxnId="{C6A28D89-5E34-4B69-91E7-2727E34B86CB}">
      <dgm:prSet/>
      <dgm:spPr/>
      <dgm:t>
        <a:bodyPr/>
        <a:lstStyle/>
        <a:p>
          <a:endParaRPr lang="en-US"/>
        </a:p>
      </dgm:t>
    </dgm:pt>
    <dgm:pt modelId="{A8BA26DE-2DC6-4E37-A03F-7698AFA84B42}">
      <dgm:prSet phldr="0" custT="1"/>
      <dgm:spPr>
        <a:solidFill>
          <a:schemeClr val="bg1"/>
        </a:solidFill>
        <a:ln>
          <a:noFill/>
        </a:ln>
        <a:effectLst>
          <a:outerShdw dist="63500" dir="2700000" algn="tl" rotWithShape="0">
            <a:srgbClr val="53605F">
              <a:alpha val="10000"/>
            </a:srgbClr>
          </a:outerShdw>
        </a:effectLst>
      </dgm:spPr>
      <dgm:t>
        <a:bodyPr anchor="t" anchorCtr="0"/>
        <a:lstStyle/>
        <a:p>
          <a:r>
            <a:rPr lang="en-US" sz="1600" b="1" i="0">
              <a:solidFill>
                <a:srgbClr val="53605F"/>
              </a:solidFill>
              <a:latin typeface="Calibri" panose="020F0502020204030204" pitchFamily="34" charset="0"/>
              <a:cs typeface="Calibri" panose="020F0502020204030204" pitchFamily="34" charset="0"/>
            </a:rPr>
            <a:t> Implementing Models of Integrated Care </a:t>
          </a:r>
        </a:p>
      </dgm:t>
    </dgm:pt>
    <dgm:pt modelId="{830D22AA-81DA-4E1F-89CC-4FFA1ACF09BF}" type="parTrans" cxnId="{5602D7B4-D024-44EC-A933-D084091CF80D}">
      <dgm:prSet/>
      <dgm:spPr/>
      <dgm:t>
        <a:bodyPr/>
        <a:lstStyle/>
        <a:p>
          <a:endParaRPr lang="en-US"/>
        </a:p>
      </dgm:t>
    </dgm:pt>
    <dgm:pt modelId="{9BA0F7B3-6EBC-4E5E-9A45-97A88183A5EC}" type="sibTrans" cxnId="{5602D7B4-D024-44EC-A933-D084091CF80D}">
      <dgm:prSet/>
      <dgm:spPr/>
      <dgm:t>
        <a:bodyPr/>
        <a:lstStyle/>
        <a:p>
          <a:endParaRPr lang="en-US"/>
        </a:p>
      </dgm:t>
    </dgm:pt>
    <dgm:pt modelId="{D8329C5D-8F67-445C-8BE3-F6FEAE1E08A0}">
      <dgm:prSet phldr="0" custT="1"/>
      <dgm:spPr>
        <a:solidFill>
          <a:schemeClr val="bg1"/>
        </a:solidFill>
        <a:ln>
          <a:noFill/>
        </a:ln>
        <a:effectLst>
          <a:outerShdw dist="63500" dir="2700000" algn="tl" rotWithShape="0">
            <a:srgbClr val="53605F">
              <a:alpha val="10000"/>
            </a:srgbClr>
          </a:outerShdw>
        </a:effectLst>
      </dgm:spPr>
      <dgm:t>
        <a:bodyPr anchor="t" anchorCtr="0"/>
        <a:lstStyle/>
        <a:p>
          <a:pPr rtl="0">
            <a:spcBef>
              <a:spcPts val="1000"/>
            </a:spcBef>
            <a:spcAft>
              <a:spcPts val="500"/>
            </a:spcAft>
          </a:pPr>
          <a:r>
            <a:rPr lang="en-US" sz="1600" b="1" i="0">
              <a:solidFill>
                <a:srgbClr val="53605F"/>
              </a:solidFill>
              <a:latin typeface="Calibri" panose="020F0502020204030204" pitchFamily="34" charset="0"/>
              <a:cs typeface="Calibri" panose="020F0502020204030204" pitchFamily="34" charset="0"/>
            </a:rPr>
            <a:t>Population Health in Integrated Care </a:t>
          </a:r>
        </a:p>
      </dgm:t>
    </dgm:pt>
    <dgm:pt modelId="{253AB96F-3AD6-4FC6-9416-2DA122496E8E}" type="sibTrans" cxnId="{A4D2F6AB-A420-4516-88A9-9887B84A23C5}">
      <dgm:prSet/>
      <dgm:spPr/>
      <dgm:t>
        <a:bodyPr/>
        <a:lstStyle/>
        <a:p>
          <a:endParaRPr lang="en-US"/>
        </a:p>
      </dgm:t>
    </dgm:pt>
    <dgm:pt modelId="{EE9842CE-BAA5-4C79-9661-0C5056C19171}" type="parTrans" cxnId="{A4D2F6AB-A420-4516-88A9-9887B84A23C5}">
      <dgm:prSet/>
      <dgm:spPr/>
      <dgm:t>
        <a:bodyPr/>
        <a:lstStyle/>
        <a:p>
          <a:endParaRPr lang="en-US"/>
        </a:p>
      </dgm:t>
    </dgm:pt>
    <dgm:pt modelId="{17971646-E2FC-46CA-8916-77DBC91F7DBC}" type="pres">
      <dgm:prSet presAssocID="{2E3F2C6E-F826-4FB1-9014-62399E39A041}" presName="Name0" presStyleCnt="0">
        <dgm:presLayoutVars>
          <dgm:dir/>
          <dgm:resizeHandles val="exact"/>
        </dgm:presLayoutVars>
      </dgm:prSet>
      <dgm:spPr/>
    </dgm:pt>
    <dgm:pt modelId="{4F4092CF-3005-4056-AA17-64C99C0284A8}" type="pres">
      <dgm:prSet presAssocID="{2E3F2C6E-F826-4FB1-9014-62399E39A041}" presName="fgShape" presStyleLbl="fgShp" presStyleIdx="0" presStyleCnt="1"/>
      <dgm:spPr>
        <a:noFill/>
        <a:ln>
          <a:noFill/>
        </a:ln>
      </dgm:spPr>
    </dgm:pt>
    <dgm:pt modelId="{6917B143-A8FF-46D1-92E2-9219142F4474}" type="pres">
      <dgm:prSet presAssocID="{2E3F2C6E-F826-4FB1-9014-62399E39A041}" presName="linComp" presStyleCnt="0"/>
      <dgm:spPr/>
    </dgm:pt>
    <dgm:pt modelId="{3D7BDADB-B216-4C6D-991E-420971D98BD3}" type="pres">
      <dgm:prSet presAssocID="{A8BA26DE-2DC6-4E37-A03F-7698AFA84B42}" presName="compNode" presStyleCnt="0"/>
      <dgm:spPr/>
    </dgm:pt>
    <dgm:pt modelId="{8BD57893-1F9E-4E9D-9340-FF41E5A68B98}" type="pres">
      <dgm:prSet presAssocID="{A8BA26DE-2DC6-4E37-A03F-7698AFA84B42}" presName="bkgdShape" presStyleLbl="node1" presStyleIdx="0" presStyleCnt="5"/>
      <dgm:spPr>
        <a:prstGeom prst="round2DiagRect">
          <a:avLst/>
        </a:prstGeom>
      </dgm:spPr>
    </dgm:pt>
    <dgm:pt modelId="{360743B8-6D96-4D95-B114-FEAB50E86A84}" type="pres">
      <dgm:prSet presAssocID="{A8BA26DE-2DC6-4E37-A03F-7698AFA84B42}" presName="nodeTx" presStyleLbl="node1" presStyleIdx="0" presStyleCnt="5">
        <dgm:presLayoutVars>
          <dgm:bulletEnabled val="1"/>
        </dgm:presLayoutVars>
      </dgm:prSet>
      <dgm:spPr/>
    </dgm:pt>
    <dgm:pt modelId="{A55D2311-3106-4C56-822C-1CDBBB6CAA57}" type="pres">
      <dgm:prSet presAssocID="{A8BA26DE-2DC6-4E37-A03F-7698AFA84B42}" presName="invisiNode" presStyleLbl="node1" presStyleIdx="0" presStyleCnt="5"/>
      <dgm:spPr/>
    </dgm:pt>
    <dgm:pt modelId="{B4A6DE9C-B28E-4187-83C3-BCBEC31B8C10}" type="pres">
      <dgm:prSet presAssocID="{A8BA26DE-2DC6-4E37-A03F-7698AFA84B42}" presName="imagNode" presStyleLbl="fgImgPlace1" presStyleIdx="0" presStyleCnt="5"/>
      <dgm:spPr>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9A9DAFC0-ED0B-495F-A5E5-099BFB343E84}" type="pres">
      <dgm:prSet presAssocID="{9BA0F7B3-6EBC-4E5E-9A45-97A88183A5EC}" presName="sibTrans" presStyleLbl="sibTrans2D1" presStyleIdx="0" presStyleCnt="0"/>
      <dgm:spPr/>
    </dgm:pt>
    <dgm:pt modelId="{1F50733D-0F5B-4498-9DCE-1E2E8AE5696F}" type="pres">
      <dgm:prSet presAssocID="{0A6AF74A-8869-48B5-8B1E-FB7DB82B8287}" presName="compNode" presStyleCnt="0"/>
      <dgm:spPr/>
    </dgm:pt>
    <dgm:pt modelId="{B32FD5B4-2938-46E5-9EB7-6DCFA9EDBD02}" type="pres">
      <dgm:prSet presAssocID="{0A6AF74A-8869-48B5-8B1E-FB7DB82B8287}" presName="bkgdShape" presStyleLbl="node1" presStyleIdx="1" presStyleCnt="5"/>
      <dgm:spPr>
        <a:prstGeom prst="round2DiagRect">
          <a:avLst/>
        </a:prstGeom>
      </dgm:spPr>
    </dgm:pt>
    <dgm:pt modelId="{F538668E-82E4-4683-84C2-DB1122EA48E1}" type="pres">
      <dgm:prSet presAssocID="{0A6AF74A-8869-48B5-8B1E-FB7DB82B8287}" presName="nodeTx" presStyleLbl="node1" presStyleIdx="1" presStyleCnt="5">
        <dgm:presLayoutVars>
          <dgm:bulletEnabled val="1"/>
        </dgm:presLayoutVars>
      </dgm:prSet>
      <dgm:spPr/>
    </dgm:pt>
    <dgm:pt modelId="{96AE1102-ED35-4352-B22A-5F21B720F7A7}" type="pres">
      <dgm:prSet presAssocID="{0A6AF74A-8869-48B5-8B1E-FB7DB82B8287}" presName="invisiNode" presStyleLbl="node1" presStyleIdx="1" presStyleCnt="5"/>
      <dgm:spPr/>
    </dgm:pt>
    <dgm:pt modelId="{DB339016-EBEB-4E02-9765-EFD6AA00FEC7}" type="pres">
      <dgm:prSet presAssocID="{0A6AF74A-8869-48B5-8B1E-FB7DB82B8287}" presName="imagNode" presStyleLbl="fgImgPlace1" presStyleIdx="1" presStyleCnt="5"/>
      <dgm:spPr>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2A9048B0-C554-4EFD-8276-1716E063EC13}" type="pres">
      <dgm:prSet presAssocID="{22B25E41-4401-4070-BBFC-12F5CBA0E531}" presName="sibTrans" presStyleLbl="sibTrans2D1" presStyleIdx="0" presStyleCnt="0"/>
      <dgm:spPr/>
    </dgm:pt>
    <dgm:pt modelId="{EDC45291-C8C3-4F74-8B30-21099EAC3A78}" type="pres">
      <dgm:prSet presAssocID="{D8329C5D-8F67-445C-8BE3-F6FEAE1E08A0}" presName="compNode" presStyleCnt="0"/>
      <dgm:spPr/>
    </dgm:pt>
    <dgm:pt modelId="{374AC141-9F3C-4768-A0C4-6DC8C786708D}" type="pres">
      <dgm:prSet presAssocID="{D8329C5D-8F67-445C-8BE3-F6FEAE1E08A0}" presName="bkgdShape" presStyleLbl="node1" presStyleIdx="2" presStyleCnt="5"/>
      <dgm:spPr>
        <a:prstGeom prst="round2DiagRect">
          <a:avLst/>
        </a:prstGeom>
      </dgm:spPr>
    </dgm:pt>
    <dgm:pt modelId="{67ABBB9D-1110-4261-B20C-4EA70A729852}" type="pres">
      <dgm:prSet presAssocID="{D8329C5D-8F67-445C-8BE3-F6FEAE1E08A0}" presName="nodeTx" presStyleLbl="node1" presStyleIdx="2" presStyleCnt="5">
        <dgm:presLayoutVars>
          <dgm:bulletEnabled val="1"/>
        </dgm:presLayoutVars>
      </dgm:prSet>
      <dgm:spPr/>
    </dgm:pt>
    <dgm:pt modelId="{3B3E9220-E6CD-49D5-B47D-4398FFD4743B}" type="pres">
      <dgm:prSet presAssocID="{D8329C5D-8F67-445C-8BE3-F6FEAE1E08A0}" presName="invisiNode" presStyleLbl="node1" presStyleIdx="2" presStyleCnt="5"/>
      <dgm:spPr/>
    </dgm:pt>
    <dgm:pt modelId="{F8F29E24-FF03-4E2F-8A5D-D0CB00038F6F}" type="pres">
      <dgm:prSet presAssocID="{D8329C5D-8F67-445C-8BE3-F6FEAE1E08A0}" presName="imagNode" presStyleLbl="fgImgPlace1" presStyleIdx="2" presStyleCnt="5"/>
      <dgm:spPr>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locks with facial expressions"/>
        </a:ext>
      </dgm:extLst>
    </dgm:pt>
    <dgm:pt modelId="{3FF0585C-DCF1-4043-9AC2-B86A1E281E37}" type="pres">
      <dgm:prSet presAssocID="{253AB96F-3AD6-4FC6-9416-2DA122496E8E}" presName="sibTrans" presStyleLbl="sibTrans2D1" presStyleIdx="0" presStyleCnt="0"/>
      <dgm:spPr/>
    </dgm:pt>
    <dgm:pt modelId="{4579AFBA-D466-45D0-A650-9F37CBA369A2}" type="pres">
      <dgm:prSet presAssocID="{6DBA31DF-B1EC-4BA3-9A7D-10F4395729F9}" presName="compNode" presStyleCnt="0"/>
      <dgm:spPr/>
    </dgm:pt>
    <dgm:pt modelId="{DBB813F2-612E-4DCB-9C1E-F97C9C3E5546}" type="pres">
      <dgm:prSet presAssocID="{6DBA31DF-B1EC-4BA3-9A7D-10F4395729F9}" presName="bkgdShape" presStyleLbl="node1" presStyleIdx="3" presStyleCnt="5"/>
      <dgm:spPr>
        <a:prstGeom prst="round2DiagRect">
          <a:avLst/>
        </a:prstGeom>
      </dgm:spPr>
    </dgm:pt>
    <dgm:pt modelId="{C8C7ABAE-5EB9-4252-BB34-29C74E447A43}" type="pres">
      <dgm:prSet presAssocID="{6DBA31DF-B1EC-4BA3-9A7D-10F4395729F9}" presName="nodeTx" presStyleLbl="node1" presStyleIdx="3" presStyleCnt="5">
        <dgm:presLayoutVars>
          <dgm:bulletEnabled val="1"/>
        </dgm:presLayoutVars>
      </dgm:prSet>
      <dgm:spPr/>
    </dgm:pt>
    <dgm:pt modelId="{8E38CE76-E099-48C6-8D8F-AA9450069C35}" type="pres">
      <dgm:prSet presAssocID="{6DBA31DF-B1EC-4BA3-9A7D-10F4395729F9}" presName="invisiNode" presStyleLbl="node1" presStyleIdx="3" presStyleCnt="5"/>
      <dgm:spPr/>
    </dgm:pt>
    <dgm:pt modelId="{8CEF6A03-ABE5-4094-93B6-C0F25563204E}" type="pres">
      <dgm:prSet presAssocID="{6DBA31DF-B1EC-4BA3-9A7D-10F4395729F9}" presName="imagNode" presStyleLbl="fgImgPlace1" presStyleIdx="3" presStyleCnt="5"/>
      <dgm:spPr>
        <a:prstGeom prst="rect">
          <a:avLst/>
        </a:prstGeom>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pt>
    <dgm:pt modelId="{7ED22532-CA23-43D4-88A6-C9BF2774F5B3}" type="pres">
      <dgm:prSet presAssocID="{4441A59A-A154-46DE-B089-698EB15323F7}" presName="sibTrans" presStyleLbl="sibTrans2D1" presStyleIdx="0" presStyleCnt="0"/>
      <dgm:spPr/>
    </dgm:pt>
    <dgm:pt modelId="{996291E9-AA42-4E97-9FA4-7CBFB44C9D8C}" type="pres">
      <dgm:prSet presAssocID="{0FDE0D6B-BACD-4BDE-ABB0-D751E8452F9F}" presName="compNode" presStyleCnt="0"/>
      <dgm:spPr/>
    </dgm:pt>
    <dgm:pt modelId="{BD72A060-22AD-4507-B418-5084A2BFCCC0}" type="pres">
      <dgm:prSet presAssocID="{0FDE0D6B-BACD-4BDE-ABB0-D751E8452F9F}" presName="bkgdShape" presStyleLbl="node1" presStyleIdx="4" presStyleCnt="5"/>
      <dgm:spPr>
        <a:prstGeom prst="round2DiagRect">
          <a:avLst/>
        </a:prstGeom>
      </dgm:spPr>
    </dgm:pt>
    <dgm:pt modelId="{244F767A-ED09-498F-B0E8-BE0162D22315}" type="pres">
      <dgm:prSet presAssocID="{0FDE0D6B-BACD-4BDE-ABB0-D751E8452F9F}" presName="nodeTx" presStyleLbl="node1" presStyleIdx="4" presStyleCnt="5">
        <dgm:presLayoutVars>
          <dgm:bulletEnabled val="1"/>
        </dgm:presLayoutVars>
      </dgm:prSet>
      <dgm:spPr/>
    </dgm:pt>
    <dgm:pt modelId="{CA7D71D6-9737-465F-8246-7C93082DBBDA}" type="pres">
      <dgm:prSet presAssocID="{0FDE0D6B-BACD-4BDE-ABB0-D751E8452F9F}" presName="invisiNode" presStyleLbl="node1" presStyleIdx="4" presStyleCnt="5"/>
      <dgm:spPr/>
    </dgm:pt>
    <dgm:pt modelId="{1763AD8F-F57D-411E-8793-62EF1D84D73C}" type="pres">
      <dgm:prSet presAssocID="{0FDE0D6B-BACD-4BDE-ABB0-D751E8452F9F}" presName="imagNode" presStyleLbl="fgImgPlace1" presStyleIdx="4" presStyleCnt="5"/>
      <dgm:spPr>
        <a:prstGeom prst="rect">
          <a:avLst/>
        </a:prstGeom>
        <a:blipFill rotWithShape="1">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pt>
  </dgm:ptLst>
  <dgm:cxnLst>
    <dgm:cxn modelId="{9C7CF504-4F4A-4101-822B-D3AB4311402E}" type="presOf" srcId="{D8329C5D-8F67-445C-8BE3-F6FEAE1E08A0}" destId="{374AC141-9F3C-4768-A0C4-6DC8C786708D}" srcOrd="0" destOrd="0" presId="urn:microsoft.com/office/officeart/2005/8/layout/hList7"/>
    <dgm:cxn modelId="{0275F61E-0807-43F4-BC15-0B5DFFE4AFBB}" type="presOf" srcId="{4441A59A-A154-46DE-B089-698EB15323F7}" destId="{7ED22532-CA23-43D4-88A6-C9BF2774F5B3}" srcOrd="0" destOrd="0" presId="urn:microsoft.com/office/officeart/2005/8/layout/hList7"/>
    <dgm:cxn modelId="{1CF5392A-A87E-4382-B6F0-8BB4B1607B9C}" type="presOf" srcId="{0A6AF74A-8869-48B5-8B1E-FB7DB82B8287}" destId="{B32FD5B4-2938-46E5-9EB7-6DCFA9EDBD02}" srcOrd="0" destOrd="0" presId="urn:microsoft.com/office/officeart/2005/8/layout/hList7"/>
    <dgm:cxn modelId="{4E5D7A5C-CA4A-4620-8901-5B744F47D03E}" type="presOf" srcId="{0FDE0D6B-BACD-4BDE-ABB0-D751E8452F9F}" destId="{BD72A060-22AD-4507-B418-5084A2BFCCC0}" srcOrd="0" destOrd="0" presId="urn:microsoft.com/office/officeart/2005/8/layout/hList7"/>
    <dgm:cxn modelId="{893A9B43-46CC-4814-B643-34602AEB58C4}" type="presOf" srcId="{A8BA26DE-2DC6-4E37-A03F-7698AFA84B42}" destId="{8BD57893-1F9E-4E9D-9340-FF41E5A68B98}" srcOrd="0" destOrd="0" presId="urn:microsoft.com/office/officeart/2005/8/layout/hList7"/>
    <dgm:cxn modelId="{E7C84066-A2B6-4EBC-B62C-6191D1CEFAE3}" type="presOf" srcId="{253AB96F-3AD6-4FC6-9416-2DA122496E8E}" destId="{3FF0585C-DCF1-4043-9AC2-B86A1E281E37}" srcOrd="0" destOrd="0" presId="urn:microsoft.com/office/officeart/2005/8/layout/hList7"/>
    <dgm:cxn modelId="{77BAE24B-6C62-4C01-A56E-F5B337C670CF}" type="presOf" srcId="{6DBA31DF-B1EC-4BA3-9A7D-10F4395729F9}" destId="{DBB813F2-612E-4DCB-9C1E-F97C9C3E5546}" srcOrd="0" destOrd="0" presId="urn:microsoft.com/office/officeart/2005/8/layout/hList7"/>
    <dgm:cxn modelId="{40C4AA6E-B8EF-4BB7-8EAD-D1D3D7AA6535}" type="presOf" srcId="{9BA0F7B3-6EBC-4E5E-9A45-97A88183A5EC}" destId="{9A9DAFC0-ED0B-495F-A5E5-099BFB343E84}" srcOrd="0" destOrd="0" presId="urn:microsoft.com/office/officeart/2005/8/layout/hList7"/>
    <dgm:cxn modelId="{08128B70-B218-4841-A1D4-667A4E53D7CA}" type="presOf" srcId="{6DBA31DF-B1EC-4BA3-9A7D-10F4395729F9}" destId="{C8C7ABAE-5EB9-4252-BB34-29C74E447A43}" srcOrd="1" destOrd="0" presId="urn:microsoft.com/office/officeart/2005/8/layout/hList7"/>
    <dgm:cxn modelId="{E6F36E78-EE06-467A-BF70-279202E0F42D}" type="presOf" srcId="{A8BA26DE-2DC6-4E37-A03F-7698AFA84B42}" destId="{360743B8-6D96-4D95-B114-FEAB50E86A84}" srcOrd="1" destOrd="0" presId="urn:microsoft.com/office/officeart/2005/8/layout/hList7"/>
    <dgm:cxn modelId="{643D7A5A-F9A1-4AC2-A0EA-FB6501C653C1}" type="presOf" srcId="{22B25E41-4401-4070-BBFC-12F5CBA0E531}" destId="{2A9048B0-C554-4EFD-8276-1716E063EC13}" srcOrd="0" destOrd="0" presId="urn:microsoft.com/office/officeart/2005/8/layout/hList7"/>
    <dgm:cxn modelId="{605CC87C-DF81-46D4-9EF4-3BC39BC71A74}" type="presOf" srcId="{2E3F2C6E-F826-4FB1-9014-62399E39A041}" destId="{17971646-E2FC-46CA-8916-77DBC91F7DBC}" srcOrd="0" destOrd="0" presId="urn:microsoft.com/office/officeart/2005/8/layout/hList7"/>
    <dgm:cxn modelId="{C6A28D89-5E34-4B69-91E7-2727E34B86CB}" srcId="{2E3F2C6E-F826-4FB1-9014-62399E39A041}" destId="{0FDE0D6B-BACD-4BDE-ABB0-D751E8452F9F}" srcOrd="4" destOrd="0" parTransId="{AC2562D7-9695-4051-B438-FCDCB0E247B6}" sibTransId="{903A1083-EAC7-45ED-8ED3-4BF3FE0DB062}"/>
    <dgm:cxn modelId="{8EB9AB96-8E3A-4476-A54F-11D0215A3CFD}" type="presOf" srcId="{0FDE0D6B-BACD-4BDE-ABB0-D751E8452F9F}" destId="{244F767A-ED09-498F-B0E8-BE0162D22315}" srcOrd="1" destOrd="0" presId="urn:microsoft.com/office/officeart/2005/8/layout/hList7"/>
    <dgm:cxn modelId="{A4D2F6AB-A420-4516-88A9-9887B84A23C5}" srcId="{2E3F2C6E-F826-4FB1-9014-62399E39A041}" destId="{D8329C5D-8F67-445C-8BE3-F6FEAE1E08A0}" srcOrd="2" destOrd="0" parTransId="{EE9842CE-BAA5-4C79-9661-0C5056C19171}" sibTransId="{253AB96F-3AD6-4FC6-9416-2DA122496E8E}"/>
    <dgm:cxn modelId="{7DB8F7AE-31AA-4DA3-AD95-82D37930E36C}" srcId="{2E3F2C6E-F826-4FB1-9014-62399E39A041}" destId="{6DBA31DF-B1EC-4BA3-9A7D-10F4395729F9}" srcOrd="3" destOrd="0" parTransId="{6CA40FFD-0713-492A-964D-ECCE5368171B}" sibTransId="{4441A59A-A154-46DE-B089-698EB15323F7}"/>
    <dgm:cxn modelId="{5602D7B4-D024-44EC-A933-D084091CF80D}" srcId="{2E3F2C6E-F826-4FB1-9014-62399E39A041}" destId="{A8BA26DE-2DC6-4E37-A03F-7698AFA84B42}" srcOrd="0" destOrd="0" parTransId="{830D22AA-81DA-4E1F-89CC-4FFA1ACF09BF}" sibTransId="{9BA0F7B3-6EBC-4E5E-9A45-97A88183A5EC}"/>
    <dgm:cxn modelId="{9E60EDD3-61A4-496C-BC13-946D21F929B5}" type="presOf" srcId="{0A6AF74A-8869-48B5-8B1E-FB7DB82B8287}" destId="{F538668E-82E4-4683-84C2-DB1122EA48E1}" srcOrd="1" destOrd="0" presId="urn:microsoft.com/office/officeart/2005/8/layout/hList7"/>
    <dgm:cxn modelId="{16D896ED-0375-4D77-9D61-017AD2005180}" type="presOf" srcId="{D8329C5D-8F67-445C-8BE3-F6FEAE1E08A0}" destId="{67ABBB9D-1110-4261-B20C-4EA70A729852}" srcOrd="1" destOrd="0" presId="urn:microsoft.com/office/officeart/2005/8/layout/hList7"/>
    <dgm:cxn modelId="{2B1154FA-4B27-4CED-89E4-EA92BE073C3B}" srcId="{2E3F2C6E-F826-4FB1-9014-62399E39A041}" destId="{0A6AF74A-8869-48B5-8B1E-FB7DB82B8287}" srcOrd="1" destOrd="0" parTransId="{C07CBA23-2D03-4891-AAF1-D82CC6BC5CA8}" sibTransId="{22B25E41-4401-4070-BBFC-12F5CBA0E531}"/>
    <dgm:cxn modelId="{966DD2F4-590A-4468-9E14-3BA548D4E3F6}" type="presParOf" srcId="{17971646-E2FC-46CA-8916-77DBC91F7DBC}" destId="{4F4092CF-3005-4056-AA17-64C99C0284A8}" srcOrd="0" destOrd="0" presId="urn:microsoft.com/office/officeart/2005/8/layout/hList7"/>
    <dgm:cxn modelId="{816B604F-AC92-4011-BA14-7E6B7B18C0D9}" type="presParOf" srcId="{17971646-E2FC-46CA-8916-77DBC91F7DBC}" destId="{6917B143-A8FF-46D1-92E2-9219142F4474}" srcOrd="1" destOrd="0" presId="urn:microsoft.com/office/officeart/2005/8/layout/hList7"/>
    <dgm:cxn modelId="{D050FB24-3CCD-4B19-BE08-D7951FB2D815}" type="presParOf" srcId="{6917B143-A8FF-46D1-92E2-9219142F4474}" destId="{3D7BDADB-B216-4C6D-991E-420971D98BD3}" srcOrd="0" destOrd="0" presId="urn:microsoft.com/office/officeart/2005/8/layout/hList7"/>
    <dgm:cxn modelId="{2A5BD13E-2AF0-409A-ACD9-394329CA423D}" type="presParOf" srcId="{3D7BDADB-B216-4C6D-991E-420971D98BD3}" destId="{8BD57893-1F9E-4E9D-9340-FF41E5A68B98}" srcOrd="0" destOrd="0" presId="urn:microsoft.com/office/officeart/2005/8/layout/hList7"/>
    <dgm:cxn modelId="{91298265-5F5B-476E-A802-2D058B4E55D0}" type="presParOf" srcId="{3D7BDADB-B216-4C6D-991E-420971D98BD3}" destId="{360743B8-6D96-4D95-B114-FEAB50E86A84}" srcOrd="1" destOrd="0" presId="urn:microsoft.com/office/officeart/2005/8/layout/hList7"/>
    <dgm:cxn modelId="{5CCC1DFD-4D81-4C8F-AB74-050B57CA3322}" type="presParOf" srcId="{3D7BDADB-B216-4C6D-991E-420971D98BD3}" destId="{A55D2311-3106-4C56-822C-1CDBBB6CAA57}" srcOrd="2" destOrd="0" presId="urn:microsoft.com/office/officeart/2005/8/layout/hList7"/>
    <dgm:cxn modelId="{E2F03F9A-AB0B-447C-894E-9DE3A0373A0F}" type="presParOf" srcId="{3D7BDADB-B216-4C6D-991E-420971D98BD3}" destId="{B4A6DE9C-B28E-4187-83C3-BCBEC31B8C10}" srcOrd="3" destOrd="0" presId="urn:microsoft.com/office/officeart/2005/8/layout/hList7"/>
    <dgm:cxn modelId="{8A5A28D3-6C24-443B-82C4-1346B5CB4952}" type="presParOf" srcId="{6917B143-A8FF-46D1-92E2-9219142F4474}" destId="{9A9DAFC0-ED0B-495F-A5E5-099BFB343E84}" srcOrd="1" destOrd="0" presId="urn:microsoft.com/office/officeart/2005/8/layout/hList7"/>
    <dgm:cxn modelId="{739192CE-466F-47A0-AE67-A434C101075A}" type="presParOf" srcId="{6917B143-A8FF-46D1-92E2-9219142F4474}" destId="{1F50733D-0F5B-4498-9DCE-1E2E8AE5696F}" srcOrd="2" destOrd="0" presId="urn:microsoft.com/office/officeart/2005/8/layout/hList7"/>
    <dgm:cxn modelId="{3C3FB049-E07B-47E9-B735-FC4AF97CB4F5}" type="presParOf" srcId="{1F50733D-0F5B-4498-9DCE-1E2E8AE5696F}" destId="{B32FD5B4-2938-46E5-9EB7-6DCFA9EDBD02}" srcOrd="0" destOrd="0" presId="urn:microsoft.com/office/officeart/2005/8/layout/hList7"/>
    <dgm:cxn modelId="{ADBBB58F-F460-46BD-A7C8-ED6B2D84C7BE}" type="presParOf" srcId="{1F50733D-0F5B-4498-9DCE-1E2E8AE5696F}" destId="{F538668E-82E4-4683-84C2-DB1122EA48E1}" srcOrd="1" destOrd="0" presId="urn:microsoft.com/office/officeart/2005/8/layout/hList7"/>
    <dgm:cxn modelId="{A26E2A79-62E4-448D-9A6E-10055177972B}" type="presParOf" srcId="{1F50733D-0F5B-4498-9DCE-1E2E8AE5696F}" destId="{96AE1102-ED35-4352-B22A-5F21B720F7A7}" srcOrd="2" destOrd="0" presId="urn:microsoft.com/office/officeart/2005/8/layout/hList7"/>
    <dgm:cxn modelId="{8EF955F8-B5C2-488B-9339-7DF02587BD7B}" type="presParOf" srcId="{1F50733D-0F5B-4498-9DCE-1E2E8AE5696F}" destId="{DB339016-EBEB-4E02-9765-EFD6AA00FEC7}" srcOrd="3" destOrd="0" presId="urn:microsoft.com/office/officeart/2005/8/layout/hList7"/>
    <dgm:cxn modelId="{D744549D-0C21-4B36-9744-3B6F1D9464CA}" type="presParOf" srcId="{6917B143-A8FF-46D1-92E2-9219142F4474}" destId="{2A9048B0-C554-4EFD-8276-1716E063EC13}" srcOrd="3" destOrd="0" presId="urn:microsoft.com/office/officeart/2005/8/layout/hList7"/>
    <dgm:cxn modelId="{77A390FF-07EF-4079-8170-70FA4C4EF846}" type="presParOf" srcId="{6917B143-A8FF-46D1-92E2-9219142F4474}" destId="{EDC45291-C8C3-4F74-8B30-21099EAC3A78}" srcOrd="4" destOrd="0" presId="urn:microsoft.com/office/officeart/2005/8/layout/hList7"/>
    <dgm:cxn modelId="{3DF5E058-6D3E-4CC4-8CA3-1C26F01C46C7}" type="presParOf" srcId="{EDC45291-C8C3-4F74-8B30-21099EAC3A78}" destId="{374AC141-9F3C-4768-A0C4-6DC8C786708D}" srcOrd="0" destOrd="0" presId="urn:microsoft.com/office/officeart/2005/8/layout/hList7"/>
    <dgm:cxn modelId="{8A0FF3B4-8794-46C6-952D-1BB318789988}" type="presParOf" srcId="{EDC45291-C8C3-4F74-8B30-21099EAC3A78}" destId="{67ABBB9D-1110-4261-B20C-4EA70A729852}" srcOrd="1" destOrd="0" presId="urn:microsoft.com/office/officeart/2005/8/layout/hList7"/>
    <dgm:cxn modelId="{F72AA372-C7B9-4E1D-947E-D93929073086}" type="presParOf" srcId="{EDC45291-C8C3-4F74-8B30-21099EAC3A78}" destId="{3B3E9220-E6CD-49D5-B47D-4398FFD4743B}" srcOrd="2" destOrd="0" presId="urn:microsoft.com/office/officeart/2005/8/layout/hList7"/>
    <dgm:cxn modelId="{8C438C84-C820-490F-8216-1F5673BEEE49}" type="presParOf" srcId="{EDC45291-C8C3-4F74-8B30-21099EAC3A78}" destId="{F8F29E24-FF03-4E2F-8A5D-D0CB00038F6F}" srcOrd="3" destOrd="0" presId="urn:microsoft.com/office/officeart/2005/8/layout/hList7"/>
    <dgm:cxn modelId="{A3942141-2339-4D99-8C2B-D2A21698EEF5}" type="presParOf" srcId="{6917B143-A8FF-46D1-92E2-9219142F4474}" destId="{3FF0585C-DCF1-4043-9AC2-B86A1E281E37}" srcOrd="5" destOrd="0" presId="urn:microsoft.com/office/officeart/2005/8/layout/hList7"/>
    <dgm:cxn modelId="{FA8EFE51-9B34-4E89-A257-67A325980933}" type="presParOf" srcId="{6917B143-A8FF-46D1-92E2-9219142F4474}" destId="{4579AFBA-D466-45D0-A650-9F37CBA369A2}" srcOrd="6" destOrd="0" presId="urn:microsoft.com/office/officeart/2005/8/layout/hList7"/>
    <dgm:cxn modelId="{913496C0-76DB-43A8-98BB-60B8033F42D2}" type="presParOf" srcId="{4579AFBA-D466-45D0-A650-9F37CBA369A2}" destId="{DBB813F2-612E-4DCB-9C1E-F97C9C3E5546}" srcOrd="0" destOrd="0" presId="urn:microsoft.com/office/officeart/2005/8/layout/hList7"/>
    <dgm:cxn modelId="{05B7CA22-75C7-4B2B-9BC9-B898557FD26B}" type="presParOf" srcId="{4579AFBA-D466-45D0-A650-9F37CBA369A2}" destId="{C8C7ABAE-5EB9-4252-BB34-29C74E447A43}" srcOrd="1" destOrd="0" presId="urn:microsoft.com/office/officeart/2005/8/layout/hList7"/>
    <dgm:cxn modelId="{E518D9A8-D50C-44C5-B87F-8424E05C04F8}" type="presParOf" srcId="{4579AFBA-D466-45D0-A650-9F37CBA369A2}" destId="{8E38CE76-E099-48C6-8D8F-AA9450069C35}" srcOrd="2" destOrd="0" presId="urn:microsoft.com/office/officeart/2005/8/layout/hList7"/>
    <dgm:cxn modelId="{4D21AC37-F1E5-4AF2-8EE6-CA7BFBCEF2A5}" type="presParOf" srcId="{4579AFBA-D466-45D0-A650-9F37CBA369A2}" destId="{8CEF6A03-ABE5-4094-93B6-C0F25563204E}" srcOrd="3" destOrd="0" presId="urn:microsoft.com/office/officeart/2005/8/layout/hList7"/>
    <dgm:cxn modelId="{B966C068-6E4F-4DDD-B417-60CA8E1AE85D}" type="presParOf" srcId="{6917B143-A8FF-46D1-92E2-9219142F4474}" destId="{7ED22532-CA23-43D4-88A6-C9BF2774F5B3}" srcOrd="7" destOrd="0" presId="urn:microsoft.com/office/officeart/2005/8/layout/hList7"/>
    <dgm:cxn modelId="{685C3617-4CB0-46F5-9169-00C2405B4139}" type="presParOf" srcId="{6917B143-A8FF-46D1-92E2-9219142F4474}" destId="{996291E9-AA42-4E97-9FA4-7CBFB44C9D8C}" srcOrd="8" destOrd="0" presId="urn:microsoft.com/office/officeart/2005/8/layout/hList7"/>
    <dgm:cxn modelId="{81943EAF-3645-49EA-B68D-A5927A774A95}" type="presParOf" srcId="{996291E9-AA42-4E97-9FA4-7CBFB44C9D8C}" destId="{BD72A060-22AD-4507-B418-5084A2BFCCC0}" srcOrd="0" destOrd="0" presId="urn:microsoft.com/office/officeart/2005/8/layout/hList7"/>
    <dgm:cxn modelId="{78B48B52-DD66-43B8-806F-B03E2251EFBA}" type="presParOf" srcId="{996291E9-AA42-4E97-9FA4-7CBFB44C9D8C}" destId="{244F767A-ED09-498F-B0E8-BE0162D22315}" srcOrd="1" destOrd="0" presId="urn:microsoft.com/office/officeart/2005/8/layout/hList7"/>
    <dgm:cxn modelId="{2C490EF7-EBBA-4079-B021-3939892F8A81}" type="presParOf" srcId="{996291E9-AA42-4E97-9FA4-7CBFB44C9D8C}" destId="{CA7D71D6-9737-465F-8246-7C93082DBBDA}" srcOrd="2" destOrd="0" presId="urn:microsoft.com/office/officeart/2005/8/layout/hList7"/>
    <dgm:cxn modelId="{75EEBD54-AE3C-41EE-A2A8-F219BC6EDFB6}" type="presParOf" srcId="{996291E9-AA42-4E97-9FA4-7CBFB44C9D8C}" destId="{1763AD8F-F57D-411E-8793-62EF1D84D73C}"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57893-1F9E-4E9D-9340-FF41E5A68B98}">
      <dsp:nvSpPr>
        <dsp:cNvPr id="0" name=""/>
        <dsp:cNvSpPr/>
      </dsp:nvSpPr>
      <dsp:spPr>
        <a:xfrm>
          <a:off x="0" y="0"/>
          <a:ext cx="1713023" cy="3821276"/>
        </a:xfrm>
        <a:prstGeom prst="round2DiagRect">
          <a:avLst/>
        </a:prstGeom>
        <a:solidFill>
          <a:schemeClr val="bg1"/>
        </a:solidFill>
        <a:ln w="12700" cap="flat" cmpd="sng" algn="ctr">
          <a:noFill/>
          <a:prstDash val="solid"/>
          <a:miter lim="800000"/>
        </a:ln>
        <a:effectLst>
          <a:outerShdw dist="63500" dir="2700000" algn="tl" rotWithShape="0">
            <a:srgbClr val="53605F">
              <a:alpha val="1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i="0" kern="1200">
              <a:solidFill>
                <a:srgbClr val="53605F"/>
              </a:solidFill>
              <a:latin typeface="Calibri" panose="020F0502020204030204" pitchFamily="34" charset="0"/>
              <a:cs typeface="Calibri" panose="020F0502020204030204" pitchFamily="34" charset="0"/>
            </a:rPr>
            <a:t> Implementing Models of Integrated Care </a:t>
          </a:r>
        </a:p>
      </dsp:txBody>
      <dsp:txXfrm>
        <a:off x="0" y="1528510"/>
        <a:ext cx="1713023" cy="1528510"/>
      </dsp:txXfrm>
    </dsp:sp>
    <dsp:sp modelId="{B4A6DE9C-B28E-4187-83C3-BCBEC31B8C10}">
      <dsp:nvSpPr>
        <dsp:cNvPr id="0" name=""/>
        <dsp:cNvSpPr/>
      </dsp:nvSpPr>
      <dsp:spPr>
        <a:xfrm>
          <a:off x="220269" y="229276"/>
          <a:ext cx="1272484" cy="1272484"/>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FD5B4-2938-46E5-9EB7-6DCFA9EDBD02}">
      <dsp:nvSpPr>
        <dsp:cNvPr id="0" name=""/>
        <dsp:cNvSpPr/>
      </dsp:nvSpPr>
      <dsp:spPr>
        <a:xfrm>
          <a:off x="1764414" y="0"/>
          <a:ext cx="1713023" cy="3821276"/>
        </a:xfrm>
        <a:prstGeom prst="round2DiagRect">
          <a:avLst/>
        </a:prstGeom>
        <a:solidFill>
          <a:schemeClr val="bg1"/>
        </a:solidFill>
        <a:ln w="12700" cap="flat" cmpd="sng" algn="ctr">
          <a:noFill/>
          <a:prstDash val="solid"/>
          <a:miter lim="800000"/>
        </a:ln>
        <a:effectLst>
          <a:outerShdw dist="63500" dir="2700000" algn="tl" rotWithShape="0">
            <a:srgbClr val="53605F">
              <a:alpha val="1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ts val="500"/>
            </a:spcAft>
            <a:buNone/>
          </a:pPr>
          <a:r>
            <a:rPr lang="en-US" sz="1600" b="1" i="0" kern="1200">
              <a:solidFill>
                <a:srgbClr val="53605F"/>
              </a:solidFill>
              <a:latin typeface="Calibri" panose="020F0502020204030204" pitchFamily="34" charset="0"/>
              <a:cs typeface="Calibri" panose="020F0502020204030204" pitchFamily="34" charset="0"/>
            </a:rPr>
            <a:t>Health Equity through Integrated Care</a:t>
          </a:r>
        </a:p>
      </dsp:txBody>
      <dsp:txXfrm>
        <a:off x="1764414" y="1528510"/>
        <a:ext cx="1713023" cy="1528510"/>
      </dsp:txXfrm>
    </dsp:sp>
    <dsp:sp modelId="{DB339016-EBEB-4E02-9765-EFD6AA00FEC7}">
      <dsp:nvSpPr>
        <dsp:cNvPr id="0" name=""/>
        <dsp:cNvSpPr/>
      </dsp:nvSpPr>
      <dsp:spPr>
        <a:xfrm>
          <a:off x="1984684" y="229276"/>
          <a:ext cx="1272484" cy="1272484"/>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4AC141-9F3C-4768-A0C4-6DC8C786708D}">
      <dsp:nvSpPr>
        <dsp:cNvPr id="0" name=""/>
        <dsp:cNvSpPr/>
      </dsp:nvSpPr>
      <dsp:spPr>
        <a:xfrm>
          <a:off x="3528829" y="0"/>
          <a:ext cx="1713023" cy="3821276"/>
        </a:xfrm>
        <a:prstGeom prst="round2DiagRect">
          <a:avLst/>
        </a:prstGeom>
        <a:solidFill>
          <a:schemeClr val="bg1"/>
        </a:solidFill>
        <a:ln w="12700" cap="flat" cmpd="sng" algn="ctr">
          <a:noFill/>
          <a:prstDash val="solid"/>
          <a:miter lim="800000"/>
        </a:ln>
        <a:effectLst>
          <a:outerShdw dist="63500" dir="2700000" algn="tl" rotWithShape="0">
            <a:srgbClr val="53605F">
              <a:alpha val="1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ts val="500"/>
            </a:spcAft>
            <a:buNone/>
          </a:pPr>
          <a:r>
            <a:rPr lang="en-US" sz="1600" b="1" i="0" kern="1200">
              <a:solidFill>
                <a:srgbClr val="53605F"/>
              </a:solidFill>
              <a:latin typeface="Calibri" panose="020F0502020204030204" pitchFamily="34" charset="0"/>
              <a:cs typeface="Calibri" panose="020F0502020204030204" pitchFamily="34" charset="0"/>
            </a:rPr>
            <a:t>Population Health in Integrated Care </a:t>
          </a:r>
        </a:p>
      </dsp:txBody>
      <dsp:txXfrm>
        <a:off x="3528829" y="1528510"/>
        <a:ext cx="1713023" cy="1528510"/>
      </dsp:txXfrm>
    </dsp:sp>
    <dsp:sp modelId="{F8F29E24-FF03-4E2F-8A5D-D0CB00038F6F}">
      <dsp:nvSpPr>
        <dsp:cNvPr id="0" name=""/>
        <dsp:cNvSpPr/>
      </dsp:nvSpPr>
      <dsp:spPr>
        <a:xfrm>
          <a:off x="3749098" y="229276"/>
          <a:ext cx="1272484" cy="1272484"/>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B813F2-612E-4DCB-9C1E-F97C9C3E5546}">
      <dsp:nvSpPr>
        <dsp:cNvPr id="0" name=""/>
        <dsp:cNvSpPr/>
      </dsp:nvSpPr>
      <dsp:spPr>
        <a:xfrm>
          <a:off x="5293243" y="0"/>
          <a:ext cx="1713023" cy="3821276"/>
        </a:xfrm>
        <a:prstGeom prst="round2DiagRect">
          <a:avLst/>
        </a:prstGeom>
        <a:solidFill>
          <a:schemeClr val="bg1"/>
        </a:solidFill>
        <a:ln w="12700" cap="flat" cmpd="sng" algn="ctr">
          <a:noFill/>
          <a:prstDash val="solid"/>
          <a:miter lim="800000"/>
        </a:ln>
        <a:effectLst>
          <a:outerShdw dist="63500" dir="2700000" algn="tl" rotWithShape="0">
            <a:srgbClr val="53605F">
              <a:alpha val="1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i="0" kern="1200">
              <a:solidFill>
                <a:srgbClr val="53605F"/>
              </a:solidFill>
              <a:latin typeface="Calibri" panose="020F0502020204030204" pitchFamily="34" charset="0"/>
              <a:cs typeface="Calibri" panose="020F0502020204030204" pitchFamily="34" charset="0"/>
            </a:rPr>
            <a:t>Workforce Development</a:t>
          </a:r>
        </a:p>
      </dsp:txBody>
      <dsp:txXfrm>
        <a:off x="5293243" y="1528510"/>
        <a:ext cx="1713023" cy="1528510"/>
      </dsp:txXfrm>
    </dsp:sp>
    <dsp:sp modelId="{8CEF6A03-ABE5-4094-93B6-C0F25563204E}">
      <dsp:nvSpPr>
        <dsp:cNvPr id="0" name=""/>
        <dsp:cNvSpPr/>
      </dsp:nvSpPr>
      <dsp:spPr>
        <a:xfrm>
          <a:off x="5513513" y="229276"/>
          <a:ext cx="1272484" cy="1272484"/>
        </a:xfrm>
        <a:prstGeom prst="rect">
          <a:avLst/>
        </a:prstGeom>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72A060-22AD-4507-B418-5084A2BFCCC0}">
      <dsp:nvSpPr>
        <dsp:cNvPr id="0" name=""/>
        <dsp:cNvSpPr/>
      </dsp:nvSpPr>
      <dsp:spPr>
        <a:xfrm>
          <a:off x="7057658" y="0"/>
          <a:ext cx="1713023" cy="3821276"/>
        </a:xfrm>
        <a:prstGeom prst="round2DiagRect">
          <a:avLst/>
        </a:prstGeom>
        <a:solidFill>
          <a:schemeClr val="bg1"/>
        </a:solidFill>
        <a:ln w="12700" cap="flat" cmpd="sng" algn="ctr">
          <a:noFill/>
          <a:prstDash val="solid"/>
          <a:miter lim="800000"/>
        </a:ln>
        <a:effectLst>
          <a:outerShdw dist="63500" dir="2700000" algn="tl" rotWithShape="0">
            <a:srgbClr val="53605F">
              <a:alpha val="1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ts val="500"/>
            </a:spcAft>
            <a:buNone/>
          </a:pPr>
          <a:r>
            <a:rPr lang="en-US" sz="1600" b="1" i="0" kern="1200">
              <a:solidFill>
                <a:srgbClr val="53605F"/>
              </a:solidFill>
              <a:latin typeface="Calibri" panose="020F0502020204030204" pitchFamily="34" charset="0"/>
              <a:cs typeface="Calibri" panose="020F0502020204030204" pitchFamily="34" charset="0"/>
            </a:rPr>
            <a:t>Integrated Care Financing &amp; Operations</a:t>
          </a:r>
        </a:p>
      </dsp:txBody>
      <dsp:txXfrm>
        <a:off x="7057658" y="1528510"/>
        <a:ext cx="1713023" cy="1528510"/>
      </dsp:txXfrm>
    </dsp:sp>
    <dsp:sp modelId="{1763AD8F-F57D-411E-8793-62EF1D84D73C}">
      <dsp:nvSpPr>
        <dsp:cNvPr id="0" name=""/>
        <dsp:cNvSpPr/>
      </dsp:nvSpPr>
      <dsp:spPr>
        <a:xfrm>
          <a:off x="7277927" y="229276"/>
          <a:ext cx="1272484" cy="1272484"/>
        </a:xfrm>
        <a:prstGeom prst="rect">
          <a:avLst/>
        </a:prstGeom>
        <a:blipFill rotWithShape="1">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4092CF-3005-4056-AA17-64C99C0284A8}">
      <dsp:nvSpPr>
        <dsp:cNvPr id="0" name=""/>
        <dsp:cNvSpPr/>
      </dsp:nvSpPr>
      <dsp:spPr>
        <a:xfrm>
          <a:off x="350827" y="3057020"/>
          <a:ext cx="8069027" cy="573191"/>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45A64-8712-4EB7-9A07-79B7B04E668C}" type="datetimeFigureOut">
              <a:t>12/14/2023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25CCB-0B7B-4894-ADFB-46E3B42AC802}" type="slidenum">
              <a:t>‹#›</a:t>
            </a:fld>
            <a:endParaRPr lang="en-US"/>
          </a:p>
        </p:txBody>
      </p:sp>
    </p:spTree>
    <p:extLst>
      <p:ext uri="{BB962C8B-B14F-4D97-AF65-F5344CB8AC3E}">
        <p14:creationId xmlns:p14="http://schemas.microsoft.com/office/powerpoint/2010/main" val="182327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[insert bios here] </a:t>
            </a:r>
          </a:p>
          <a:p>
            <a:endParaRPr lang="en-US">
              <a:cs typeface="Calibri" panose="020F0502020204030204"/>
            </a:endParaRPr>
          </a:p>
          <a:p>
            <a:pPr marL="171450" indent="-171450">
              <a:buFont typeface="Arial"/>
              <a:buChar char="•"/>
            </a:pPr>
            <a:r>
              <a:rPr lang="en-US"/>
              <a:t>Ivanova Smith, </a:t>
            </a:r>
            <a:r>
              <a:rPr lang="en-US" i="1"/>
              <a:t>Rights Activist</a:t>
            </a:r>
            <a:r>
              <a:rPr lang="en-US"/>
              <a:t>, Chair of Self Advocates in Leadership (SAIL) and Advocate Faculty at the University of Washington Leadership Education in Neurodevelopmental and Related Disabilities (LEND) Program</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7D725CCB-0B7B-4894-ADFB-46E3B42AC802}" type="slidenum">
              <a:t>4</a:t>
            </a:fld>
            <a:endParaRPr lang="en-US"/>
          </a:p>
        </p:txBody>
      </p:sp>
    </p:spTree>
    <p:extLst>
      <p:ext uri="{BB962C8B-B14F-4D97-AF65-F5344CB8AC3E}">
        <p14:creationId xmlns:p14="http://schemas.microsoft.com/office/powerpoint/2010/main" val="38784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panose="020F0502020204030204"/>
                <a:cs typeface="Calibri" panose="020F0502020204030204"/>
              </a:rPr>
              <a:t>Sarah</a:t>
            </a:r>
          </a:p>
          <a:p>
            <a:pPr marL="285750" indent="-285750">
              <a:buFont typeface="Arial"/>
              <a:buChar char="•"/>
            </a:pPr>
            <a:r>
              <a:rPr lang="en-US"/>
              <a:t>Integration with Schools &amp; Social Services</a:t>
            </a:r>
            <a:endParaRPr lang="en-US">
              <a:ea typeface="Calibri" panose="020F0502020204030204"/>
              <a:cs typeface="Calibri" panose="020F0502020204030204"/>
            </a:endParaRPr>
          </a:p>
          <a:p>
            <a:pPr marL="285750" indent="-285750">
              <a:buFont typeface="Arial"/>
              <a:buChar char="•"/>
            </a:pPr>
            <a:r>
              <a:rPr lang="en-US"/>
              <a:t>Rural Health Integration</a:t>
            </a:r>
            <a:endParaRPr lang="en-US">
              <a:cs typeface="Calibri"/>
            </a:endParaRPr>
          </a:p>
          <a:p>
            <a:pPr marL="285750" indent="-285750">
              <a:buFont typeface="Arial"/>
              <a:buChar char="•"/>
            </a:pPr>
            <a:r>
              <a:rPr lang="en-US"/>
              <a:t>Perinatal Integration</a:t>
            </a:r>
            <a:endParaRPr lang="en-US">
              <a:ea typeface="Calibri"/>
              <a:cs typeface="Calibri"/>
            </a:endParaRPr>
          </a:p>
        </p:txBody>
      </p:sp>
      <p:sp>
        <p:nvSpPr>
          <p:cNvPr id="4" name="Slide Number Placeholder 3"/>
          <p:cNvSpPr>
            <a:spLocks noGrp="1"/>
          </p:cNvSpPr>
          <p:nvPr>
            <p:ph type="sldNum" sz="quarter" idx="5"/>
          </p:nvPr>
        </p:nvSpPr>
        <p:spPr/>
        <p:txBody>
          <a:bodyPr/>
          <a:lstStyle/>
          <a:p>
            <a:fld id="{E3DE81B5-1A9F-4585-B0C8-766D83543202}" type="slidenum">
              <a:rPr lang="en-US" smtClean="0"/>
              <a:t>10</a:t>
            </a:fld>
            <a:endParaRPr lang="en-US"/>
          </a:p>
        </p:txBody>
      </p:sp>
    </p:spTree>
    <p:extLst>
      <p:ext uri="{BB962C8B-B14F-4D97-AF65-F5344CB8AC3E}">
        <p14:creationId xmlns:p14="http://schemas.microsoft.com/office/powerpoint/2010/main" val="3397747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8FD6AE-95F9-2843-9670-091142A8C28F}"/>
              </a:ext>
            </a:extLst>
          </p:cNvPr>
          <p:cNvPicPr>
            <a:picLocks noChangeAspect="1"/>
          </p:cNvPicPr>
          <p:nvPr userDrawn="1"/>
        </p:nvPicPr>
        <p:blipFill>
          <a:blip r:embed="rId2"/>
          <a:srcRect/>
          <a:stretch/>
        </p:blipFill>
        <p:spPr>
          <a:xfrm>
            <a:off x="0" y="7315"/>
            <a:ext cx="9144000" cy="6858000"/>
          </a:xfrm>
          <a:prstGeom prst="rect">
            <a:avLst/>
          </a:prstGeom>
        </p:spPr>
      </p:pic>
      <p:sp>
        <p:nvSpPr>
          <p:cNvPr id="2" name="Title 1"/>
          <p:cNvSpPr>
            <a:spLocks noGrp="1"/>
          </p:cNvSpPr>
          <p:nvPr>
            <p:ph type="ctrTitle" hasCustomPrompt="1"/>
          </p:nvPr>
        </p:nvSpPr>
        <p:spPr>
          <a:xfrm>
            <a:off x="685800" y="2972973"/>
            <a:ext cx="7772400" cy="1685235"/>
          </a:xfrm>
        </p:spPr>
        <p:txBody>
          <a:bodyPr wrap="square"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40-65pt</a:t>
            </a:r>
          </a:p>
        </p:txBody>
      </p:sp>
      <p:sp>
        <p:nvSpPr>
          <p:cNvPr id="3" name="Subtitle 2"/>
          <p:cNvSpPr>
            <a:spLocks noGrp="1"/>
          </p:cNvSpPr>
          <p:nvPr>
            <p:ph type="subTitle" idx="1" hasCustomPrompt="1"/>
          </p:nvPr>
        </p:nvSpPr>
        <p:spPr>
          <a:xfrm>
            <a:off x="685800" y="4750284"/>
            <a:ext cx="7772400" cy="1248258"/>
          </a:xfrm>
        </p:spPr>
        <p:txBody>
          <a:bodyPr>
            <a:noAutofit/>
          </a:bodyPr>
          <a:lstStyle>
            <a:lvl1pPr marL="0" indent="0" algn="ctr">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copy edits may be necessary.</a:t>
            </a:r>
          </a:p>
        </p:txBody>
      </p:sp>
      <p:sp>
        <p:nvSpPr>
          <p:cNvPr id="6" name="Slide Number Placeholder 5"/>
          <p:cNvSpPr>
            <a:spLocks noGrp="1"/>
          </p:cNvSpPr>
          <p:nvPr>
            <p:ph type="sldNum" sz="quarter" idx="12"/>
          </p:nvPr>
        </p:nvSpPr>
        <p:spPr>
          <a:xfrm>
            <a:off x="7086600" y="6485560"/>
            <a:ext cx="2057400" cy="365125"/>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121440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4B70B4-6764-0DDC-6DA7-F30AB3E6F937}"/>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05ADEC-8612-0541-8E68-B50A55C43E82}"/>
              </a:ext>
            </a:extLst>
          </p:cNvPr>
          <p:cNvSpPr txBox="1">
            <a:spLocks/>
          </p:cNvSpPr>
          <p:nvPr userDrawn="1"/>
        </p:nvSpPr>
        <p:spPr>
          <a:xfrm>
            <a:off x="6875393" y="6557202"/>
            <a:ext cx="2268607" cy="30079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DFA69-656B-6C42-BCA9-A7EFA50B4608}" type="slidenum">
              <a:rPr lang="en-US" smtClean="0"/>
              <a:pPr/>
              <a:t>‹#›</a:t>
            </a:fld>
            <a:endParaRPr lang="en-US"/>
          </a:p>
        </p:txBody>
      </p:sp>
      <p:sp>
        <p:nvSpPr>
          <p:cNvPr id="2" name="Title 1"/>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p:cNvSpPr>
            <a:spLocks noGrp="1"/>
          </p:cNvSpPr>
          <p:nvPr>
            <p:ph sz="half" idx="1" hasCustomPrompt="1"/>
          </p:nvPr>
        </p:nvSpPr>
        <p:spPr>
          <a:xfrm>
            <a:off x="628650" y="1825625"/>
            <a:ext cx="3886200" cy="4167671"/>
          </a:xfrm>
        </p:spPr>
        <p:txBody>
          <a:bodyPr>
            <a:noAutofit/>
          </a:bodyPr>
          <a:lstStyle>
            <a:lvl1pPr>
              <a:lnSpc>
                <a:spcPct val="100000"/>
              </a:lnSpc>
              <a:defRPr sz="2000" b="0" i="0">
                <a:latin typeface="+mn-lt"/>
                <a:cs typeface="Calibri Light" panose="020F0302020204030204" pitchFamily="34" charset="0"/>
              </a:defRPr>
            </a:lvl1pPr>
            <a:lvl2pPr>
              <a:defRPr sz="2000"/>
            </a:lvl2pPr>
            <a:lvl3pPr>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p:cNvSpPr>
            <a:spLocks noGrp="1"/>
          </p:cNvSpPr>
          <p:nvPr>
            <p:ph sz="half" idx="2" hasCustomPrompt="1"/>
          </p:nvPr>
        </p:nvSpPr>
        <p:spPr>
          <a:xfrm>
            <a:off x="4629150" y="1825625"/>
            <a:ext cx="3886200" cy="4167671"/>
          </a:xfrm>
        </p:spPr>
        <p:txBody>
          <a:bodyPr>
            <a:noAutofit/>
          </a:bodyPr>
          <a:lstStyle>
            <a:lvl1pPr>
              <a:lnSpc>
                <a:spcPct val="100000"/>
              </a:lnSpc>
              <a:defRPr sz="2000">
                <a:latin typeface="+mn-lt"/>
              </a:defRPr>
            </a:lvl1pPr>
            <a:lvl2pPr>
              <a:lnSpc>
                <a:spcPct val="100000"/>
              </a:lnSpc>
              <a:defRPr sz="2000">
                <a:latin typeface="+mn-lt"/>
              </a:defRPr>
            </a:lvl2pPr>
            <a:lvl3pPr>
              <a:lnSpc>
                <a:spcPct val="100000"/>
              </a:lnSpc>
              <a:defRPr sz="2000">
                <a:latin typeface="+mn-lt"/>
              </a:defRPr>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175604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79DF8B-9208-AC36-ACC0-010C920AB6DA}"/>
              </a:ext>
            </a:extLst>
          </p:cNvPr>
          <p:cNvPicPr>
            <a:picLocks noChangeAspect="1"/>
          </p:cNvPicPr>
          <p:nvPr userDrawn="1"/>
        </p:nvPicPr>
        <p:blipFill>
          <a:blip r:embed="rId2"/>
          <a:srcRect/>
          <a:stretch/>
        </p:blipFill>
        <p:spPr>
          <a:xfrm>
            <a:off x="0" y="0"/>
            <a:ext cx="9144000" cy="6858000"/>
          </a:xfrm>
          <a:prstGeom prst="rect">
            <a:avLst/>
          </a:prstGeom>
        </p:spPr>
      </p:pic>
      <p:sp>
        <p:nvSpPr>
          <p:cNvPr id="11" name="Slide Number Placeholder 5">
            <a:extLst>
              <a:ext uri="{FF2B5EF4-FFF2-40B4-BE49-F238E27FC236}">
                <a16:creationId xmlns:a16="http://schemas.microsoft.com/office/drawing/2014/main" id="{5F822B44-6B3C-124E-BF62-F2E4AB564F6C}"/>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
        <p:nvSpPr>
          <p:cNvPr id="3" name="Text Placeholder 2"/>
          <p:cNvSpPr>
            <a:spLocks noGrp="1"/>
          </p:cNvSpPr>
          <p:nvPr>
            <p:ph type="body" idx="1" hasCustomPrompt="1"/>
          </p:nvPr>
        </p:nvSpPr>
        <p:spPr>
          <a:xfrm>
            <a:off x="629842" y="1681163"/>
            <a:ext cx="3868340" cy="823912"/>
          </a:xfrm>
        </p:spPr>
        <p:txBody>
          <a:bodyPr anchor="b">
            <a:noAutofit/>
          </a:bodyPr>
          <a:lstStyle>
            <a:lvl1pPr marL="0" indent="0">
              <a:buNone/>
              <a:defRPr sz="2400" b="1" i="0">
                <a:solidFill>
                  <a:srgbClr val="EA5E29"/>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p:cNvSpPr>
            <a:spLocks noGrp="1"/>
          </p:cNvSpPr>
          <p:nvPr>
            <p:ph sz="half" idx="2" hasCustomPrompt="1"/>
          </p:nvPr>
        </p:nvSpPr>
        <p:spPr>
          <a:xfrm>
            <a:off x="629842" y="2505075"/>
            <a:ext cx="3868340"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p:cNvSpPr>
            <a:spLocks noGrp="1"/>
          </p:cNvSpPr>
          <p:nvPr>
            <p:ph type="body" sz="quarter" idx="3" hasCustomPrompt="1"/>
          </p:nvPr>
        </p:nvSpPr>
        <p:spPr>
          <a:xfrm>
            <a:off x="4629150" y="1681163"/>
            <a:ext cx="3887391"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p:cNvSpPr>
            <a:spLocks noGrp="1"/>
          </p:cNvSpPr>
          <p:nvPr>
            <p:ph sz="quarter" idx="4" hasCustomPrompt="1"/>
          </p:nvPr>
        </p:nvSpPr>
        <p:spPr>
          <a:xfrm>
            <a:off x="4629150" y="2505075"/>
            <a:ext cx="3887391"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08401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9CA5EF-9515-9804-0673-888B26C990E6}"/>
              </a:ext>
            </a:extLst>
          </p:cNvPr>
          <p:cNvPicPr>
            <a:picLocks noChangeAspect="1"/>
          </p:cNvPicPr>
          <p:nvPr userDrawn="1"/>
        </p:nvPicPr>
        <p:blipFill>
          <a:blip r:embed="rId2"/>
          <a:srcRect/>
          <a:stretch/>
        </p:blipFill>
        <p:spPr>
          <a:xfrm>
            <a:off x="0" y="0"/>
            <a:ext cx="9144000" cy="6858000"/>
          </a:xfrm>
          <a:prstGeom prst="rect">
            <a:avLst/>
          </a:prstGeom>
        </p:spPr>
      </p:pic>
      <p:sp>
        <p:nvSpPr>
          <p:cNvPr id="7" name="Slide Number Placeholder 5">
            <a:extLst>
              <a:ext uri="{FF2B5EF4-FFF2-40B4-BE49-F238E27FC236}">
                <a16:creationId xmlns:a16="http://schemas.microsoft.com/office/drawing/2014/main" id="{6C90EAAA-9730-334A-93AB-99E5FB7EFE42}"/>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8" name="Title 1">
            <a:extLst>
              <a:ext uri="{FF2B5EF4-FFF2-40B4-BE49-F238E27FC236}">
                <a16:creationId xmlns:a16="http://schemas.microsoft.com/office/drawing/2014/main" id="{D5F362BB-5B20-FF4F-B9DA-47DA48CBAD5C}"/>
              </a:ext>
            </a:extLst>
          </p:cNvPr>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228536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66E790-AB1A-84AB-C438-2CE6ABDED813}"/>
              </a:ext>
            </a:extLst>
          </p:cNvPr>
          <p:cNvPicPr>
            <a:picLocks noChangeAspect="1"/>
          </p:cNvPicPr>
          <p:nvPr userDrawn="1"/>
        </p:nvPicPr>
        <p:blipFill>
          <a:blip r:embed="rId2"/>
          <a:srcRect/>
          <a:stretch/>
        </p:blipFill>
        <p:spPr>
          <a:xfrm>
            <a:off x="0" y="0"/>
            <a:ext cx="9144000" cy="6858000"/>
          </a:xfrm>
          <a:prstGeom prst="rect">
            <a:avLst/>
          </a:prstGeom>
        </p:spPr>
      </p:pic>
      <p:sp>
        <p:nvSpPr>
          <p:cNvPr id="8" name="Slide Number Placeholder 5">
            <a:extLst>
              <a:ext uri="{FF2B5EF4-FFF2-40B4-BE49-F238E27FC236}">
                <a16:creationId xmlns:a16="http://schemas.microsoft.com/office/drawing/2014/main" id="{8E7B4D0F-3C7F-8147-9B5C-98C105FA9250}"/>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776186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FB89D9-E7D6-C350-9322-BB28C0BCDDAE}"/>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9BA53D-A6D4-E942-B312-AA67A9E377A1}"/>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3" name="Content Placeholder 2"/>
          <p:cNvSpPr>
            <a:spLocks noGrp="1"/>
          </p:cNvSpPr>
          <p:nvPr>
            <p:ph idx="1" hasCustomPrompt="1"/>
          </p:nvPr>
        </p:nvSpPr>
        <p:spPr>
          <a:xfrm>
            <a:off x="3887391" y="457200"/>
            <a:ext cx="4629150" cy="4873625"/>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
        <p:nvSpPr>
          <p:cNvPr id="10" name="Title 1">
            <a:extLst>
              <a:ext uri="{FF2B5EF4-FFF2-40B4-BE49-F238E27FC236}">
                <a16:creationId xmlns:a16="http://schemas.microsoft.com/office/drawing/2014/main" id="{BADB3440-42C1-AD49-AE25-FEFD5B60556B}"/>
              </a:ext>
            </a:extLst>
          </p:cNvPr>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Tree>
    <p:extLst>
      <p:ext uri="{BB962C8B-B14F-4D97-AF65-F5344CB8AC3E}">
        <p14:creationId xmlns:p14="http://schemas.microsoft.com/office/powerpoint/2010/main" val="2668936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972743-908C-61B5-1C0C-7C2C4D229AD2}"/>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5D638F95-8555-AA49-AFAC-607E710821FE}"/>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p:cNvSpPr>
            <a:spLocks noGrp="1" noChangeAspect="1"/>
          </p:cNvSpPr>
          <p:nvPr>
            <p:ph type="pic" idx="1"/>
          </p:nvPr>
        </p:nvSpPr>
        <p:spPr>
          <a:xfrm>
            <a:off x="3887391" y="45720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77497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771049-9052-42D5-6FC8-2EEF96F7DF9C}"/>
              </a:ext>
            </a:extLst>
          </p:cNvPr>
          <p:cNvPicPr>
            <a:picLocks noChangeAspect="1"/>
          </p:cNvPicPr>
          <p:nvPr userDrawn="1"/>
        </p:nvPicPr>
        <p:blipFill>
          <a:blip r:embed="rId2"/>
          <a:srcRect/>
          <a:stretch/>
        </p:blipFill>
        <p:spPr>
          <a:xfrm>
            <a:off x="0" y="0"/>
            <a:ext cx="9144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7086600" y="6492876"/>
            <a:ext cx="20574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91683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526773" y="365126"/>
            <a:ext cx="8090451" cy="1325563"/>
          </a:xfrm>
        </p:spPr>
        <p:txBody>
          <a:bodyPr>
            <a:noAutofit/>
          </a:bodyPr>
          <a:lstStyle>
            <a:lvl1pPr>
              <a:lnSpc>
                <a:spcPct val="100000"/>
              </a:lnSpc>
              <a:defRPr>
                <a:solidFill>
                  <a:srgbClr val="EA5E29"/>
                </a:solidFill>
                <a:latin typeface="+mj-lt"/>
              </a:defRPr>
            </a:lvl1pPr>
          </a:lstStyle>
          <a:p>
            <a:r>
              <a:rPr lang="en-US"/>
              <a:t>Set Title Font Between 35-55pt</a:t>
            </a:r>
          </a:p>
        </p:txBody>
      </p:sp>
      <p:sp>
        <p:nvSpPr>
          <p:cNvPr id="3" name="Content Placeholder 2"/>
          <p:cNvSpPr>
            <a:spLocks noGrp="1"/>
          </p:cNvSpPr>
          <p:nvPr>
            <p:ph idx="1" hasCustomPrompt="1"/>
          </p:nvPr>
        </p:nvSpPr>
        <p:spPr>
          <a:xfrm>
            <a:off x="526774" y="1825625"/>
            <a:ext cx="8090452" cy="4197488"/>
          </a:xfrm>
        </p:spPr>
        <p:txBody>
          <a:bodyPr>
            <a:noAutofit/>
          </a:bodyPr>
          <a:lstStyle>
            <a:lvl1pPr>
              <a:lnSpc>
                <a:spcPct val="100000"/>
              </a:lnSpc>
              <a:defRPr sz="2000" b="0" i="0">
                <a:latin typeface="+mn-lt"/>
                <a:cs typeface="Calibri Light" panose="020F0302020204030204" pitchFamily="34" charset="0"/>
              </a:defRPr>
            </a:lvl1pPr>
            <a:lvl2pPr>
              <a:lnSpc>
                <a:spcPct val="100000"/>
              </a:lnSpc>
              <a:defRPr sz="2200" b="0" i="0">
                <a:latin typeface="+mn-lt"/>
                <a:cs typeface="Calibri Light" panose="020F0302020204030204" pitchFamily="34" charset="0"/>
              </a:defRPr>
            </a:lvl2pPr>
            <a:lvl3pPr>
              <a:lnSpc>
                <a:spcPct val="100000"/>
              </a:lnSpc>
              <a:defRPr sz="2200" b="0" i="0">
                <a:latin typeface="+mn-lt"/>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72114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72677D-2D26-A64B-940C-753C0C6F15F5}"/>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05ADEC-8612-0541-8E68-B50A55C43E82}"/>
              </a:ext>
            </a:extLst>
          </p:cNvPr>
          <p:cNvSpPr txBox="1">
            <a:spLocks/>
          </p:cNvSpPr>
          <p:nvPr userDrawn="1"/>
        </p:nvSpPr>
        <p:spPr>
          <a:xfrm>
            <a:off x="6875393" y="6557202"/>
            <a:ext cx="2268607" cy="30079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DFA69-656B-6C42-BCA9-A7EFA50B4608}" type="slidenum">
              <a:rPr lang="en-US" smtClean="0"/>
              <a:pPr/>
              <a:t>‹#›</a:t>
            </a:fld>
            <a:endParaRPr lang="en-US"/>
          </a:p>
        </p:txBody>
      </p:sp>
      <p:sp>
        <p:nvSpPr>
          <p:cNvPr id="2" name="Title 1"/>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p:cNvSpPr>
            <a:spLocks noGrp="1"/>
          </p:cNvSpPr>
          <p:nvPr>
            <p:ph sz="half" idx="1" hasCustomPrompt="1"/>
          </p:nvPr>
        </p:nvSpPr>
        <p:spPr>
          <a:xfrm>
            <a:off x="628650" y="1825625"/>
            <a:ext cx="3886200" cy="4167671"/>
          </a:xfrm>
        </p:spPr>
        <p:txBody>
          <a:bodyPr>
            <a:noAutofit/>
          </a:bodyPr>
          <a:lstStyle>
            <a:lvl1pPr>
              <a:lnSpc>
                <a:spcPct val="100000"/>
              </a:lnSpc>
              <a:defRPr sz="2000" b="0" i="0">
                <a:latin typeface="+mn-lt"/>
                <a:cs typeface="Calibri Light" panose="020F0302020204030204" pitchFamily="34" charset="0"/>
              </a:defRPr>
            </a:lvl1pPr>
            <a:lvl2pPr>
              <a:defRPr sz="2000"/>
            </a:lvl2pPr>
            <a:lvl3pPr>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p:cNvSpPr>
            <a:spLocks noGrp="1"/>
          </p:cNvSpPr>
          <p:nvPr>
            <p:ph sz="half" idx="2" hasCustomPrompt="1"/>
          </p:nvPr>
        </p:nvSpPr>
        <p:spPr>
          <a:xfrm>
            <a:off x="4629150" y="1825625"/>
            <a:ext cx="3886200" cy="4167671"/>
          </a:xfrm>
        </p:spPr>
        <p:txBody>
          <a:bodyPr>
            <a:noAutofit/>
          </a:bodyPr>
          <a:lstStyle>
            <a:lvl1pPr>
              <a:lnSpc>
                <a:spcPct val="100000"/>
              </a:lnSpc>
              <a:defRPr sz="2000">
                <a:latin typeface="+mn-lt"/>
              </a:defRPr>
            </a:lvl1pPr>
            <a:lvl2pPr>
              <a:lnSpc>
                <a:spcPct val="100000"/>
              </a:lnSpc>
              <a:defRPr sz="2000">
                <a:latin typeface="+mn-lt"/>
              </a:defRPr>
            </a:lvl2pPr>
            <a:lvl3pPr>
              <a:lnSpc>
                <a:spcPct val="100000"/>
              </a:lnSpc>
              <a:defRPr sz="2000">
                <a:latin typeface="+mn-lt"/>
              </a:defRPr>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175604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6A5875-C8B0-4245-8E4C-C4DFBD5B5CFC}"/>
              </a:ext>
            </a:extLst>
          </p:cNvPr>
          <p:cNvPicPr>
            <a:picLocks noChangeAspect="1"/>
          </p:cNvPicPr>
          <p:nvPr userDrawn="1"/>
        </p:nvPicPr>
        <p:blipFill>
          <a:blip r:embed="rId2"/>
          <a:srcRect/>
          <a:stretch/>
        </p:blipFill>
        <p:spPr>
          <a:xfrm>
            <a:off x="0" y="0"/>
            <a:ext cx="9144000" cy="6858000"/>
          </a:xfrm>
          <a:prstGeom prst="rect">
            <a:avLst/>
          </a:prstGeom>
        </p:spPr>
      </p:pic>
      <p:sp>
        <p:nvSpPr>
          <p:cNvPr id="11" name="Slide Number Placeholder 5">
            <a:extLst>
              <a:ext uri="{FF2B5EF4-FFF2-40B4-BE49-F238E27FC236}">
                <a16:creationId xmlns:a16="http://schemas.microsoft.com/office/drawing/2014/main" id="{5F822B44-6B3C-124E-BF62-F2E4AB564F6C}"/>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
        <p:nvSpPr>
          <p:cNvPr id="3" name="Text Placeholder 2"/>
          <p:cNvSpPr>
            <a:spLocks noGrp="1"/>
          </p:cNvSpPr>
          <p:nvPr>
            <p:ph type="body" idx="1" hasCustomPrompt="1"/>
          </p:nvPr>
        </p:nvSpPr>
        <p:spPr>
          <a:xfrm>
            <a:off x="629842" y="1681163"/>
            <a:ext cx="3868340" cy="823912"/>
          </a:xfrm>
        </p:spPr>
        <p:txBody>
          <a:bodyPr anchor="b">
            <a:noAutofit/>
          </a:bodyPr>
          <a:lstStyle>
            <a:lvl1pPr marL="0" indent="0">
              <a:buNone/>
              <a:defRPr sz="2400" b="1" i="0">
                <a:solidFill>
                  <a:srgbClr val="EA5E29"/>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p:cNvSpPr>
            <a:spLocks noGrp="1"/>
          </p:cNvSpPr>
          <p:nvPr>
            <p:ph sz="half" idx="2" hasCustomPrompt="1"/>
          </p:nvPr>
        </p:nvSpPr>
        <p:spPr>
          <a:xfrm>
            <a:off x="629842" y="2505075"/>
            <a:ext cx="3868340"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p:cNvSpPr>
            <a:spLocks noGrp="1"/>
          </p:cNvSpPr>
          <p:nvPr>
            <p:ph type="body" sz="quarter" idx="3" hasCustomPrompt="1"/>
          </p:nvPr>
        </p:nvSpPr>
        <p:spPr>
          <a:xfrm>
            <a:off x="4629150" y="1681163"/>
            <a:ext cx="3887391"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p:cNvSpPr>
            <a:spLocks noGrp="1"/>
          </p:cNvSpPr>
          <p:nvPr>
            <p:ph sz="quarter" idx="4" hasCustomPrompt="1"/>
          </p:nvPr>
        </p:nvSpPr>
        <p:spPr>
          <a:xfrm>
            <a:off x="4629150" y="2505075"/>
            <a:ext cx="3887391"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0840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66ABA3-E1CE-EA44-AF3A-85F7DFC2586A}"/>
              </a:ext>
            </a:extLst>
          </p:cNvPr>
          <p:cNvPicPr>
            <a:picLocks noChangeAspect="1"/>
          </p:cNvPicPr>
          <p:nvPr userDrawn="1"/>
        </p:nvPicPr>
        <p:blipFill>
          <a:blip r:embed="rId2"/>
          <a:srcRect/>
          <a:stretch/>
        </p:blipFill>
        <p:spPr>
          <a:xfrm>
            <a:off x="0" y="0"/>
            <a:ext cx="9144000" cy="6858000"/>
          </a:xfrm>
          <a:prstGeom prst="rect">
            <a:avLst/>
          </a:prstGeom>
        </p:spPr>
      </p:pic>
      <p:sp>
        <p:nvSpPr>
          <p:cNvPr id="7" name="Slide Number Placeholder 5">
            <a:extLst>
              <a:ext uri="{FF2B5EF4-FFF2-40B4-BE49-F238E27FC236}">
                <a16:creationId xmlns:a16="http://schemas.microsoft.com/office/drawing/2014/main" id="{6C90EAAA-9730-334A-93AB-99E5FB7EFE42}"/>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8" name="Title 1">
            <a:extLst>
              <a:ext uri="{FF2B5EF4-FFF2-40B4-BE49-F238E27FC236}">
                <a16:creationId xmlns:a16="http://schemas.microsoft.com/office/drawing/2014/main" id="{D5F362BB-5B20-FF4F-B9DA-47DA48CBAD5C}"/>
              </a:ext>
            </a:extLst>
          </p:cNvPr>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228536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0C01F1-3CE0-B749-A01D-FAD48FF90E78}"/>
              </a:ext>
            </a:extLst>
          </p:cNvPr>
          <p:cNvPicPr>
            <a:picLocks noChangeAspect="1"/>
          </p:cNvPicPr>
          <p:nvPr userDrawn="1"/>
        </p:nvPicPr>
        <p:blipFill>
          <a:blip r:embed="rId2"/>
          <a:srcRect/>
          <a:stretch/>
        </p:blipFill>
        <p:spPr>
          <a:xfrm>
            <a:off x="0" y="0"/>
            <a:ext cx="9144000" cy="6858000"/>
          </a:xfrm>
          <a:prstGeom prst="rect">
            <a:avLst/>
          </a:prstGeom>
        </p:spPr>
      </p:pic>
      <p:sp>
        <p:nvSpPr>
          <p:cNvPr id="8" name="Slide Number Placeholder 5">
            <a:extLst>
              <a:ext uri="{FF2B5EF4-FFF2-40B4-BE49-F238E27FC236}">
                <a16:creationId xmlns:a16="http://schemas.microsoft.com/office/drawing/2014/main" id="{8E7B4D0F-3C7F-8147-9B5C-98C105FA9250}"/>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77618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2A06-1727-E046-A12A-7C7B653A75BD}"/>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9BA53D-A6D4-E942-B312-AA67A9E377A1}"/>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3" name="Content Placeholder 2"/>
          <p:cNvSpPr>
            <a:spLocks noGrp="1"/>
          </p:cNvSpPr>
          <p:nvPr>
            <p:ph idx="1" hasCustomPrompt="1"/>
          </p:nvPr>
        </p:nvSpPr>
        <p:spPr>
          <a:xfrm>
            <a:off x="3887391" y="457200"/>
            <a:ext cx="4629150" cy="4873625"/>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
        <p:nvSpPr>
          <p:cNvPr id="10" name="Title 1">
            <a:extLst>
              <a:ext uri="{FF2B5EF4-FFF2-40B4-BE49-F238E27FC236}">
                <a16:creationId xmlns:a16="http://schemas.microsoft.com/office/drawing/2014/main" id="{BADB3440-42C1-AD49-AE25-FEFD5B60556B}"/>
              </a:ext>
            </a:extLst>
          </p:cNvPr>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Tree>
    <p:extLst>
      <p:ext uri="{BB962C8B-B14F-4D97-AF65-F5344CB8AC3E}">
        <p14:creationId xmlns:p14="http://schemas.microsoft.com/office/powerpoint/2010/main" val="266893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A77BD-11D8-8941-842D-4A895F70C64E}"/>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5D638F95-8555-AA49-AFAC-607E710821FE}"/>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p:cNvSpPr>
            <a:spLocks noGrp="1" noChangeAspect="1"/>
          </p:cNvSpPr>
          <p:nvPr>
            <p:ph type="pic" idx="1"/>
          </p:nvPr>
        </p:nvSpPr>
        <p:spPr>
          <a:xfrm>
            <a:off x="3887391" y="45720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7749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526773" y="365126"/>
            <a:ext cx="8090451" cy="1325563"/>
          </a:xfrm>
        </p:spPr>
        <p:txBody>
          <a:bodyPr>
            <a:noAutofit/>
          </a:bodyPr>
          <a:lstStyle>
            <a:lvl1pPr>
              <a:lnSpc>
                <a:spcPct val="100000"/>
              </a:lnSpc>
              <a:defRPr>
                <a:solidFill>
                  <a:srgbClr val="EA5E29"/>
                </a:solidFill>
                <a:latin typeface="+mj-lt"/>
              </a:defRPr>
            </a:lvl1pPr>
          </a:lstStyle>
          <a:p>
            <a:r>
              <a:rPr lang="en-US"/>
              <a:t>Set Title Font Between 35-55pt</a:t>
            </a:r>
          </a:p>
        </p:txBody>
      </p:sp>
      <p:sp>
        <p:nvSpPr>
          <p:cNvPr id="3" name="Content Placeholder 2"/>
          <p:cNvSpPr>
            <a:spLocks noGrp="1"/>
          </p:cNvSpPr>
          <p:nvPr>
            <p:ph idx="1" hasCustomPrompt="1"/>
          </p:nvPr>
        </p:nvSpPr>
        <p:spPr>
          <a:xfrm>
            <a:off x="526774" y="1825625"/>
            <a:ext cx="8090452" cy="4197488"/>
          </a:xfrm>
        </p:spPr>
        <p:txBody>
          <a:bodyPr>
            <a:noAutofit/>
          </a:bodyPr>
          <a:lstStyle>
            <a:lvl1pPr>
              <a:lnSpc>
                <a:spcPct val="100000"/>
              </a:lnSpc>
              <a:defRPr sz="2000" b="0" i="0">
                <a:latin typeface="+mn-lt"/>
                <a:cs typeface="Calibri Light" panose="020F0302020204030204" pitchFamily="34" charset="0"/>
              </a:defRPr>
            </a:lvl1pPr>
            <a:lvl2pPr>
              <a:lnSpc>
                <a:spcPct val="100000"/>
              </a:lnSpc>
              <a:defRPr sz="2200" b="0" i="0">
                <a:latin typeface="+mn-lt"/>
                <a:cs typeface="Calibri Light" panose="020F0302020204030204" pitchFamily="34" charset="0"/>
              </a:defRPr>
            </a:lvl2pPr>
            <a:lvl3pPr>
              <a:lnSpc>
                <a:spcPct val="100000"/>
              </a:lnSpc>
              <a:defRPr sz="2200" b="0" i="0">
                <a:latin typeface="+mn-lt"/>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72114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5A892-5E35-FD45-8F99-4777B996129A}" type="datetimeFigureOut">
              <a:rPr lang="en-US" smtClean="0"/>
              <a:t>12/14/2023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DFA69-656B-6C42-BCA9-A7EFA50B4608}" type="slidenum">
              <a:rPr lang="en-US" smtClean="0"/>
              <a:t>‹#›</a:t>
            </a:fld>
            <a:endParaRPr lang="en-US"/>
          </a:p>
        </p:txBody>
      </p:sp>
    </p:spTree>
    <p:extLst>
      <p:ext uri="{BB962C8B-B14F-4D97-AF65-F5344CB8AC3E}">
        <p14:creationId xmlns:p14="http://schemas.microsoft.com/office/powerpoint/2010/main" val="2982986948"/>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73" r:id="rId4"/>
    <p:sldLayoutId id="2147483670" r:id="rId5"/>
    <p:sldLayoutId id="2147483674" r:id="rId6"/>
    <p:sldLayoutId id="2147483675" r:id="rId7"/>
    <p:sldLayoutId id="2147483676" r:id="rId8"/>
    <p:sldLayoutId id="2147483662" r:id="rId9"/>
    <p:sldLayoutId id="2147483664" r:id="rId10"/>
    <p:sldLayoutId id="2147483665" r:id="rId11"/>
    <p:sldLayoutId id="2147483666" r:id="rId12"/>
    <p:sldLayoutId id="2147483667" r:id="rId13"/>
    <p:sldLayoutId id="2147483668" r:id="rId14"/>
    <p:sldLayoutId id="214748366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46214-5550-7C43-AB36-F5FA31A12F1C}" type="datetimeFigureOut">
              <a:rPr lang="en-US" smtClean="0"/>
              <a:t>12/14/2023</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173716299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thenationalcouncil.org/program/center-of-excellence/request-training-or-assistanc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hyperlink" Target="mailto:integration@thenationalcouncil.or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rtbhealthcare.org/?utm_source=Weekly+Updates&amp;utm_campaign=ab7939a894-EMAIL_CAMPAIGN_2022_08_08_%28NonStatePolicy%29&amp;utm_medium=email&amp;utm_term=0_e0e125bf79-ab7939a894-363464965" TargetMode="External"/><Relationship Id="rId3" Type="http://schemas.openxmlformats.org/officeDocument/2006/relationships/hyperlink" Target="https://www.thenationalcouncil.org/integrated-health-coe-toolkit/whats-included-in-this-toolkit/" TargetMode="External"/><Relationship Id="rId7" Type="http://schemas.openxmlformats.org/officeDocument/2006/relationships/hyperlink" Target="https://www.racialequityalliance.org/wp-content/uploads/2015/10/GARE-Racial_Equity_Toolkit.pdf" TargetMode="External"/><Relationship Id="rId2" Type="http://schemas.openxmlformats.org/officeDocument/2006/relationships/hyperlink" Target="https://www.thenationalcouncil.org/program/center-of-excellence/" TargetMode="External"/><Relationship Id="rId1" Type="http://schemas.openxmlformats.org/officeDocument/2006/relationships/slideLayout" Target="../slideLayouts/slideLayout9.xml"/><Relationship Id="rId6" Type="http://schemas.openxmlformats.org/officeDocument/2006/relationships/hyperlink" Target="http://www.innovativegrowthsolutions.com/wp-content/uploads/2016/04/DEI-Best-Practices-Framework.pdf" TargetMode="External"/><Relationship Id="rId5" Type="http://schemas.openxmlformats.org/officeDocument/2006/relationships/hyperlink" Target="https://www.racialequitytools.org/" TargetMode="External"/><Relationship Id="rId10" Type="http://schemas.openxmlformats.org/officeDocument/2006/relationships/hyperlink" Target="https://www.thenationalcouncil.org/center-for-consulting-training/addressing-health-equity-and-racial-justice/" TargetMode="External"/><Relationship Id="rId4" Type="http://schemas.openxmlformats.org/officeDocument/2006/relationships/hyperlink" Target="https://www.thenationalcouncil.org/store/products/social-justice-leadership-academy-sjla-workbook/" TargetMode="Externa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hyperlink" Target="https://www.thenationalcouncil.org/event/leadership-check-up-series-avoiding-covid-19-burnout-self-care-and-resiliency-for-public-health-leaders/" TargetMode="External"/><Relationship Id="rId3" Type="http://schemas.openxmlformats.org/officeDocument/2006/relationships/hyperlink" Target="https://www.thenationalcouncil.org/program/center-of-excellence/" TargetMode="External"/><Relationship Id="rId7" Type="http://schemas.openxmlformats.org/officeDocument/2006/relationships/image" Target="../media/image8.png"/><Relationship Id="rId2" Type="http://schemas.openxmlformats.org/officeDocument/2006/relationships/hyperlink" Target="https://www.thenationalcouncil.org/wp-content/uploads/2023/12/Self-Compassion-for-the-Holidays_2023-PDF.pdf" TargetMode="External"/><Relationship Id="rId1" Type="http://schemas.openxmlformats.org/officeDocument/2006/relationships/slideLayout" Target="../slideLayouts/slideLayout9.xml"/><Relationship Id="rId6" Type="http://schemas.openxmlformats.org/officeDocument/2006/relationships/hyperlink" Target="https://self-compassion.org/teaching-the-mindful-self-compassion-program-a-guide-for-professionals/" TargetMode="External"/><Relationship Id="rId11" Type="http://schemas.openxmlformats.org/officeDocument/2006/relationships/hyperlink" Target="https://www.thenationalcouncil.org/event/strategies-for-building-compassion-resilience-in-integrated-care-settings/" TargetMode="External"/><Relationship Id="rId5" Type="http://schemas.openxmlformats.org/officeDocument/2006/relationships/hyperlink" Target="https://centerformsc.org/" TargetMode="External"/><Relationship Id="rId10" Type="http://schemas.openxmlformats.org/officeDocument/2006/relationships/hyperlink" Target="https://www.thenationalcouncil.org/event/covid-19-office-hours-promoting-organizational-and-self-care-strategies-for-african-americans/" TargetMode="External"/><Relationship Id="rId4" Type="http://schemas.openxmlformats.org/officeDocument/2006/relationships/hyperlink" Target="https://centerformsc.org/self-compassion-for-healthcare-communities-schc/" TargetMode="External"/><Relationship Id="rId9" Type="http://schemas.openxmlformats.org/officeDocument/2006/relationships/hyperlink" Target="https://www.thenationalcouncil.org/event/leadership-check-up-series-avoiding-covid-19-burnout-self-care-and-resiliency-for-public-health-leaders-second-offer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urveymonkey.com/r/LNPXQLY" TargetMode="External"/><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henationalcouncil-org.zoom.us/webinar/register/WN_qnrWloinReuCv4zt2sIBdg" TargetMode="External"/><Relationship Id="rId1" Type="http://schemas.openxmlformats.org/officeDocument/2006/relationships/slideLayout" Target="../slideLayouts/slideLayout12.xml"/><Relationship Id="rId6" Type="http://schemas.openxmlformats.org/officeDocument/2006/relationships/hyperlink" Target="https://thenationalcouncil-org.zoom.us/webinar/register/WN_-1fLwTGzSOqVLeM6Ulb_9g" TargetMode="External"/><Relationship Id="rId5" Type="http://schemas.openxmlformats.org/officeDocument/2006/relationships/hyperlink" Target="https://www.thenationalcouncil.org/integrated-health-coe/subscribe/" TargetMode="External"/><Relationship Id="rId4" Type="http://schemas.openxmlformats.org/officeDocument/2006/relationships/hyperlink" Target="https://login.reliaslearning.com/login?returnUrl=%2Fconnect%2Fauthorize%2Fcallback%3Fclient_id%3Drlms-legacy%26response_mode%3Dform_post%26response_type%3Dcode%2520id_token%26scope%3Dopenid%2520offline_access%2520impersonator%2520saml%2520usersapi%2520assessmentsapi%2520learningapi%2520identityapi%2520learning-reporting-api%2520evaluationsapi%2520notification-delivery-service-api%2520compliance-policermanager-service-api%2520workflow-service-api%26state%3DOpenIdConnect.AuthenticationProperties%253DzAOEMflN5dQ_9iihhJCF_afJ_rETwhGa6XcOJRtVZiEqmd9o6WRO0NoPGtqLwrLBO4-e9mrAHqzv2XlMGhbEruEVpg2FuZn0DE2pAthP4Uyv-dX8-r_z4IoEt6XNH7kXVnq5nUPoW9zfOH5RR0EBVNtv-9-_IqryUy85P2Qk-Iw%26nonce%3D638279602528358742.MDhiZjA5ODMtMDc4NS00MjViLTg0ZjgtMTQ4Y2QwMjNjM2E4ZTdhNzI0YTctOWMwMy00NWE1LTkyZjUtNGU2ODgxMTg4ZDBj%26redirect_uri%3Dhttps%253A%252F%252Fnatconbh.training.reliaslearning.com%26post_logout_redirect_uri%3Dhttps%253A%252F%252Fnatconbh.training.reliaslearning.com%26acr_values%3DorgId%253A16336%25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A280-50A7-1F44-BCC7-D6A7CF01727A}"/>
              </a:ext>
            </a:extLst>
          </p:cNvPr>
          <p:cNvSpPr>
            <a:spLocks noGrp="1"/>
          </p:cNvSpPr>
          <p:nvPr>
            <p:ph type="ctrTitle"/>
          </p:nvPr>
        </p:nvSpPr>
        <p:spPr>
          <a:xfrm>
            <a:off x="993" y="2349463"/>
            <a:ext cx="8860092" cy="1685235"/>
          </a:xfrm>
        </p:spPr>
        <p:txBody>
          <a:bodyPr>
            <a:noAutofit/>
          </a:bodyPr>
          <a:lstStyle/>
          <a:p>
            <a:pPr>
              <a:lnSpc>
                <a:spcPct val="100000"/>
              </a:lnSpc>
            </a:pPr>
            <a:r>
              <a:rPr lang="en-US" sz="4400" b="1" err="1">
                <a:latin typeface="Calibri Light"/>
                <a:cs typeface="Calibri Light"/>
              </a:rPr>
              <a:t>CoE</a:t>
            </a:r>
            <a:r>
              <a:rPr lang="en-US" sz="4400" b="1">
                <a:latin typeface="Calibri Light"/>
                <a:cs typeface="Calibri Light"/>
              </a:rPr>
              <a:t>-IHS Equity in Action: </a:t>
            </a:r>
            <a:br>
              <a:rPr lang="en-US" sz="4400" b="1">
                <a:latin typeface="Calibri Light"/>
                <a:cs typeface="Calibri Light"/>
              </a:rPr>
            </a:br>
            <a:r>
              <a:rPr lang="en-US" sz="4400" b="1">
                <a:latin typeface="Calibri Light"/>
                <a:cs typeface="Calibri Light"/>
              </a:rPr>
              <a:t>Working Towards Health Equity with Wellbeing and Self-Compassion In Mind</a:t>
            </a:r>
          </a:p>
        </p:txBody>
      </p:sp>
      <p:sp>
        <p:nvSpPr>
          <p:cNvPr id="3" name="Subtitle 2">
            <a:extLst>
              <a:ext uri="{FF2B5EF4-FFF2-40B4-BE49-F238E27FC236}">
                <a16:creationId xmlns:a16="http://schemas.microsoft.com/office/drawing/2014/main" id="{E57AEBE2-D5F8-1F49-BCC8-9A92149155B3}"/>
              </a:ext>
            </a:extLst>
          </p:cNvPr>
          <p:cNvSpPr>
            <a:spLocks noGrp="1"/>
          </p:cNvSpPr>
          <p:nvPr>
            <p:ph type="subTitle" idx="1"/>
          </p:nvPr>
        </p:nvSpPr>
        <p:spPr>
          <a:xfrm>
            <a:off x="685799" y="5293269"/>
            <a:ext cx="7772399" cy="985931"/>
          </a:xfrm>
        </p:spPr>
        <p:txBody>
          <a:bodyPr vert="horz" lIns="91440" tIns="45720" rIns="91440" bIns="45720" rtlCol="0" anchor="t">
            <a:noAutofit/>
          </a:bodyPr>
          <a:lstStyle/>
          <a:p>
            <a:pPr>
              <a:lnSpc>
                <a:spcPct val="100000"/>
              </a:lnSpc>
            </a:pPr>
            <a:r>
              <a:rPr lang="en-US">
                <a:latin typeface="Calibri"/>
                <a:cs typeface="Calibri"/>
              </a:rPr>
              <a:t>Thursday, December 14th, 2023</a:t>
            </a:r>
            <a:endParaRPr lang="en-US"/>
          </a:p>
          <a:p>
            <a:pPr>
              <a:lnSpc>
                <a:spcPct val="100000"/>
              </a:lnSpc>
            </a:pPr>
            <a:r>
              <a:rPr lang="en-US">
                <a:latin typeface="Calibri"/>
                <a:cs typeface="Calibri"/>
              </a:rPr>
              <a:t>12-1pm ET</a:t>
            </a:r>
            <a:endParaRPr lang="en-US"/>
          </a:p>
        </p:txBody>
      </p:sp>
    </p:spTree>
    <p:extLst>
      <p:ext uri="{BB962C8B-B14F-4D97-AF65-F5344CB8AC3E}">
        <p14:creationId xmlns:p14="http://schemas.microsoft.com/office/powerpoint/2010/main" val="1826615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F0EDF54-2C4A-CD0D-AB86-81AF27B3E204}"/>
              </a:ext>
            </a:extLst>
          </p:cNvPr>
          <p:cNvGrpSpPr/>
          <p:nvPr/>
        </p:nvGrpSpPr>
        <p:grpSpPr>
          <a:xfrm>
            <a:off x="1" y="0"/>
            <a:ext cx="9144000" cy="6857999"/>
            <a:chOff x="0" y="-1"/>
            <a:chExt cx="12192000" cy="9143998"/>
          </a:xfrm>
          <a:effectLst/>
        </p:grpSpPr>
        <p:sp>
          <p:nvSpPr>
            <p:cNvPr id="9" name="Rectangle 8">
              <a:extLst>
                <a:ext uri="{FF2B5EF4-FFF2-40B4-BE49-F238E27FC236}">
                  <a16:creationId xmlns:a16="http://schemas.microsoft.com/office/drawing/2014/main" id="{E2671204-9663-A9F7-9642-4BE201D683C8}"/>
                </a:ext>
              </a:extLst>
            </p:cNvPr>
            <p:cNvSpPr/>
            <p:nvPr/>
          </p:nvSpPr>
          <p:spPr>
            <a:xfrm>
              <a:off x="0" y="-1"/>
              <a:ext cx="12192000" cy="9143998"/>
            </a:xfrm>
            <a:prstGeom prst="rect">
              <a:avLst/>
            </a:prstGeom>
            <a:gradFill flip="none" rotWithShape="1">
              <a:gsLst>
                <a:gs pos="0">
                  <a:srgbClr val="E8E0D1"/>
                </a:gs>
                <a:gs pos="99000">
                  <a:schemeClr val="bg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99F40B2-9DFD-6212-5E14-31A0B7994580}"/>
                </a:ext>
              </a:extLst>
            </p:cNvPr>
            <p:cNvPicPr>
              <a:picLocks noChangeAspect="1"/>
            </p:cNvPicPr>
            <p:nvPr/>
          </p:nvPicPr>
          <p:blipFill rotWithShape="1">
            <a:blip r:embed="rId3">
              <a:alphaModFix amt="90000"/>
            </a:blip>
            <a:srcRect l="26213" t="19726" b="14411"/>
            <a:stretch/>
          </p:blipFill>
          <p:spPr>
            <a:xfrm>
              <a:off x="0" y="-1"/>
              <a:ext cx="12192000" cy="9143998"/>
            </a:xfrm>
            <a:prstGeom prst="rect">
              <a:avLst/>
            </a:prstGeom>
          </p:spPr>
        </p:pic>
      </p:grpSp>
      <p:graphicFrame>
        <p:nvGraphicFramePr>
          <p:cNvPr id="5" name="Diagram 4">
            <a:extLst>
              <a:ext uri="{FF2B5EF4-FFF2-40B4-BE49-F238E27FC236}">
                <a16:creationId xmlns:a16="http://schemas.microsoft.com/office/drawing/2014/main" id="{1ED66C35-53E6-6CE4-4656-534F07D85D0B}"/>
              </a:ext>
            </a:extLst>
          </p:cNvPr>
          <p:cNvGraphicFramePr/>
          <p:nvPr>
            <p:extLst>
              <p:ext uri="{D42A27DB-BD31-4B8C-83A1-F6EECF244321}">
                <p14:modId xmlns:p14="http://schemas.microsoft.com/office/powerpoint/2010/main" val="1239126134"/>
              </p:ext>
            </p:extLst>
          </p:nvPr>
        </p:nvGraphicFramePr>
        <p:xfrm>
          <a:off x="186659" y="1797080"/>
          <a:ext cx="8770682" cy="3821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itle 1">
            <a:extLst>
              <a:ext uri="{FF2B5EF4-FFF2-40B4-BE49-F238E27FC236}">
                <a16:creationId xmlns:a16="http://schemas.microsoft.com/office/drawing/2014/main" id="{0FFCF2EE-40B9-E24B-948E-F6148415CDAD}"/>
              </a:ext>
            </a:extLst>
          </p:cNvPr>
          <p:cNvSpPr txBox="1">
            <a:spLocks/>
          </p:cNvSpPr>
          <p:nvPr/>
        </p:nvSpPr>
        <p:spPr>
          <a:xfrm>
            <a:off x="398065" y="369135"/>
            <a:ext cx="8265623" cy="11878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EA5E29"/>
                </a:solidFill>
                <a:latin typeface="+mj-lt"/>
                <a:ea typeface="+mj-ea"/>
                <a:cs typeface="+mj-cs"/>
              </a:defRPr>
            </a:lvl1pPr>
          </a:lstStyle>
          <a:p>
            <a:pPr algn="ctr"/>
            <a:r>
              <a:rPr lang="en-US" sz="4800" b="1">
                <a:latin typeface="Calibri" panose="020F0502020204030204" pitchFamily="34" charset="0"/>
                <a:cs typeface="Calibri" panose="020F0502020204030204" pitchFamily="34" charset="0"/>
              </a:rPr>
              <a:t>CHAT WITH AN EXPERT!</a:t>
            </a:r>
          </a:p>
          <a:p>
            <a:pPr marL="0" marR="0" lvl="0" indent="0" algn="ctr" defTabSz="457200" rtl="0" eaLnBrk="1" fontAlgn="auto" latinLnBrk="0" hangingPunct="1">
              <a:lnSpc>
                <a:spcPct val="100000"/>
              </a:lnSpc>
              <a:spcBef>
                <a:spcPts val="1000"/>
              </a:spcBef>
              <a:spcAft>
                <a:spcPts val="0"/>
              </a:spcAft>
              <a:buClrTx/>
              <a:buSzTx/>
              <a:buFontTx/>
              <a:buNone/>
              <a:tabLst/>
              <a:defRPr/>
            </a:pPr>
            <a:r>
              <a:rPr kumimoji="0" lang="en-US" sz="2200" b="1" i="1" u="none" strike="noStrike" kern="1200" cap="none" spc="0" normalizeH="0" baseline="0" noProof="0">
                <a:ln>
                  <a:noFill/>
                </a:ln>
                <a:solidFill>
                  <a:srgbClr val="53605F"/>
                </a:solidFill>
                <a:effectLst/>
                <a:uLnTx/>
                <a:uFillTx/>
                <a:latin typeface="Calibri" panose="020F0502020204030204"/>
                <a:ea typeface="+mn-ea"/>
                <a:cs typeface="+mn-cs"/>
              </a:rPr>
              <a:t>Schedule a free call with an integrated care expert to discuss:</a:t>
            </a:r>
          </a:p>
        </p:txBody>
      </p:sp>
      <p:sp>
        <p:nvSpPr>
          <p:cNvPr id="3" name="Rectangle: Rounded Corners 2">
            <a:extLst>
              <a:ext uri="{FF2B5EF4-FFF2-40B4-BE49-F238E27FC236}">
                <a16:creationId xmlns:a16="http://schemas.microsoft.com/office/drawing/2014/main" id="{21097170-7CB3-02C7-6343-EB03690187D1}"/>
              </a:ext>
            </a:extLst>
          </p:cNvPr>
          <p:cNvSpPr/>
          <p:nvPr/>
        </p:nvSpPr>
        <p:spPr>
          <a:xfrm>
            <a:off x="3154166" y="5858427"/>
            <a:ext cx="2835667" cy="585627"/>
          </a:xfrm>
          <a:prstGeom prst="round2DiagRect">
            <a:avLst/>
          </a:prstGeom>
          <a:solidFill>
            <a:srgbClr val="EA5E29"/>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i="1">
                <a:solidFill>
                  <a:schemeClr val="bg1"/>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Submit a Request!</a:t>
            </a:r>
            <a:endParaRPr lang="en-US" b="1" i="1">
              <a:solidFill>
                <a:schemeClr val="bg1"/>
              </a:solidFill>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C472CA93-B6F5-9DFB-D28A-A80F140BEEAE}"/>
              </a:ext>
            </a:extLst>
          </p:cNvPr>
          <p:cNvCxnSpPr>
            <a:cxnSpLocks/>
          </p:cNvCxnSpPr>
          <p:nvPr/>
        </p:nvCxnSpPr>
        <p:spPr>
          <a:xfrm>
            <a:off x="503833" y="4746170"/>
            <a:ext cx="8136335" cy="0"/>
          </a:xfrm>
          <a:prstGeom prst="straightConnector1">
            <a:avLst/>
          </a:prstGeom>
          <a:ln w="228600">
            <a:solidFill>
              <a:srgbClr val="53605F"/>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EE2255C-9928-EE15-B300-C702EB3E051A}"/>
              </a:ext>
            </a:extLst>
          </p:cNvPr>
          <p:cNvSpPr txBox="1"/>
          <p:nvPr/>
        </p:nvSpPr>
        <p:spPr>
          <a:xfrm>
            <a:off x="2286000" y="4607670"/>
            <a:ext cx="4572000" cy="276999"/>
          </a:xfrm>
          <a:prstGeom prst="rect">
            <a:avLst/>
          </a:prstGeom>
          <a:noFill/>
        </p:spPr>
        <p:txBody>
          <a:bodyPr wrap="square">
            <a:spAutoFit/>
          </a:bodyPr>
          <a:lstStyle/>
          <a:p>
            <a:pPr algn="ctr"/>
            <a:r>
              <a:rPr lang="en-US" sz="1200" b="1">
                <a:solidFill>
                  <a:schemeClr val="bg1"/>
                </a:solidFill>
                <a:latin typeface="Calibri" panose="020F0502020204030204" pitchFamily="34" charset="0"/>
                <a:cs typeface="Calibri" panose="020F0502020204030204" pitchFamily="34" charset="0"/>
              </a:rPr>
              <a:t>Diversity, Equity and Inclusion</a:t>
            </a:r>
          </a:p>
        </p:txBody>
      </p:sp>
      <p:cxnSp>
        <p:nvCxnSpPr>
          <p:cNvPr id="13" name="Straight Arrow Connector 12">
            <a:extLst>
              <a:ext uri="{FF2B5EF4-FFF2-40B4-BE49-F238E27FC236}">
                <a16:creationId xmlns:a16="http://schemas.microsoft.com/office/drawing/2014/main" id="{93A46BE5-AF4A-FE60-6E1C-F6AF9989FDB3}"/>
              </a:ext>
            </a:extLst>
          </p:cNvPr>
          <p:cNvCxnSpPr>
            <a:cxnSpLocks/>
          </p:cNvCxnSpPr>
          <p:nvPr/>
        </p:nvCxnSpPr>
        <p:spPr>
          <a:xfrm>
            <a:off x="503833" y="5245742"/>
            <a:ext cx="8136335" cy="0"/>
          </a:xfrm>
          <a:prstGeom prst="straightConnector1">
            <a:avLst/>
          </a:prstGeom>
          <a:ln w="228600">
            <a:solidFill>
              <a:srgbClr val="53605F"/>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5BE05B5-7E7E-3F29-C759-9E8D5F481CB3}"/>
              </a:ext>
            </a:extLst>
          </p:cNvPr>
          <p:cNvSpPr txBox="1"/>
          <p:nvPr/>
        </p:nvSpPr>
        <p:spPr>
          <a:xfrm>
            <a:off x="2286000" y="5107242"/>
            <a:ext cx="4572000" cy="276999"/>
          </a:xfrm>
          <a:prstGeom prst="rect">
            <a:avLst/>
          </a:prstGeom>
          <a:noFill/>
        </p:spPr>
        <p:txBody>
          <a:bodyPr wrap="square">
            <a:spAutoFit/>
          </a:bodyPr>
          <a:lstStyle/>
          <a:p>
            <a:pPr algn="ctr"/>
            <a:r>
              <a:rPr lang="en-US" sz="1200" b="1">
                <a:solidFill>
                  <a:schemeClr val="bg1"/>
                </a:solidFill>
                <a:latin typeface="Calibri" panose="020F0502020204030204" pitchFamily="34" charset="0"/>
                <a:cs typeface="Calibri" panose="020F0502020204030204" pitchFamily="34" charset="0"/>
              </a:rPr>
              <a:t>Ongoing Impacts of COVID-19 Pandemic</a:t>
            </a:r>
          </a:p>
        </p:txBody>
      </p:sp>
    </p:spTree>
    <p:extLst>
      <p:ext uri="{BB962C8B-B14F-4D97-AF65-F5344CB8AC3E}">
        <p14:creationId xmlns:p14="http://schemas.microsoft.com/office/powerpoint/2010/main" val="123900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13BF-58CA-4240-982D-D40734D3286E}"/>
              </a:ext>
            </a:extLst>
          </p:cNvPr>
          <p:cNvSpPr>
            <a:spLocks noGrp="1"/>
          </p:cNvSpPr>
          <p:nvPr>
            <p:ph type="title"/>
          </p:nvPr>
        </p:nvSpPr>
        <p:spPr/>
        <p:txBody>
          <a:bodyPr/>
          <a:lstStyle/>
          <a:p>
            <a:pPr algn="ctr"/>
            <a:r>
              <a:rPr lang="en-US" sz="3000" b="1"/>
              <a:t>Thank</a:t>
            </a:r>
            <a:r>
              <a:rPr lang="en-US" sz="3000"/>
              <a:t> </a:t>
            </a:r>
            <a:r>
              <a:rPr lang="en-US" sz="3000" b="1"/>
              <a:t>You</a:t>
            </a:r>
          </a:p>
        </p:txBody>
      </p:sp>
      <p:sp>
        <p:nvSpPr>
          <p:cNvPr id="5" name="Content Placeholder 2">
            <a:extLst>
              <a:ext uri="{FF2B5EF4-FFF2-40B4-BE49-F238E27FC236}">
                <a16:creationId xmlns:a16="http://schemas.microsoft.com/office/drawing/2014/main" id="{12E57894-7530-4D26-B92E-59615BE6400B}"/>
              </a:ext>
            </a:extLst>
          </p:cNvPr>
          <p:cNvSpPr>
            <a:spLocks noGrp="1"/>
          </p:cNvSpPr>
          <p:nvPr>
            <p:ph idx="4294967295"/>
          </p:nvPr>
        </p:nvSpPr>
        <p:spPr>
          <a:xfrm>
            <a:off x="1450554" y="1794908"/>
            <a:ext cx="6172200" cy="3098800"/>
          </a:xfrm>
        </p:spPr>
        <p:txBody>
          <a:bodyPr vert="horz" lIns="91440" tIns="45720" rIns="91440" bIns="45720" rtlCol="0" anchor="t">
            <a:noAutofit/>
          </a:bodyPr>
          <a:lstStyle/>
          <a:p>
            <a:pPr marL="0" indent="0" algn="ctr">
              <a:buNone/>
            </a:pPr>
            <a:endParaRPr lang="en-US" sz="2000">
              <a:cs typeface="Calibri"/>
            </a:endParaRPr>
          </a:p>
          <a:p>
            <a:pPr marL="0" indent="0" algn="ctr">
              <a:buNone/>
            </a:pPr>
            <a:r>
              <a:rPr lang="en-US" sz="2000" b="1">
                <a:latin typeface="Calibri"/>
                <a:cs typeface="Calibri"/>
              </a:rPr>
              <a:t>Questions? </a:t>
            </a:r>
          </a:p>
          <a:p>
            <a:pPr marL="0" indent="0" algn="ctr">
              <a:buNone/>
            </a:pPr>
            <a:r>
              <a:rPr lang="en-US" sz="2000">
                <a:latin typeface="Calibri"/>
                <a:cs typeface="Calibri"/>
              </a:rPr>
              <a:t>Email </a:t>
            </a:r>
            <a:r>
              <a:rPr lang="en-US" sz="2000">
                <a:latin typeface="Calibri"/>
                <a:cs typeface="Calibri"/>
                <a:hlinkClick r:id="rId2"/>
              </a:rPr>
              <a:t>integration@thenationalcouncil.org</a:t>
            </a:r>
            <a:r>
              <a:rPr lang="en-US" sz="2000">
                <a:latin typeface="Calibri"/>
                <a:cs typeface="Calibri"/>
              </a:rPr>
              <a:t> </a:t>
            </a:r>
          </a:p>
          <a:p>
            <a:pPr marL="0" indent="0" algn="ctr">
              <a:buNone/>
            </a:pPr>
            <a:endParaRPr lang="en-US" sz="2000">
              <a:latin typeface="Calibri"/>
              <a:cs typeface="Calibri Light"/>
            </a:endParaRPr>
          </a:p>
          <a:p>
            <a:pPr marL="0" indent="0" algn="ctr">
              <a:buNone/>
            </a:pPr>
            <a:endParaRPr lang="en-US" sz="2000">
              <a:latin typeface="Calibri"/>
              <a:cs typeface="Calibri Light"/>
            </a:endParaRPr>
          </a:p>
          <a:p>
            <a:pPr marL="0" indent="0" algn="ctr">
              <a:buNone/>
            </a:pPr>
            <a:r>
              <a:rPr lang="en-US" sz="2000">
                <a:latin typeface="Calibri"/>
                <a:cs typeface="Calibri"/>
              </a:rPr>
              <a:t>SAMHSA’s Mission is to reduce the impact of substance abuse and mental illness on America’s communities. </a:t>
            </a:r>
          </a:p>
          <a:p>
            <a:pPr marL="0" indent="0" algn="ctr">
              <a:buNone/>
            </a:pPr>
            <a:r>
              <a:rPr lang="en-US" sz="2000" b="1">
                <a:latin typeface="Calibri"/>
                <a:cs typeface="Calibri"/>
                <a:hlinkClick r:id="rId3">
                  <a:extLst>
                    <a:ext uri="{A12FA001-AC4F-418D-AE19-62706E023703}">
                      <ahyp:hlinkClr xmlns:ahyp="http://schemas.microsoft.com/office/drawing/2018/hyperlinkcolor" val="tx"/>
                    </a:ext>
                  </a:extLst>
                </a:hlinkClick>
              </a:rPr>
              <a:t>www.samhsa.gov</a:t>
            </a:r>
            <a:endParaRPr lang="en-US" sz="2000" b="1">
              <a:latin typeface="Calibri"/>
              <a:cs typeface="Calibri"/>
            </a:endParaRPr>
          </a:p>
          <a:p>
            <a:pPr marL="0" indent="0" algn="ctr">
              <a:buNone/>
            </a:pPr>
            <a:r>
              <a:rPr lang="en-US" sz="2000">
                <a:latin typeface="Calibri"/>
                <a:cs typeface="Calibri"/>
              </a:rPr>
              <a:t>1-877-SAMHSA-7 (1-877-726-4727) 1-800-487-4889 (TDD)</a:t>
            </a:r>
          </a:p>
          <a:p>
            <a:pPr marL="0" indent="0" algn="ctr">
              <a:buNone/>
            </a:pPr>
            <a:endParaRPr lang="en-US"/>
          </a:p>
        </p:txBody>
      </p:sp>
    </p:spTree>
    <p:extLst>
      <p:ext uri="{BB962C8B-B14F-4D97-AF65-F5344CB8AC3E}">
        <p14:creationId xmlns:p14="http://schemas.microsoft.com/office/powerpoint/2010/main" val="198126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A15AE-8967-0345-ADF3-17E882F5F8DE}"/>
              </a:ext>
            </a:extLst>
          </p:cNvPr>
          <p:cNvSpPr>
            <a:spLocks noGrp="1"/>
          </p:cNvSpPr>
          <p:nvPr>
            <p:ph type="title"/>
          </p:nvPr>
        </p:nvSpPr>
        <p:spPr/>
        <p:txBody>
          <a:bodyPr/>
          <a:lstStyle/>
          <a:p>
            <a:pPr algn="ctr"/>
            <a:r>
              <a:rPr lang="en-US" sz="3500" b="1">
                <a:ea typeface="+mj-lt"/>
                <a:cs typeface="+mj-lt"/>
              </a:rPr>
              <a:t>Questions, Comments &amp; Closed Captioning</a:t>
            </a:r>
            <a:endParaRPr lang="en-US" sz="3500">
              <a:ea typeface="+mj-lt"/>
              <a:cs typeface="+mj-lt"/>
            </a:endParaRPr>
          </a:p>
          <a:p>
            <a:endParaRPr lang="en-US">
              <a:cs typeface="Calibri Light"/>
            </a:endParaRPr>
          </a:p>
        </p:txBody>
      </p:sp>
      <p:pic>
        <p:nvPicPr>
          <p:cNvPr id="8" name="Picture 8" descr="Graphical user interface, application&#10;&#10;Description automatically generated">
            <a:extLst>
              <a:ext uri="{FF2B5EF4-FFF2-40B4-BE49-F238E27FC236}">
                <a16:creationId xmlns:a16="http://schemas.microsoft.com/office/drawing/2014/main" id="{DE8806B0-11F5-E762-B6F7-FDDECAFB07CB}"/>
              </a:ext>
            </a:extLst>
          </p:cNvPr>
          <p:cNvPicPr>
            <a:picLocks noChangeAspect="1"/>
          </p:cNvPicPr>
          <p:nvPr/>
        </p:nvPicPr>
        <p:blipFill>
          <a:blip r:embed="rId2"/>
          <a:stretch>
            <a:fillRect/>
          </a:stretch>
        </p:blipFill>
        <p:spPr>
          <a:xfrm>
            <a:off x="416642" y="1879314"/>
            <a:ext cx="8467417" cy="3237638"/>
          </a:xfrm>
          <a:prstGeom prst="rect">
            <a:avLst/>
          </a:prstGeom>
        </p:spPr>
      </p:pic>
    </p:spTree>
    <p:extLst>
      <p:ext uri="{BB962C8B-B14F-4D97-AF65-F5344CB8AC3E}">
        <p14:creationId xmlns:p14="http://schemas.microsoft.com/office/powerpoint/2010/main" val="348647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D9C8-2165-3F6D-BC6E-4C4C68FF4B00}"/>
              </a:ext>
            </a:extLst>
          </p:cNvPr>
          <p:cNvSpPr>
            <a:spLocks noGrp="1"/>
          </p:cNvSpPr>
          <p:nvPr>
            <p:ph type="title"/>
          </p:nvPr>
        </p:nvSpPr>
        <p:spPr/>
        <p:txBody>
          <a:bodyPr/>
          <a:lstStyle/>
          <a:p>
            <a:pPr algn="ctr"/>
            <a:r>
              <a:rPr lang="en-US" b="1">
                <a:cs typeface="Calibri Light"/>
              </a:rPr>
              <a:t>Disclaimer</a:t>
            </a:r>
            <a:endParaRPr lang="en-US">
              <a:cs typeface="Calibri Light" panose="020F0302020204030204"/>
            </a:endParaRPr>
          </a:p>
        </p:txBody>
      </p:sp>
      <p:sp>
        <p:nvSpPr>
          <p:cNvPr id="3" name="Content Placeholder 2">
            <a:extLst>
              <a:ext uri="{FF2B5EF4-FFF2-40B4-BE49-F238E27FC236}">
                <a16:creationId xmlns:a16="http://schemas.microsoft.com/office/drawing/2014/main" id="{2FE00C6C-B7BB-F651-2956-DCCE18089374}"/>
              </a:ext>
            </a:extLst>
          </p:cNvPr>
          <p:cNvSpPr>
            <a:spLocks noGrp="1"/>
          </p:cNvSpPr>
          <p:nvPr>
            <p:ph idx="1"/>
          </p:nvPr>
        </p:nvSpPr>
        <p:spPr/>
        <p:txBody>
          <a:bodyPr vert="horz" lIns="91440" tIns="45720" rIns="91440" bIns="45720" rtlCol="0" anchor="t">
            <a:noAutofit/>
          </a:bodyPr>
          <a:lstStyle/>
          <a:p>
            <a:pPr marL="0" indent="0">
              <a:buNone/>
            </a:pPr>
            <a:r>
              <a:rPr lang="en-US">
                <a:latin typeface="Calibri Light"/>
                <a:cs typeface="Calibri Light"/>
              </a:rPr>
              <a:t>The views, opinions, and content expressed in this presentation do not necessarily reflect the views, opinions, or policies of the Center for Mental Health Services (CMHS), the Substance Abuse and Mental Health Services Administration (SAMHSA), or the U.S. Department of Health and Human Services (HHS).</a:t>
            </a:r>
            <a:endParaRPr lang="en-US">
              <a:cs typeface="Calibri Light"/>
            </a:endParaRPr>
          </a:p>
        </p:txBody>
      </p:sp>
      <p:pic>
        <p:nvPicPr>
          <p:cNvPr id="4" name="Picture 4" descr="Logo&#10;&#10;Description automatically generated">
            <a:extLst>
              <a:ext uri="{FF2B5EF4-FFF2-40B4-BE49-F238E27FC236}">
                <a16:creationId xmlns:a16="http://schemas.microsoft.com/office/drawing/2014/main" id="{270A8BBA-3401-D667-02C6-FA60AEF63ED0}"/>
              </a:ext>
            </a:extLst>
          </p:cNvPr>
          <p:cNvPicPr>
            <a:picLocks noChangeAspect="1"/>
          </p:cNvPicPr>
          <p:nvPr/>
        </p:nvPicPr>
        <p:blipFill>
          <a:blip r:embed="rId2"/>
          <a:stretch>
            <a:fillRect/>
          </a:stretch>
        </p:blipFill>
        <p:spPr>
          <a:xfrm>
            <a:off x="2545940" y="3926121"/>
            <a:ext cx="3591232" cy="1420805"/>
          </a:xfrm>
          <a:prstGeom prst="rect">
            <a:avLst/>
          </a:prstGeom>
        </p:spPr>
      </p:pic>
      <p:sp>
        <p:nvSpPr>
          <p:cNvPr id="5" name="Rectangle 4">
            <a:extLst>
              <a:ext uri="{FF2B5EF4-FFF2-40B4-BE49-F238E27FC236}">
                <a16:creationId xmlns:a16="http://schemas.microsoft.com/office/drawing/2014/main" id="{B9272111-D4AB-895A-B1B7-9D7DB60CF536}"/>
              </a:ext>
            </a:extLst>
          </p:cNvPr>
          <p:cNvSpPr/>
          <p:nvPr/>
        </p:nvSpPr>
        <p:spPr>
          <a:xfrm>
            <a:off x="241504" y="5196358"/>
            <a:ext cx="8200103" cy="4001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S PGothic" charset="-128"/>
                <a:cs typeface="+mn-cs"/>
              </a:rPr>
              <a:t>www.samhsa.gov</a:t>
            </a:r>
          </a:p>
        </p:txBody>
      </p:sp>
    </p:spTree>
    <p:extLst>
      <p:ext uri="{BB962C8B-B14F-4D97-AF65-F5344CB8AC3E}">
        <p14:creationId xmlns:p14="http://schemas.microsoft.com/office/powerpoint/2010/main" val="285507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AC4A-20AA-9133-19D9-12822482DBCB}"/>
              </a:ext>
            </a:extLst>
          </p:cNvPr>
          <p:cNvSpPr>
            <a:spLocks noGrp="1"/>
          </p:cNvSpPr>
          <p:nvPr>
            <p:ph type="title"/>
          </p:nvPr>
        </p:nvSpPr>
        <p:spPr>
          <a:xfrm>
            <a:off x="526773" y="126587"/>
            <a:ext cx="8090451" cy="894596"/>
          </a:xfrm>
        </p:spPr>
        <p:txBody>
          <a:bodyPr/>
          <a:lstStyle/>
          <a:p>
            <a:pPr algn="ctr"/>
            <a:r>
              <a:rPr lang="en-US" b="1">
                <a:cs typeface="Calibri Light"/>
              </a:rPr>
              <a:t>Introductions</a:t>
            </a:r>
          </a:p>
        </p:txBody>
      </p:sp>
      <p:sp>
        <p:nvSpPr>
          <p:cNvPr id="3" name="Content Placeholder 2">
            <a:extLst>
              <a:ext uri="{FF2B5EF4-FFF2-40B4-BE49-F238E27FC236}">
                <a16:creationId xmlns:a16="http://schemas.microsoft.com/office/drawing/2014/main" id="{9890276A-DAD4-5513-BDC3-FCB566D97FD8}"/>
              </a:ext>
            </a:extLst>
          </p:cNvPr>
          <p:cNvSpPr>
            <a:spLocks noGrp="1"/>
          </p:cNvSpPr>
          <p:nvPr>
            <p:ph idx="1"/>
          </p:nvPr>
        </p:nvSpPr>
        <p:spPr>
          <a:xfrm>
            <a:off x="413986" y="924495"/>
            <a:ext cx="8554277" cy="5228061"/>
          </a:xfrm>
        </p:spPr>
        <p:txBody>
          <a:bodyPr vert="horz" lIns="91440" tIns="45720" rIns="91440" bIns="45720" rtlCol="0" anchor="t">
            <a:noAutofit/>
          </a:bodyPr>
          <a:lstStyle/>
          <a:p>
            <a:pPr>
              <a:buNone/>
            </a:pPr>
            <a:r>
              <a:rPr lang="en-US" sz="1800" b="1" dirty="0">
                <a:ea typeface="+mn-lt"/>
                <a:cs typeface="+mn-lt"/>
              </a:rPr>
              <a:t>Moderator: </a:t>
            </a:r>
            <a:r>
              <a:rPr lang="en-US" sz="1800" b="1" dirty="0">
                <a:solidFill>
                  <a:srgbClr val="000000"/>
                </a:solidFill>
                <a:ea typeface="+mn-lt"/>
                <a:cs typeface="+mn-lt"/>
              </a:rPr>
              <a:t>Dr</a:t>
            </a:r>
            <a:r>
              <a:rPr lang="en-US" sz="1800" b="1" dirty="0">
                <a:ea typeface="+mn-lt"/>
                <a:cs typeface="+mn-lt"/>
              </a:rPr>
              <a:t>. Ami Roeschlein</a:t>
            </a:r>
            <a:r>
              <a:rPr lang="en-US" sz="1800" dirty="0">
                <a:ea typeface="+mn-lt"/>
                <a:cs typeface="+mn-lt"/>
              </a:rPr>
              <a:t>, </a:t>
            </a:r>
            <a:r>
              <a:rPr lang="en-US" sz="1800" i="1" dirty="0">
                <a:ea typeface="+mn-lt"/>
                <a:cs typeface="+mn-lt"/>
              </a:rPr>
              <a:t>Consultant</a:t>
            </a:r>
            <a:r>
              <a:rPr lang="en-US" sz="1800" dirty="0">
                <a:ea typeface="+mn-lt"/>
                <a:cs typeface="+mn-lt"/>
              </a:rPr>
              <a:t>, Practice Improvement &amp; Consulting, National Council </a:t>
            </a:r>
            <a:endParaRPr lang="en-US" dirty="0"/>
          </a:p>
          <a:p>
            <a:pPr>
              <a:buNone/>
            </a:pPr>
            <a:endParaRPr lang="en-US" sz="1000" dirty="0">
              <a:ea typeface="+mn-lt"/>
              <a:cs typeface="+mn-lt"/>
            </a:endParaRPr>
          </a:p>
          <a:p>
            <a:pPr>
              <a:buNone/>
            </a:pPr>
            <a:r>
              <a:rPr lang="en-US" sz="1800" b="1" dirty="0">
                <a:ea typeface="+mn-lt"/>
                <a:cs typeface="+mn-lt"/>
              </a:rPr>
              <a:t>Panelists:</a:t>
            </a:r>
            <a:endParaRPr lang="en-US" sz="1800" dirty="0">
              <a:ea typeface="+mn-lt"/>
              <a:cs typeface="+mn-lt"/>
            </a:endParaRPr>
          </a:p>
          <a:p>
            <a:pPr>
              <a:buFont typeface="Arial"/>
              <a:buChar char="•"/>
            </a:pPr>
            <a:r>
              <a:rPr lang="en-US" sz="1800" b="1" dirty="0">
                <a:ea typeface="+mn-lt"/>
                <a:cs typeface="+mn-lt"/>
              </a:rPr>
              <a:t>Dr. Laura Leone, DSW, MSSW, LMSW,</a:t>
            </a:r>
            <a:r>
              <a:rPr lang="en-US" sz="1800" b="1" i="1" dirty="0">
                <a:ea typeface="+mn-lt"/>
                <a:cs typeface="+mn-lt"/>
              </a:rPr>
              <a:t> </a:t>
            </a:r>
            <a:r>
              <a:rPr lang="en-US" sz="1800" i="1" dirty="0">
                <a:ea typeface="+mn-lt"/>
                <a:cs typeface="+mn-lt"/>
              </a:rPr>
              <a:t>Consultant</a:t>
            </a:r>
            <a:r>
              <a:rPr lang="en-US" sz="1800" dirty="0">
                <a:ea typeface="+mn-lt"/>
                <a:cs typeface="+mn-lt"/>
              </a:rPr>
              <a:t>, National Council for Mental Wellbeing</a:t>
            </a:r>
          </a:p>
          <a:p>
            <a:pPr>
              <a:buFont typeface="Arial"/>
              <a:buChar char="•"/>
            </a:pPr>
            <a:r>
              <a:rPr lang="en-US" sz="1800" b="1" dirty="0">
                <a:ea typeface="+mn-lt"/>
                <a:cs typeface="+mn-lt"/>
              </a:rPr>
              <a:t>Dr. Mari Aceves, EdD, DSW, BCBA, </a:t>
            </a:r>
            <a:r>
              <a:rPr lang="en-US" sz="1800" i="1" dirty="0">
                <a:ea typeface="+mn-lt"/>
                <a:cs typeface="+mn-lt"/>
              </a:rPr>
              <a:t>Consultant</a:t>
            </a:r>
            <a:r>
              <a:rPr lang="en-US" sz="1800" dirty="0">
                <a:ea typeface="+mn-lt"/>
                <a:cs typeface="+mn-lt"/>
              </a:rPr>
              <a:t>, Trauma-Informed Resilience-Oriented, Equity-focused Services, National Council for Mental Wellbeing</a:t>
            </a:r>
          </a:p>
          <a:p>
            <a:pPr>
              <a:buNone/>
            </a:pPr>
            <a:endParaRPr lang="en-US" sz="1800" b="1" dirty="0">
              <a:cs typeface="Calibri"/>
            </a:endParaRPr>
          </a:p>
          <a:p>
            <a:pPr>
              <a:buNone/>
            </a:pPr>
            <a:r>
              <a:rPr lang="en-US" sz="1800" b="1" dirty="0">
                <a:cs typeface="Calibri"/>
              </a:rPr>
              <a:t>Health Equity Faculty Panelists</a:t>
            </a:r>
            <a:endParaRPr lang="en-US" sz="1800" dirty="0">
              <a:ea typeface="Calibri"/>
              <a:cs typeface="Calibri"/>
            </a:endParaRPr>
          </a:p>
          <a:p>
            <a:pPr>
              <a:buFont typeface="Arial"/>
              <a:buChar char="•"/>
            </a:pPr>
            <a:r>
              <a:rPr lang="en-US" sz="1800" b="1" dirty="0">
                <a:ea typeface="+mn-lt"/>
                <a:cs typeface="+mn-lt"/>
              </a:rPr>
              <a:t>Dr. Terence Fitzgerald</a:t>
            </a:r>
            <a:r>
              <a:rPr lang="en-US" sz="1800" dirty="0">
                <a:ea typeface="+mn-lt"/>
                <a:cs typeface="+mn-lt"/>
              </a:rPr>
              <a:t>, </a:t>
            </a:r>
            <a:r>
              <a:rPr lang="en-US" sz="1800" i="1" dirty="0">
                <a:ea typeface="+mn-lt"/>
                <a:cs typeface="+mn-lt"/>
              </a:rPr>
              <a:t>Consultant, </a:t>
            </a:r>
            <a:r>
              <a:rPr lang="en-US" sz="1800" dirty="0">
                <a:ea typeface="+mn-lt"/>
                <a:cs typeface="+mn-lt"/>
              </a:rPr>
              <a:t>Trauma-Informed, Resilience-Oriented Services, Center of Excellence for Integrated Health Solutions</a:t>
            </a:r>
          </a:p>
          <a:p>
            <a:pPr>
              <a:buFont typeface="Arial"/>
              <a:buChar char="•"/>
            </a:pPr>
            <a:r>
              <a:rPr lang="en-US" sz="1800" b="1" dirty="0">
                <a:ea typeface="+mn-lt"/>
                <a:cs typeface="+mn-lt"/>
              </a:rPr>
              <a:t>Dr. Pierluigi Mancini,</a:t>
            </a:r>
            <a:r>
              <a:rPr lang="en-US" sz="1800" b="1" i="1" dirty="0">
                <a:ea typeface="+mn-lt"/>
                <a:cs typeface="+mn-lt"/>
              </a:rPr>
              <a:t> </a:t>
            </a:r>
            <a:r>
              <a:rPr lang="en-US" sz="1800" i="1" dirty="0">
                <a:ea typeface="+mn-lt"/>
                <a:cs typeface="+mn-lt"/>
              </a:rPr>
              <a:t>President, </a:t>
            </a:r>
            <a:r>
              <a:rPr lang="en-US" sz="1800" dirty="0">
                <a:ea typeface="+mn-lt"/>
                <a:cs typeface="+mn-lt"/>
              </a:rPr>
              <a:t>Multicultural Development Institute</a:t>
            </a:r>
          </a:p>
        </p:txBody>
      </p:sp>
    </p:spTree>
    <p:extLst>
      <p:ext uri="{BB962C8B-B14F-4D97-AF65-F5344CB8AC3E}">
        <p14:creationId xmlns:p14="http://schemas.microsoft.com/office/powerpoint/2010/main" val="327936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6AA6-E6E0-D3AC-14F8-79E9B20B9FB4}"/>
              </a:ext>
            </a:extLst>
          </p:cNvPr>
          <p:cNvSpPr>
            <a:spLocks noGrp="1"/>
          </p:cNvSpPr>
          <p:nvPr>
            <p:ph type="title"/>
          </p:nvPr>
        </p:nvSpPr>
        <p:spPr/>
        <p:txBody>
          <a:bodyPr/>
          <a:lstStyle/>
          <a:p>
            <a:pPr algn="ctr"/>
            <a:r>
              <a:rPr lang="en-US">
                <a:cs typeface="Calibri Light" panose="020F0302020204030204"/>
              </a:rPr>
              <a:t>End of Session Poll Questions</a:t>
            </a:r>
          </a:p>
        </p:txBody>
      </p:sp>
      <p:sp>
        <p:nvSpPr>
          <p:cNvPr id="3" name="Content Placeholder 2">
            <a:extLst>
              <a:ext uri="{FF2B5EF4-FFF2-40B4-BE49-F238E27FC236}">
                <a16:creationId xmlns:a16="http://schemas.microsoft.com/office/drawing/2014/main" id="{47CE83B2-6102-FCCE-5F14-CFC4067F9C6C}"/>
              </a:ext>
            </a:extLst>
          </p:cNvPr>
          <p:cNvSpPr>
            <a:spLocks noGrp="1"/>
          </p:cNvSpPr>
          <p:nvPr>
            <p:ph idx="1"/>
          </p:nvPr>
        </p:nvSpPr>
        <p:spPr>
          <a:xfrm>
            <a:off x="526774" y="2433604"/>
            <a:ext cx="8090452" cy="865765"/>
          </a:xfrm>
        </p:spPr>
        <p:txBody>
          <a:bodyPr vert="horz" lIns="91440" tIns="45720" rIns="91440" bIns="45720" rtlCol="0" anchor="t">
            <a:noAutofit/>
          </a:bodyPr>
          <a:lstStyle/>
          <a:p>
            <a:pPr marL="0" indent="0" algn="ctr">
              <a:buNone/>
            </a:pPr>
            <a:r>
              <a:rPr lang="en-US" sz="2400">
                <a:cs typeface="Calibri Light"/>
              </a:rPr>
              <a:t>See pop up box for </a:t>
            </a:r>
            <a:r>
              <a:rPr lang="en-US" sz="2400" b="1">
                <a:cs typeface="Calibri Light"/>
              </a:rPr>
              <a:t>3 poll questions.</a:t>
            </a:r>
          </a:p>
        </p:txBody>
      </p:sp>
    </p:spTree>
    <p:extLst>
      <p:ext uri="{BB962C8B-B14F-4D97-AF65-F5344CB8AC3E}">
        <p14:creationId xmlns:p14="http://schemas.microsoft.com/office/powerpoint/2010/main" val="138115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FF253-648D-E1E5-24FB-CBF7581B304B}"/>
              </a:ext>
            </a:extLst>
          </p:cNvPr>
          <p:cNvSpPr>
            <a:spLocks noGrp="1"/>
          </p:cNvSpPr>
          <p:nvPr>
            <p:ph type="title"/>
          </p:nvPr>
        </p:nvSpPr>
        <p:spPr>
          <a:xfrm>
            <a:off x="526773" y="464517"/>
            <a:ext cx="8090451" cy="1325563"/>
          </a:xfrm>
        </p:spPr>
        <p:txBody>
          <a:bodyPr/>
          <a:lstStyle/>
          <a:p>
            <a:pPr algn="ctr"/>
            <a:r>
              <a:rPr lang="en-US" b="1">
                <a:ea typeface="+mj-lt"/>
                <a:cs typeface="+mj-lt"/>
              </a:rPr>
              <a:t>Health Equity Tools &amp; Resources </a:t>
            </a:r>
            <a:endParaRPr lang="en-US">
              <a:ea typeface="+mj-lt"/>
              <a:cs typeface="+mj-lt"/>
            </a:endParaRPr>
          </a:p>
          <a:p>
            <a:endParaRPr lang="en-US">
              <a:cs typeface="Calibri Light"/>
            </a:endParaRPr>
          </a:p>
        </p:txBody>
      </p:sp>
      <p:sp>
        <p:nvSpPr>
          <p:cNvPr id="3" name="Content Placeholder 2">
            <a:extLst>
              <a:ext uri="{FF2B5EF4-FFF2-40B4-BE49-F238E27FC236}">
                <a16:creationId xmlns:a16="http://schemas.microsoft.com/office/drawing/2014/main" id="{4F90EE17-933D-849D-22EF-A86073567537}"/>
              </a:ext>
            </a:extLst>
          </p:cNvPr>
          <p:cNvSpPr>
            <a:spLocks noGrp="1"/>
          </p:cNvSpPr>
          <p:nvPr>
            <p:ph idx="1"/>
          </p:nvPr>
        </p:nvSpPr>
        <p:spPr>
          <a:xfrm>
            <a:off x="526774" y="1505364"/>
            <a:ext cx="5792848" cy="1934136"/>
          </a:xfrm>
        </p:spPr>
        <p:txBody>
          <a:bodyPr vert="horz" lIns="91440" tIns="45720" rIns="91440" bIns="45720" rtlCol="0" anchor="t">
            <a:noAutofit/>
          </a:bodyPr>
          <a:lstStyle/>
          <a:p>
            <a:pPr marL="285750" indent="-285750">
              <a:spcBef>
                <a:spcPts val="0"/>
              </a:spcBef>
              <a:spcAft>
                <a:spcPts val="500"/>
              </a:spcAft>
              <a:buFont typeface="Arial,Sans-Serif" panose="020B0604020202020204" pitchFamily="34" charset="0"/>
            </a:pPr>
            <a:r>
              <a:rPr lang="en-US" sz="1800" b="1">
                <a:cs typeface="Calibri"/>
                <a:hlinkClick r:id="rId2"/>
              </a:rPr>
              <a:t>Center of Excellence for Integrated Health Solutions</a:t>
            </a:r>
            <a:r>
              <a:rPr lang="en-US" sz="1800" b="1">
                <a:cs typeface="Calibri"/>
              </a:rPr>
              <a:t> </a:t>
            </a:r>
            <a:endParaRPr lang="en-US" sz="1800">
              <a:ea typeface="+mn-lt"/>
              <a:cs typeface="+mn-lt"/>
            </a:endParaRPr>
          </a:p>
          <a:p>
            <a:pPr marL="285750" indent="-285750">
              <a:spcBef>
                <a:spcPts val="0"/>
              </a:spcBef>
              <a:spcAft>
                <a:spcPts val="500"/>
              </a:spcAft>
              <a:buFont typeface="Arial,Sans-Serif" panose="020B0604020202020204" pitchFamily="34" charset="0"/>
            </a:pPr>
            <a:r>
              <a:rPr lang="en-US" sz="1800" b="1">
                <a:cs typeface="Calibri"/>
                <a:hlinkClick r:id="rId3"/>
              </a:rPr>
              <a:t>Access for Everyone: A Toolkit for Addressing Health Equity &amp; Racial Justice within Integrated Care Settings</a:t>
            </a:r>
            <a:r>
              <a:rPr lang="en-US" sz="1800" b="1">
                <a:cs typeface="Calibri"/>
              </a:rPr>
              <a:t> </a:t>
            </a:r>
            <a:endParaRPr lang="en-US" sz="1800">
              <a:ea typeface="+mn-lt"/>
              <a:cs typeface="+mn-lt"/>
            </a:endParaRPr>
          </a:p>
          <a:p>
            <a:pPr marL="285750" indent="-285750">
              <a:spcBef>
                <a:spcPts val="0"/>
              </a:spcBef>
              <a:spcAft>
                <a:spcPts val="500"/>
              </a:spcAft>
              <a:buFont typeface="Arial,Sans-Serif" panose="020B0604020202020204" pitchFamily="34" charset="0"/>
            </a:pPr>
            <a:r>
              <a:rPr lang="en-US" sz="1800" b="1">
                <a:cs typeface="Calibri"/>
                <a:hlinkClick r:id="rId4"/>
              </a:rPr>
              <a:t>Social Justice Leadership Academy (SJLA) Workbook</a:t>
            </a:r>
            <a:r>
              <a:rPr lang="en-US" sz="1800" b="1">
                <a:cs typeface="Calibri"/>
              </a:rPr>
              <a:t> </a:t>
            </a:r>
            <a:endParaRPr lang="en-US" sz="1800">
              <a:ea typeface="+mn-lt"/>
              <a:cs typeface="+mn-lt"/>
            </a:endParaRPr>
          </a:p>
          <a:p>
            <a:pPr marL="285750" indent="-285750">
              <a:spcBef>
                <a:spcPts val="0"/>
              </a:spcBef>
              <a:spcAft>
                <a:spcPts val="500"/>
              </a:spcAft>
              <a:buFont typeface="Arial,Sans-Serif" panose="020B0604020202020204" pitchFamily="34" charset="0"/>
            </a:pPr>
            <a:r>
              <a:rPr lang="en-US" sz="1800" b="1">
                <a:cs typeface="Calibri"/>
                <a:hlinkClick r:id="rId5"/>
              </a:rPr>
              <a:t>Racial Equity Tools </a:t>
            </a:r>
            <a:r>
              <a:rPr lang="en-US" sz="1800" b="1">
                <a:cs typeface="Calibri"/>
              </a:rPr>
              <a:t> </a:t>
            </a:r>
            <a:endParaRPr lang="en-US" sz="1800">
              <a:ea typeface="+mn-lt"/>
              <a:cs typeface="+mn-lt"/>
            </a:endParaRPr>
          </a:p>
          <a:p>
            <a:pPr marL="285750" indent="-285750">
              <a:spcBef>
                <a:spcPts val="0"/>
              </a:spcBef>
              <a:spcAft>
                <a:spcPts val="500"/>
              </a:spcAft>
              <a:buFont typeface="Arial,Sans-Serif" panose="020B0604020202020204" pitchFamily="34" charset="0"/>
            </a:pPr>
            <a:r>
              <a:rPr lang="en-US" sz="1800" b="1">
                <a:cs typeface="Calibri"/>
                <a:hlinkClick r:id="rId6"/>
              </a:rPr>
              <a:t>Diversity, Equity &amp; Inclusion Framework</a:t>
            </a:r>
            <a:r>
              <a:rPr lang="en-US" sz="1800" b="1">
                <a:cs typeface="Calibri"/>
              </a:rPr>
              <a:t> </a:t>
            </a:r>
            <a:endParaRPr lang="en-US" sz="1800">
              <a:ea typeface="+mn-lt"/>
              <a:cs typeface="+mn-lt"/>
            </a:endParaRPr>
          </a:p>
          <a:p>
            <a:pPr marL="285750" indent="-285750">
              <a:spcBef>
                <a:spcPts val="0"/>
              </a:spcBef>
              <a:spcAft>
                <a:spcPts val="500"/>
              </a:spcAft>
              <a:buFont typeface="Arial,Sans-Serif" panose="020B0604020202020204" pitchFamily="34" charset="0"/>
            </a:pPr>
            <a:r>
              <a:rPr lang="en-US" sz="1800" b="1">
                <a:cs typeface="Calibri"/>
                <a:hlinkClick r:id="rId7"/>
              </a:rPr>
              <a:t>Racial Equity Toolkit</a:t>
            </a:r>
          </a:p>
          <a:p>
            <a:pPr marL="285750" indent="-285750">
              <a:spcBef>
                <a:spcPts val="0"/>
              </a:spcBef>
              <a:spcAft>
                <a:spcPts val="500"/>
              </a:spcAft>
              <a:buFont typeface="Arial,Sans-Serif" panose="020B0604020202020204" pitchFamily="34" charset="0"/>
            </a:pPr>
            <a:r>
              <a:rPr lang="en-US" sz="1800" b="1">
                <a:cs typeface="Calibri"/>
                <a:hlinkClick r:id="rId8"/>
              </a:rPr>
              <a:t>Rasing the Bar (RtB) Framework</a:t>
            </a:r>
            <a:endParaRPr lang="en-US" sz="1800" b="1">
              <a:cs typeface="Calibri"/>
            </a:endParaRPr>
          </a:p>
        </p:txBody>
      </p:sp>
      <p:pic>
        <p:nvPicPr>
          <p:cNvPr id="5" name="Picture 5" descr="Graphical user interface, website&#10;&#10;Description automatically generated">
            <a:extLst>
              <a:ext uri="{FF2B5EF4-FFF2-40B4-BE49-F238E27FC236}">
                <a16:creationId xmlns:a16="http://schemas.microsoft.com/office/drawing/2014/main" id="{E165537F-4E80-5C9C-AD57-8EF567D15AEA}"/>
              </a:ext>
            </a:extLst>
          </p:cNvPr>
          <p:cNvPicPr>
            <a:picLocks noChangeAspect="1"/>
          </p:cNvPicPr>
          <p:nvPr/>
        </p:nvPicPr>
        <p:blipFill>
          <a:blip r:embed="rId9"/>
          <a:stretch>
            <a:fillRect/>
          </a:stretch>
        </p:blipFill>
        <p:spPr>
          <a:xfrm rot="-600000">
            <a:off x="6023728" y="1965079"/>
            <a:ext cx="3075076" cy="2206898"/>
          </a:xfrm>
          <a:prstGeom prst="rect">
            <a:avLst/>
          </a:prstGeom>
        </p:spPr>
      </p:pic>
      <p:sp>
        <p:nvSpPr>
          <p:cNvPr id="7" name="Content Placeholder 2">
            <a:extLst>
              <a:ext uri="{FF2B5EF4-FFF2-40B4-BE49-F238E27FC236}">
                <a16:creationId xmlns:a16="http://schemas.microsoft.com/office/drawing/2014/main" id="{CA8617E9-3CC3-0424-F065-A9B86A4A0A02}"/>
              </a:ext>
            </a:extLst>
          </p:cNvPr>
          <p:cNvSpPr txBox="1">
            <a:spLocks/>
          </p:cNvSpPr>
          <p:nvPr/>
        </p:nvSpPr>
        <p:spPr bwMode="auto">
          <a:xfrm>
            <a:off x="844700" y="4710002"/>
            <a:ext cx="6223962" cy="1018944"/>
          </a:xfrm>
          <a:prstGeom prst="rect">
            <a:avLst/>
          </a:prstGeom>
          <a:solidFill>
            <a:srgbClr val="E8E0D1"/>
          </a:solid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7175" lvl="1" algn="ctr"/>
            <a:r>
              <a:rPr lang="en-US" sz="1400" b="1">
                <a:latin typeface="Open Sans" panose="020B0606030504020204"/>
                <a:hlinkClick r:id="rId10"/>
              </a:rPr>
              <a:t>Health Equity and Racial Justice Webpage</a:t>
            </a:r>
            <a:endParaRPr lang="en-US" sz="1400" b="1">
              <a:latin typeface="Open Sans" panose="020B0606030504020204"/>
              <a:ea typeface="Open Sans"/>
              <a:cs typeface="Open Sans"/>
            </a:endParaRPr>
          </a:p>
          <a:p>
            <a:pPr marL="257175" lvl="1" algn="ctr"/>
            <a:r>
              <a:rPr lang="en-US" sz="1400" i="1">
                <a:latin typeface="Open Sans" panose="020B0606030504020204"/>
              </a:rPr>
              <a:t>National Council for Mental Wellbeing</a:t>
            </a:r>
            <a:endParaRPr lang="en-US" sz="500" b="1">
              <a:latin typeface="Open Sans" panose="020B0606030504020204"/>
              <a:ea typeface="Open Sans" panose="020B0606030504020204"/>
              <a:cs typeface="Open Sans" panose="020B0606030504020204"/>
            </a:endParaRPr>
          </a:p>
          <a:p>
            <a:pPr marL="257175" lvl="1" algn="ctr"/>
            <a:r>
              <a:rPr lang="en-US" sz="1200" i="1">
                <a:latin typeface="Open Sans" panose="020B0606030504020204"/>
              </a:rPr>
              <a:t>See our page for more information on Webinars and Upcoming Events, Resources and Tools, and Training and Technical Assistance focused </a:t>
            </a:r>
            <a:endParaRPr lang="en-US" sz="500" b="1">
              <a:latin typeface="Open Sans" panose="020B0606030504020204"/>
              <a:ea typeface="Open Sans" panose="020B0606030504020204"/>
              <a:cs typeface="Open Sans" panose="020B0606030504020204"/>
            </a:endParaRPr>
          </a:p>
          <a:p>
            <a:pPr marL="257175" lvl="1" algn="ctr"/>
            <a:r>
              <a:rPr lang="en-US" sz="1200" i="1">
                <a:latin typeface="Open Sans" panose="020B0606030504020204"/>
              </a:rPr>
              <a:t>on Health Equity and Racial Justice</a:t>
            </a:r>
            <a:endParaRPr lang="en-US" sz="500" b="1">
              <a:latin typeface="Open Sans" panose="020B0606030504020204"/>
              <a:ea typeface="Open Sans" panose="020B0606030504020204"/>
              <a:cs typeface="Open Sans" panose="020B0606030504020204"/>
            </a:endParaRPr>
          </a:p>
        </p:txBody>
      </p:sp>
    </p:spTree>
    <p:extLst>
      <p:ext uri="{BB962C8B-B14F-4D97-AF65-F5344CB8AC3E}">
        <p14:creationId xmlns:p14="http://schemas.microsoft.com/office/powerpoint/2010/main" val="84696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660A-D5C1-48BC-DCD5-352537229E14}"/>
              </a:ext>
            </a:extLst>
          </p:cNvPr>
          <p:cNvSpPr>
            <a:spLocks noGrp="1"/>
          </p:cNvSpPr>
          <p:nvPr>
            <p:ph type="title"/>
          </p:nvPr>
        </p:nvSpPr>
        <p:spPr>
          <a:xfrm>
            <a:off x="526773" y="66952"/>
            <a:ext cx="8090451" cy="1325563"/>
          </a:xfrm>
        </p:spPr>
        <p:txBody>
          <a:bodyPr/>
          <a:lstStyle/>
          <a:p>
            <a:pPr algn="ctr"/>
            <a:r>
              <a:rPr lang="en-US" sz="4000" b="1">
                <a:cs typeface="Calibri Light"/>
              </a:rPr>
              <a:t>Tools &amp; Resources </a:t>
            </a:r>
          </a:p>
        </p:txBody>
      </p:sp>
      <p:sp>
        <p:nvSpPr>
          <p:cNvPr id="3" name="Content Placeholder 2">
            <a:extLst>
              <a:ext uri="{FF2B5EF4-FFF2-40B4-BE49-F238E27FC236}">
                <a16:creationId xmlns:a16="http://schemas.microsoft.com/office/drawing/2014/main" id="{416BA01B-B846-B770-46E2-A2619C5F6A8B}"/>
              </a:ext>
            </a:extLst>
          </p:cNvPr>
          <p:cNvSpPr>
            <a:spLocks noGrp="1"/>
          </p:cNvSpPr>
          <p:nvPr>
            <p:ph idx="1"/>
          </p:nvPr>
        </p:nvSpPr>
        <p:spPr>
          <a:xfrm>
            <a:off x="223058" y="1217436"/>
            <a:ext cx="6398314" cy="5072130"/>
          </a:xfrm>
        </p:spPr>
        <p:txBody>
          <a:bodyPr vert="horz" lIns="91440" tIns="45720" rIns="91440" bIns="45720" rtlCol="0" anchor="t">
            <a:noAutofit/>
          </a:bodyPr>
          <a:lstStyle/>
          <a:p>
            <a:pPr>
              <a:spcBef>
                <a:spcPts val="400"/>
              </a:spcBef>
              <a:buFont typeface="Arial,Sans-Serif" panose="020B0604020202020204" pitchFamily="34" charset="0"/>
            </a:pPr>
            <a:r>
              <a:rPr lang="en-US" sz="1600" dirty="0">
                <a:cs typeface="Calibri"/>
                <a:hlinkClick r:id="rId2"/>
              </a:rPr>
              <a:t>Self-Compassion-for-the-Holidays_2023-PDF</a:t>
            </a:r>
            <a:endParaRPr lang="en-US" sz="1600" dirty="0">
              <a:cs typeface="Calibri"/>
            </a:endParaRPr>
          </a:p>
          <a:p>
            <a:pPr>
              <a:spcBef>
                <a:spcPts val="400"/>
              </a:spcBef>
              <a:buFont typeface="Arial,Sans-Serif" panose="020B0604020202020204" pitchFamily="34" charset="0"/>
            </a:pPr>
            <a:r>
              <a:rPr lang="en-US" sz="1600" dirty="0">
                <a:cs typeface="Calibri"/>
                <a:hlinkClick r:id="rId3"/>
              </a:rPr>
              <a:t>Center of Excellence for Integrated Health Solutions</a:t>
            </a:r>
            <a:endParaRPr lang="en-US" sz="1600" dirty="0"/>
          </a:p>
          <a:p>
            <a:pPr>
              <a:spcBef>
                <a:spcPts val="400"/>
              </a:spcBef>
            </a:pPr>
            <a:r>
              <a:rPr lang="en-US" sz="1600" dirty="0">
                <a:solidFill>
                  <a:srgbClr val="6F2164"/>
                </a:solidFill>
                <a:cs typeface="Calibri Light"/>
                <a:hlinkClick r:id="rId4"/>
              </a:rPr>
              <a:t>Self-Compassion for Healthcare Communities (SCHC)</a:t>
            </a:r>
            <a:r>
              <a:rPr lang="en-US" sz="1600" dirty="0">
                <a:solidFill>
                  <a:srgbClr val="000000"/>
                </a:solidFill>
                <a:latin typeface="Times New Roman"/>
                <a:cs typeface="Times New Roman"/>
              </a:rPr>
              <a:t> </a:t>
            </a:r>
            <a:endParaRPr lang="en-US" sz="1600" dirty="0">
              <a:latin typeface="Calibri"/>
              <a:ea typeface="Calibri"/>
              <a:cs typeface="Calibri Light"/>
            </a:endParaRPr>
          </a:p>
          <a:p>
            <a:r>
              <a:rPr lang="en-US" sz="1600" dirty="0">
                <a:solidFill>
                  <a:srgbClr val="555555"/>
                </a:solidFill>
                <a:ea typeface="+mn-lt"/>
                <a:cs typeface="+mn-lt"/>
                <a:hlinkClick r:id="rId5"/>
              </a:rPr>
              <a:t>Center for Mindful Self-Compassion</a:t>
            </a:r>
            <a:r>
              <a:rPr lang="en-US" sz="1600" dirty="0">
                <a:solidFill>
                  <a:srgbClr val="000000"/>
                </a:solidFill>
                <a:latin typeface="Times New Roman"/>
                <a:ea typeface="+mn-lt"/>
                <a:cs typeface="Times New Roman"/>
              </a:rPr>
              <a:t> </a:t>
            </a:r>
            <a:endParaRPr lang="en-US" sz="1600" dirty="0">
              <a:ea typeface="Calibri" panose="020F0502020204030204"/>
              <a:cs typeface="Calibri"/>
            </a:endParaRPr>
          </a:p>
          <a:p>
            <a:r>
              <a:rPr lang="en-US" sz="1600" dirty="0">
                <a:solidFill>
                  <a:srgbClr val="6F8457"/>
                </a:solidFill>
                <a:cs typeface="Calibri Light"/>
                <a:hlinkClick r:id="rId6"/>
              </a:rPr>
              <a:t>Teaching the Mindful Self-Compassion Program: A Guide for Professionals</a:t>
            </a:r>
            <a:endParaRPr lang="en-US" sz="1600" dirty="0">
              <a:solidFill>
                <a:srgbClr val="555555"/>
              </a:solidFill>
              <a:ea typeface="Calibri" panose="020F0502020204030204"/>
              <a:cs typeface="Calibri Light"/>
            </a:endParaRPr>
          </a:p>
          <a:p>
            <a:pPr marL="0" indent="0">
              <a:buNone/>
            </a:pPr>
            <a:endParaRPr lang="en-US" sz="1600" dirty="0">
              <a:ea typeface="Calibri" panose="020F0502020204030204"/>
            </a:endParaRPr>
          </a:p>
          <a:p>
            <a:pPr>
              <a:spcBef>
                <a:spcPts val="400"/>
              </a:spcBef>
            </a:pPr>
            <a:endParaRPr lang="en-US" sz="1600" dirty="0">
              <a:ea typeface="+mn-lt"/>
            </a:endParaRPr>
          </a:p>
          <a:p>
            <a:pPr>
              <a:spcBef>
                <a:spcPts val="400"/>
              </a:spcBef>
            </a:pPr>
            <a:endParaRPr lang="en-US" sz="1600" dirty="0">
              <a:ea typeface="+mn-lt"/>
            </a:endParaRPr>
          </a:p>
          <a:p>
            <a:pPr marL="0" indent="0">
              <a:spcBef>
                <a:spcPts val="400"/>
              </a:spcBef>
              <a:buNone/>
            </a:pPr>
            <a:endParaRPr lang="en-US" dirty="0">
              <a:ea typeface="Calibri" panose="020F0502020204030204"/>
            </a:endParaRPr>
          </a:p>
          <a:p>
            <a:pPr lvl="1"/>
            <a:endParaRPr lang="en-US" sz="1400" dirty="0">
              <a:ea typeface="Calibri" panose="020F0502020204030204"/>
              <a:cs typeface="Calibri" panose="020F0502020204030204"/>
            </a:endParaRPr>
          </a:p>
          <a:p>
            <a:endParaRPr lang="en-US" sz="1600" dirty="0">
              <a:ea typeface="Calibri" panose="020F0502020204030204"/>
              <a:cs typeface="Calibri" panose="020F0502020204030204"/>
            </a:endParaRPr>
          </a:p>
          <a:p>
            <a:pPr>
              <a:spcBef>
                <a:spcPts val="400"/>
              </a:spcBef>
              <a:buFont typeface="Arial,Sans-Serif" panose="020B0604020202020204" pitchFamily="34" charset="0"/>
            </a:pPr>
            <a:endParaRPr lang="en-US" dirty="0">
              <a:ea typeface="Calibri" panose="020F0502020204030204"/>
            </a:endParaRPr>
          </a:p>
        </p:txBody>
      </p:sp>
      <p:pic>
        <p:nvPicPr>
          <p:cNvPr id="4" name="Picture 3" descr="A close-up of a page&#10;&#10;Description automatically generated">
            <a:extLst>
              <a:ext uri="{FF2B5EF4-FFF2-40B4-BE49-F238E27FC236}">
                <a16:creationId xmlns:a16="http://schemas.microsoft.com/office/drawing/2014/main" id="{A8C37067-05E2-42CD-4185-6F9F923487F5}"/>
              </a:ext>
            </a:extLst>
          </p:cNvPr>
          <p:cNvPicPr>
            <a:picLocks noChangeAspect="1"/>
          </p:cNvPicPr>
          <p:nvPr/>
        </p:nvPicPr>
        <p:blipFill>
          <a:blip r:embed="rId7"/>
          <a:stretch>
            <a:fillRect/>
          </a:stretch>
        </p:blipFill>
        <p:spPr>
          <a:xfrm>
            <a:off x="5846126" y="1127717"/>
            <a:ext cx="2673575" cy="214250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0CA4830A-319C-504C-52A6-2414790DF8F4}"/>
              </a:ext>
            </a:extLst>
          </p:cNvPr>
          <p:cNvSpPr txBox="1"/>
          <p:nvPr/>
        </p:nvSpPr>
        <p:spPr>
          <a:xfrm>
            <a:off x="348121" y="3423198"/>
            <a:ext cx="7606461" cy="20518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US" sz="1600">
                <a:solidFill>
                  <a:srgbClr val="555555"/>
                </a:solidFill>
                <a:cs typeface="Calibri"/>
              </a:rPr>
              <a:t>Previous sessions</a:t>
            </a:r>
          </a:p>
          <a:p>
            <a:pPr marL="285750" indent="-285750">
              <a:spcBef>
                <a:spcPts val="400"/>
              </a:spcBef>
              <a:buFont typeface="Arial"/>
              <a:buChar char="•"/>
            </a:pPr>
            <a:r>
              <a:rPr lang="en-US" sz="1400">
                <a:cs typeface="Calibri"/>
                <a:hlinkClick r:id="rId8"/>
              </a:rPr>
              <a:t>Leadership Check-Up Series: Avoiding COVID-19 Burnout: Self-Care and Resiliency for Public Health Leaders</a:t>
            </a:r>
            <a:r>
              <a:rPr lang="en-US" sz="1400">
                <a:cs typeface="Calibri"/>
              </a:rPr>
              <a:t>- (Sept. 2020)</a:t>
            </a:r>
          </a:p>
          <a:p>
            <a:pPr marL="285750" indent="-285750">
              <a:spcBef>
                <a:spcPts val="400"/>
              </a:spcBef>
              <a:buFont typeface="Arial"/>
              <a:buChar char="•"/>
            </a:pPr>
            <a:r>
              <a:rPr lang="en-US" sz="1400">
                <a:cs typeface="Calibri"/>
                <a:hlinkClick r:id="rId9"/>
              </a:rPr>
              <a:t>Leadership Check-Up Series: Avoiding COVID-19 Burnout: Self-Care and Resiliency for Public Health Leaders (Second Offering)</a:t>
            </a:r>
            <a:r>
              <a:rPr lang="en-US" sz="1400">
                <a:cs typeface="Calibri"/>
              </a:rPr>
              <a:t>- (Nov. 2020)</a:t>
            </a:r>
          </a:p>
          <a:p>
            <a:pPr marL="285750" indent="-285750">
              <a:spcBef>
                <a:spcPts val="400"/>
              </a:spcBef>
              <a:buFont typeface="Arial"/>
              <a:buChar char="•"/>
            </a:pPr>
            <a:r>
              <a:rPr lang="en-US" sz="1400">
                <a:cs typeface="Calibri"/>
                <a:hlinkClick r:id="rId10"/>
              </a:rPr>
              <a:t>COVID-19 Office Hours: Promoting Organizational and Self-Care Strategies for African Americans</a:t>
            </a:r>
            <a:r>
              <a:rPr lang="en-US" sz="1400">
                <a:cs typeface="Calibri"/>
              </a:rPr>
              <a:t>- (June 2020)</a:t>
            </a:r>
          </a:p>
          <a:p>
            <a:pPr marL="285750" indent="-285750">
              <a:spcBef>
                <a:spcPts val="400"/>
              </a:spcBef>
              <a:buFont typeface="Arial"/>
              <a:buChar char="•"/>
            </a:pPr>
            <a:r>
              <a:rPr lang="en-US" sz="1400">
                <a:cs typeface="Calibri"/>
                <a:hlinkClick r:id="rId11"/>
              </a:rPr>
              <a:t>Strategies for Building Compassion Resilience in Integrated Care Settings</a:t>
            </a:r>
            <a:r>
              <a:rPr lang="en-US" sz="1400">
                <a:cs typeface="Calibri"/>
              </a:rPr>
              <a:t>- (Oct. 2021)</a:t>
            </a:r>
            <a:endParaRPr lang="en-US" sz="1400"/>
          </a:p>
        </p:txBody>
      </p:sp>
    </p:spTree>
    <p:extLst>
      <p:ext uri="{BB962C8B-B14F-4D97-AF65-F5344CB8AC3E}">
        <p14:creationId xmlns:p14="http://schemas.microsoft.com/office/powerpoint/2010/main" val="20521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7">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4" name="Title 3">
            <a:extLst>
              <a:ext uri="{FF2B5EF4-FFF2-40B4-BE49-F238E27FC236}">
                <a16:creationId xmlns:a16="http://schemas.microsoft.com/office/drawing/2014/main" id="{67DA15AE-8967-0345-ADF3-17E882F5F8DE}"/>
              </a:ext>
            </a:extLst>
          </p:cNvPr>
          <p:cNvSpPr>
            <a:spLocks noGrp="1"/>
          </p:cNvSpPr>
          <p:nvPr>
            <p:ph type="title"/>
          </p:nvPr>
        </p:nvSpPr>
        <p:spPr>
          <a:xfrm>
            <a:off x="628650" y="365125"/>
            <a:ext cx="7886700" cy="1200275"/>
          </a:xfrm>
        </p:spPr>
        <p:txBody>
          <a:bodyPr>
            <a:normAutofit fontScale="90000"/>
          </a:bodyPr>
          <a:lstStyle/>
          <a:p>
            <a:r>
              <a:rPr lang="en-US">
                <a:cs typeface="Calibri Light"/>
              </a:rPr>
              <a:t>Are You Ready to </a:t>
            </a:r>
            <a:r>
              <a:rPr lang="en-US" b="1">
                <a:cs typeface="Calibri Light"/>
              </a:rPr>
              <a:t>INSPIRE</a:t>
            </a:r>
            <a:r>
              <a:rPr lang="en-US">
                <a:cs typeface="Calibri Light"/>
              </a:rPr>
              <a:t> Change? Join Us As a Panelist!</a:t>
            </a:r>
          </a:p>
        </p:txBody>
      </p:sp>
      <p:pic>
        <p:nvPicPr>
          <p:cNvPr id="2" name="Picture 2" descr="A group of people with colorful speech bubbles&#10;&#10;Description automatically generated">
            <a:extLst>
              <a:ext uri="{FF2B5EF4-FFF2-40B4-BE49-F238E27FC236}">
                <a16:creationId xmlns:a16="http://schemas.microsoft.com/office/drawing/2014/main" id="{781D24D8-7881-63B2-777D-28F36E1B6C16}"/>
              </a:ext>
            </a:extLst>
          </p:cNvPr>
          <p:cNvPicPr>
            <a:picLocks noChangeAspect="1"/>
          </p:cNvPicPr>
          <p:nvPr/>
        </p:nvPicPr>
        <p:blipFill rotWithShape="1">
          <a:blip r:embed="rId2"/>
          <a:srcRect l="702" t="23134" r="1404" b="249"/>
          <a:stretch/>
        </p:blipFill>
        <p:spPr>
          <a:xfrm>
            <a:off x="3171087" y="2110363"/>
            <a:ext cx="5706911" cy="2527108"/>
          </a:xfrm>
          <a:prstGeom prst="rect">
            <a:avLst/>
          </a:prstGeom>
        </p:spPr>
      </p:pic>
      <p:sp>
        <p:nvSpPr>
          <p:cNvPr id="3" name="TextBox 2">
            <a:extLst>
              <a:ext uri="{FF2B5EF4-FFF2-40B4-BE49-F238E27FC236}">
                <a16:creationId xmlns:a16="http://schemas.microsoft.com/office/drawing/2014/main" id="{ED0B37C6-AE85-3BF3-3537-26C20A71F7AB}"/>
              </a:ext>
            </a:extLst>
          </p:cNvPr>
          <p:cNvSpPr txBox="1"/>
          <p:nvPr/>
        </p:nvSpPr>
        <p:spPr>
          <a:xfrm>
            <a:off x="473001" y="1848194"/>
            <a:ext cx="23829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393192">
              <a:spcAft>
                <a:spcPts val="600"/>
              </a:spcAft>
            </a:pPr>
            <a:r>
              <a:rPr lang="en-US" sz="2400" b="1" kern="1200">
                <a:solidFill>
                  <a:schemeClr val="tx1"/>
                </a:solidFill>
                <a:latin typeface="Calibri Light"/>
                <a:ea typeface="+mn-ea"/>
                <a:cs typeface="Calibri"/>
              </a:rPr>
              <a:t>Upcoming Events</a:t>
            </a:r>
            <a:endParaRPr lang="en-US" sz="3200" b="1">
              <a:latin typeface="Calibri Light"/>
              <a:cs typeface="Calibri Light"/>
            </a:endParaRPr>
          </a:p>
        </p:txBody>
      </p:sp>
      <p:sp>
        <p:nvSpPr>
          <p:cNvPr id="6" name="Rectangle: Rounded Corners 5">
            <a:extLst>
              <a:ext uri="{FF2B5EF4-FFF2-40B4-BE49-F238E27FC236}">
                <a16:creationId xmlns:a16="http://schemas.microsoft.com/office/drawing/2014/main" id="{58101D2E-3FEE-DE2E-5215-1710F51B4C2A}"/>
              </a:ext>
            </a:extLst>
          </p:cNvPr>
          <p:cNvSpPr/>
          <p:nvPr/>
        </p:nvSpPr>
        <p:spPr>
          <a:xfrm>
            <a:off x="473001" y="2532093"/>
            <a:ext cx="3181578" cy="1036054"/>
          </a:xfrm>
          <a:prstGeom prst="round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393192">
              <a:spcAft>
                <a:spcPts val="600"/>
              </a:spcAft>
            </a:pPr>
            <a:r>
              <a:rPr lang="en-US" sz="1500" b="1">
                <a:ea typeface="Calibri"/>
                <a:cs typeface="Calibri"/>
              </a:rPr>
              <a:t>I</a:t>
            </a:r>
            <a:endParaRPr lang="en-US" sz="1500" b="1">
              <a:cs typeface="Calibri"/>
            </a:endParaRPr>
          </a:p>
          <a:p>
            <a:pPr algn="ctr" defTabSz="393192">
              <a:spcAft>
                <a:spcPts val="600"/>
              </a:spcAft>
            </a:pPr>
            <a:r>
              <a:rPr lang="en-US" sz="1500" b="1">
                <a:cs typeface="Calibri"/>
              </a:rPr>
              <a:t>Integrated Care to Support the Impacts of Global Conflict</a:t>
            </a:r>
          </a:p>
          <a:p>
            <a:pPr algn="ctr" defTabSz="393192">
              <a:spcAft>
                <a:spcPts val="600"/>
              </a:spcAft>
            </a:pPr>
            <a:r>
              <a:rPr lang="en-US" sz="1500">
                <a:cs typeface="Calibri"/>
              </a:rPr>
              <a:t>January</a:t>
            </a:r>
            <a:r>
              <a:rPr lang="en-US" sz="1500" kern="1200">
                <a:latin typeface="+mn-lt"/>
                <a:ea typeface="+mn-ea"/>
                <a:cs typeface="Calibri"/>
              </a:rPr>
              <a:t> </a:t>
            </a:r>
            <a:r>
              <a:rPr lang="en-US" sz="1500">
                <a:cs typeface="Calibri"/>
              </a:rPr>
              <a:t>17th, from 1-2pm ET</a:t>
            </a:r>
            <a:endParaRPr lang="en-US" sz="1500" kern="1200">
              <a:latin typeface="+mn-lt"/>
              <a:ea typeface="Calibri"/>
              <a:cs typeface="Calibri"/>
            </a:endParaRPr>
          </a:p>
          <a:p>
            <a:pPr algn="ctr">
              <a:spcAft>
                <a:spcPts val="600"/>
              </a:spcAft>
            </a:pPr>
            <a:endParaRPr lang="en-US">
              <a:cs typeface="Calibri"/>
            </a:endParaRPr>
          </a:p>
        </p:txBody>
      </p:sp>
      <p:sp>
        <p:nvSpPr>
          <p:cNvPr id="7" name="Rectangle: Rounded Corners 6">
            <a:extLst>
              <a:ext uri="{FF2B5EF4-FFF2-40B4-BE49-F238E27FC236}">
                <a16:creationId xmlns:a16="http://schemas.microsoft.com/office/drawing/2014/main" id="{8BC25FBC-F692-AA55-ACD9-2B1FA228AA97}"/>
              </a:ext>
            </a:extLst>
          </p:cNvPr>
          <p:cNvSpPr/>
          <p:nvPr/>
        </p:nvSpPr>
        <p:spPr>
          <a:xfrm>
            <a:off x="473365" y="3894185"/>
            <a:ext cx="3181578" cy="1133674"/>
          </a:xfrm>
          <a:prstGeom prst="round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393192">
              <a:spcAft>
                <a:spcPts val="600"/>
              </a:spcAft>
            </a:pPr>
            <a:r>
              <a:rPr lang="en-US" sz="1500" b="1">
                <a:ea typeface="Calibri"/>
                <a:cs typeface="Calibri"/>
              </a:rPr>
              <a:t>Celebrating Black Excellence</a:t>
            </a:r>
            <a:endParaRPr lang="en-US" sz="1500" b="1" kern="1200">
              <a:latin typeface="+mn-lt"/>
              <a:ea typeface="Calibri"/>
              <a:cs typeface="Calibri"/>
            </a:endParaRPr>
          </a:p>
          <a:p>
            <a:pPr algn="ctr" defTabSz="393192">
              <a:spcAft>
                <a:spcPts val="600"/>
              </a:spcAft>
            </a:pPr>
            <a:r>
              <a:rPr lang="en-US" sz="1500">
                <a:cs typeface="Calibri"/>
              </a:rPr>
              <a:t>February TBD</a:t>
            </a:r>
            <a:endParaRPr lang="en-US" sz="1500">
              <a:ea typeface="Calibri"/>
              <a:cs typeface="Calibri"/>
            </a:endParaRPr>
          </a:p>
        </p:txBody>
      </p:sp>
      <p:sp>
        <p:nvSpPr>
          <p:cNvPr id="8" name="Rectangle: Rounded Corners 7">
            <a:extLst>
              <a:ext uri="{FF2B5EF4-FFF2-40B4-BE49-F238E27FC236}">
                <a16:creationId xmlns:a16="http://schemas.microsoft.com/office/drawing/2014/main" id="{901A2C7F-1F80-EDAC-43E6-36AF95587E34}"/>
              </a:ext>
            </a:extLst>
          </p:cNvPr>
          <p:cNvSpPr/>
          <p:nvPr/>
        </p:nvSpPr>
        <p:spPr>
          <a:xfrm>
            <a:off x="4442758" y="4861599"/>
            <a:ext cx="3172579" cy="887907"/>
          </a:xfrm>
          <a:prstGeom prst="round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393192">
              <a:spcAft>
                <a:spcPts val="600"/>
              </a:spcAft>
            </a:pPr>
            <a:r>
              <a:rPr lang="en-US" sz="1500" b="1">
                <a:ea typeface="Calibri"/>
                <a:cs typeface="Calibri"/>
              </a:rPr>
              <a:t>TBD</a:t>
            </a:r>
            <a:endParaRPr lang="en-US" sz="1500" b="1" kern="1200">
              <a:solidFill>
                <a:schemeClr val="lt1"/>
              </a:solidFill>
              <a:latin typeface="+mn-lt"/>
              <a:ea typeface="Calibri"/>
              <a:cs typeface="Calibri"/>
            </a:endParaRPr>
          </a:p>
          <a:p>
            <a:pPr algn="ctr" defTabSz="393192">
              <a:spcAft>
                <a:spcPts val="600"/>
              </a:spcAft>
            </a:pPr>
            <a:r>
              <a:rPr lang="en-US" sz="1500">
                <a:cs typeface="Calibri"/>
              </a:rPr>
              <a:t>March TBD</a:t>
            </a:r>
            <a:endParaRPr lang="en-US">
              <a:cs typeface="Calibri"/>
            </a:endParaRPr>
          </a:p>
        </p:txBody>
      </p:sp>
      <p:sp>
        <p:nvSpPr>
          <p:cNvPr id="11" name="TextBox 10">
            <a:extLst>
              <a:ext uri="{FF2B5EF4-FFF2-40B4-BE49-F238E27FC236}">
                <a16:creationId xmlns:a16="http://schemas.microsoft.com/office/drawing/2014/main" id="{D17DD1FF-445F-3740-8463-C2E1A146EC05}"/>
              </a:ext>
            </a:extLst>
          </p:cNvPr>
          <p:cNvSpPr txBox="1"/>
          <p:nvPr/>
        </p:nvSpPr>
        <p:spPr>
          <a:xfrm>
            <a:off x="947698" y="6002422"/>
            <a:ext cx="58014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393192">
              <a:spcAft>
                <a:spcPts val="600"/>
              </a:spcAft>
            </a:pPr>
            <a:r>
              <a:rPr lang="en-US" kern="1200">
                <a:latin typeface="Calibri Light"/>
                <a:ea typeface="+mn-ea"/>
                <a:cs typeface="+mn-cs"/>
              </a:rPr>
              <a:t>Complete </a:t>
            </a:r>
            <a:r>
              <a:rPr lang="en-US" kern="1200">
                <a:solidFill>
                  <a:srgbClr val="EA5E29"/>
                </a:solidFill>
                <a:latin typeface="Calibri Light"/>
                <a:ea typeface="+mn-ea"/>
                <a:cs typeface="+mn-cs"/>
                <a:hlinkClick r:id="rId3">
                  <a:extLst>
                    <a:ext uri="{A12FA001-AC4F-418D-AE19-62706E023703}">
                      <ahyp:hlinkClr xmlns:ahyp="http://schemas.microsoft.com/office/drawing/2018/hyperlinkcolor" val="tx"/>
                    </a:ext>
                  </a:extLst>
                </a:hlinkClick>
              </a:rPr>
              <a:t>brief survey</a:t>
            </a:r>
            <a:r>
              <a:rPr lang="en-US" kern="1200">
                <a:latin typeface="Calibri Light"/>
                <a:ea typeface="+mn-ea"/>
                <a:cs typeface="+mn-cs"/>
                <a:hlinkClick r:id="rId3">
                  <a:extLst>
                    <a:ext uri="{A12FA001-AC4F-418D-AE19-62706E023703}">
                      <ahyp:hlinkClr xmlns:ahyp="http://schemas.microsoft.com/office/drawing/2018/hyperlinkcolor" val="tx"/>
                    </a:ext>
                  </a:extLst>
                </a:hlinkClick>
              </a:rPr>
              <a:t> </a:t>
            </a:r>
            <a:r>
              <a:rPr lang="en-US" kern="1200">
                <a:latin typeface="Calibri Light"/>
                <a:ea typeface="+mn-ea"/>
                <a:cs typeface="+mn-cs"/>
              </a:rPr>
              <a:t>to submit interest</a:t>
            </a:r>
            <a:r>
              <a:rPr lang="en-US">
                <a:latin typeface="Calibri Light"/>
              </a:rPr>
              <a:t> in being a panelist</a:t>
            </a:r>
            <a:r>
              <a:rPr lang="en-US" kern="1200">
                <a:latin typeface="Calibri Light"/>
                <a:ea typeface="+mn-ea"/>
                <a:cs typeface="+mn-cs"/>
              </a:rPr>
              <a:t>!</a:t>
            </a:r>
          </a:p>
        </p:txBody>
      </p:sp>
    </p:spTree>
    <p:extLst>
      <p:ext uri="{BB962C8B-B14F-4D97-AF65-F5344CB8AC3E}">
        <p14:creationId xmlns:p14="http://schemas.microsoft.com/office/powerpoint/2010/main" val="2533634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64AC6-41B1-E896-2529-936F78400FB0}"/>
              </a:ext>
            </a:extLst>
          </p:cNvPr>
          <p:cNvSpPr>
            <a:spLocks noGrp="1"/>
          </p:cNvSpPr>
          <p:nvPr>
            <p:ph type="title"/>
          </p:nvPr>
        </p:nvSpPr>
        <p:spPr/>
        <p:txBody>
          <a:bodyPr/>
          <a:lstStyle/>
          <a:p>
            <a:r>
              <a:rPr lang="en-US" b="1">
                <a:cs typeface="Calibri Light"/>
              </a:rPr>
              <a:t>Upcoming Events</a:t>
            </a:r>
            <a:endParaRPr lang="en-US" b="1"/>
          </a:p>
        </p:txBody>
      </p:sp>
      <p:sp>
        <p:nvSpPr>
          <p:cNvPr id="6" name="Rectangle 5">
            <a:extLst>
              <a:ext uri="{FF2B5EF4-FFF2-40B4-BE49-F238E27FC236}">
                <a16:creationId xmlns:a16="http://schemas.microsoft.com/office/drawing/2014/main" id="{D4E5D7A6-B78E-4319-D77D-EA989B00FCA8}"/>
              </a:ext>
              <a:ext uri="{C183D7F6-B498-43B3-948B-1728B52AA6E4}">
                <adec:decorative xmlns:adec="http://schemas.microsoft.com/office/drawing/2017/decorative" val="1"/>
              </a:ext>
            </a:extLst>
          </p:cNvPr>
          <p:cNvSpPr/>
          <p:nvPr/>
        </p:nvSpPr>
        <p:spPr>
          <a:xfrm>
            <a:off x="877243" y="2000249"/>
            <a:ext cx="1828800" cy="408704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40" tIns="45720" rIns="91440" bIns="45720" rtlCol="0" anchor="ctr"/>
          <a:lstStyle/>
          <a:p>
            <a:pPr algn="ctr"/>
            <a:r>
              <a:rPr lang="en-US" sz="2400" b="1" dirty="0"/>
              <a:t>Dec.</a:t>
            </a:r>
            <a:endParaRPr lang="en-US" sz="1050" dirty="0"/>
          </a:p>
          <a:p>
            <a:pPr algn="ctr"/>
            <a:r>
              <a:rPr lang="en-US" sz="4800" dirty="0"/>
              <a:t>21</a:t>
            </a:r>
            <a:endParaRPr lang="en-US" sz="4800" dirty="0">
              <a:cs typeface="Calibri"/>
            </a:endParaRPr>
          </a:p>
          <a:p>
            <a:pPr algn="ctr"/>
            <a:r>
              <a:rPr lang="en-US" sz="1600" dirty="0"/>
              <a:t>from 2-3pm ET</a:t>
            </a:r>
            <a:endParaRPr lang="en-US" sz="1600" dirty="0">
              <a:cs typeface="Calibri"/>
            </a:endParaRPr>
          </a:p>
          <a:p>
            <a:pPr algn="ctr"/>
            <a:endParaRPr lang="en-US" sz="1600" dirty="0"/>
          </a:p>
          <a:p>
            <a:pPr algn="ctr"/>
            <a:endParaRPr lang="en-US" sz="1600" dirty="0"/>
          </a:p>
          <a:p>
            <a:pPr algn="ctr"/>
            <a:r>
              <a:rPr lang="en-US" sz="1600" b="1" dirty="0">
                <a:solidFill>
                  <a:schemeClr val="tx1"/>
                </a:solidFill>
                <a:latin typeface="+mj-lt"/>
              </a:rPr>
              <a:t>CoE-IHS Webinar: Pediatric Integration Opportunities in Early Childhood</a:t>
            </a:r>
          </a:p>
          <a:p>
            <a:pPr algn="ctr"/>
            <a:endParaRPr lang="en-US" sz="1600" b="1" dirty="0">
              <a:solidFill>
                <a:schemeClr val="tx1"/>
              </a:solidFill>
              <a:latin typeface="+mj-lt"/>
            </a:endParaRPr>
          </a:p>
          <a:p>
            <a:pPr algn="ctr"/>
            <a:endParaRPr lang="en-US" sz="1800" dirty="0">
              <a:latin typeface="+mj-lt"/>
            </a:endParaRPr>
          </a:p>
          <a:p>
            <a:pPr algn="ctr"/>
            <a:r>
              <a:rPr lang="en-US" sz="1800" b="1" u="sng" dirty="0">
                <a:hlinkClick r:id="rId2"/>
              </a:rPr>
              <a:t>Register Here</a:t>
            </a:r>
            <a:endParaRPr lang="en-US" sz="1800" b="1" u="sng" dirty="0">
              <a:cs typeface="Calibri"/>
              <a:hlinkClick r:id="rId2"/>
            </a:endParaRPr>
          </a:p>
          <a:p>
            <a:pPr algn="ctr"/>
            <a:endParaRPr lang="en-US" dirty="0"/>
          </a:p>
        </p:txBody>
      </p:sp>
      <p:pic>
        <p:nvPicPr>
          <p:cNvPr id="1026" name="Picture 2">
            <a:extLst>
              <a:ext uri="{FF2B5EF4-FFF2-40B4-BE49-F238E27FC236}">
                <a16:creationId xmlns:a16="http://schemas.microsoft.com/office/drawing/2014/main" id="{B16DB5CE-D49B-70F6-1818-C55E006D1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851" y="270032"/>
            <a:ext cx="1237067" cy="1336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437DE3E-E9E7-7909-2D7C-0A4C2CDCCE19}"/>
              </a:ext>
              <a:ext uri="{C183D7F6-B498-43B3-948B-1728B52AA6E4}">
                <adec:decorative xmlns:adec="http://schemas.microsoft.com/office/drawing/2017/decorative" val="1"/>
              </a:ext>
            </a:extLst>
          </p:cNvPr>
          <p:cNvSpPr/>
          <p:nvPr/>
        </p:nvSpPr>
        <p:spPr>
          <a:xfrm>
            <a:off x="6423525" y="1997926"/>
            <a:ext cx="2495145" cy="1195251"/>
          </a:xfrm>
          <a:prstGeom prst="rect">
            <a:avLst/>
          </a:prstGeom>
          <a:solidFill>
            <a:schemeClr val="accent2">
              <a:lumMod val="40000"/>
              <a:lumOff val="60000"/>
            </a:schemeClr>
          </a:solidFill>
          <a:ln w="38100">
            <a:solidFill>
              <a:srgbClr val="EA5E29"/>
            </a:solid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000" b="1">
                <a:solidFill>
                  <a:srgbClr val="000000"/>
                </a:solidFill>
                <a:latin typeface="Calibri Light"/>
                <a:cs typeface="Calibri Light"/>
              </a:rPr>
              <a:t>Relias On-Demand Training</a:t>
            </a:r>
            <a:endParaRPr lang="en-US" sz="2000">
              <a:solidFill>
                <a:srgbClr val="000000"/>
              </a:solidFill>
              <a:latin typeface="Calibri Light"/>
              <a:cs typeface="Calibri Light"/>
            </a:endParaRPr>
          </a:p>
          <a:p>
            <a:pPr algn="ctr"/>
            <a:endParaRPr lang="en-US">
              <a:solidFill>
                <a:srgbClr val="000000"/>
              </a:solidFill>
              <a:latin typeface="Calibri Light" panose="020F0302020204030204" pitchFamily="34" charset="0"/>
            </a:endParaRPr>
          </a:p>
          <a:p>
            <a:pPr algn="ctr"/>
            <a:r>
              <a:rPr lang="en-US" b="1">
                <a:solidFill>
                  <a:srgbClr val="000000"/>
                </a:solidFill>
                <a:latin typeface="Calibri Light"/>
                <a:cs typeface="Calibri Light"/>
                <a:hlinkClick r:id="rId4"/>
              </a:rPr>
              <a:t>Learn More</a:t>
            </a:r>
            <a:endParaRPr lang="en-US" b="1">
              <a:solidFill>
                <a:srgbClr val="000000"/>
              </a:solidFill>
              <a:latin typeface="Calibri Light"/>
              <a:cs typeface="Calibri Light"/>
            </a:endParaRPr>
          </a:p>
        </p:txBody>
      </p:sp>
      <p:sp>
        <p:nvSpPr>
          <p:cNvPr id="8" name="Rectangle 7">
            <a:extLst>
              <a:ext uri="{FF2B5EF4-FFF2-40B4-BE49-F238E27FC236}">
                <a16:creationId xmlns:a16="http://schemas.microsoft.com/office/drawing/2014/main" id="{126704EE-BCED-318A-B1E2-BD0CAE7592B4}"/>
              </a:ext>
              <a:ext uri="{C183D7F6-B498-43B3-948B-1728B52AA6E4}">
                <adec:decorative xmlns:adec="http://schemas.microsoft.com/office/drawing/2017/decorative" val="1"/>
              </a:ext>
            </a:extLst>
          </p:cNvPr>
          <p:cNvSpPr/>
          <p:nvPr/>
        </p:nvSpPr>
        <p:spPr>
          <a:xfrm>
            <a:off x="6423525" y="3751102"/>
            <a:ext cx="2495145" cy="1193122"/>
          </a:xfrm>
          <a:prstGeom prst="rect">
            <a:avLst/>
          </a:prstGeom>
          <a:solidFill>
            <a:schemeClr val="accent2">
              <a:lumMod val="40000"/>
              <a:lumOff val="60000"/>
            </a:schemeClr>
          </a:solidFill>
          <a:ln w="38100">
            <a:solidFill>
              <a:srgbClr val="EA5E29"/>
            </a:solid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000" b="1">
                <a:solidFill>
                  <a:srgbClr val="000000"/>
                </a:solidFill>
                <a:latin typeface="Calibri Light"/>
                <a:cs typeface="Calibri Light"/>
              </a:rPr>
              <a:t>Subscribe for Center of Excellence Updates</a:t>
            </a:r>
            <a:r>
              <a:rPr lang="en-US" sz="2000">
                <a:solidFill>
                  <a:srgbClr val="000000"/>
                </a:solidFill>
                <a:latin typeface="Calibri Light"/>
                <a:cs typeface="Calibri Light"/>
              </a:rPr>
              <a:t>​</a:t>
            </a:r>
          </a:p>
          <a:p>
            <a:pPr algn="ctr"/>
            <a:endParaRPr lang="en-US">
              <a:solidFill>
                <a:srgbClr val="000000"/>
              </a:solidFill>
              <a:latin typeface="Calibri Light" panose="020F0302020204030204" pitchFamily="34" charset="0"/>
            </a:endParaRPr>
          </a:p>
          <a:p>
            <a:pPr algn="ctr"/>
            <a:r>
              <a:rPr lang="en-US" sz="1550" b="1">
                <a:solidFill>
                  <a:srgbClr val="000000"/>
                </a:solidFill>
                <a:latin typeface="Calibri Light"/>
                <a:cs typeface="Calibri Light"/>
                <a:hlinkClick r:id="rId5"/>
              </a:rPr>
              <a:t>Subscribe Here</a:t>
            </a:r>
            <a:endParaRPr lang="en-US" sz="1550" b="1">
              <a:latin typeface="Calibri Light"/>
              <a:cs typeface="Calibri Light"/>
            </a:endParaRPr>
          </a:p>
        </p:txBody>
      </p:sp>
      <p:sp>
        <p:nvSpPr>
          <p:cNvPr id="3" name="Rectangle 2">
            <a:extLst>
              <a:ext uri="{FF2B5EF4-FFF2-40B4-BE49-F238E27FC236}">
                <a16:creationId xmlns:a16="http://schemas.microsoft.com/office/drawing/2014/main" id="{2C7C2F44-4B0F-B84E-9206-09FF8964709B}"/>
              </a:ext>
              <a:ext uri="{C183D7F6-B498-43B3-948B-1728B52AA6E4}">
                <adec:decorative xmlns:adec="http://schemas.microsoft.com/office/drawing/2017/decorative" val="1"/>
              </a:ext>
            </a:extLst>
          </p:cNvPr>
          <p:cNvSpPr/>
          <p:nvPr/>
        </p:nvSpPr>
        <p:spPr>
          <a:xfrm>
            <a:off x="3137492" y="2000248"/>
            <a:ext cx="1828800" cy="408704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40" tIns="45720" rIns="91440" bIns="45720" rtlCol="0" anchor="ctr"/>
          <a:lstStyle/>
          <a:p>
            <a:pPr algn="ctr"/>
            <a:r>
              <a:rPr lang="en-US" sz="2400" b="1"/>
              <a:t>Jan.</a:t>
            </a:r>
            <a:endParaRPr lang="en-US" sz="1050"/>
          </a:p>
          <a:p>
            <a:pPr algn="ctr"/>
            <a:r>
              <a:rPr lang="en-US" sz="4800">
                <a:cs typeface="Calibri"/>
              </a:rPr>
              <a:t>17</a:t>
            </a:r>
            <a:endParaRPr lang="en-US" sz="4800">
              <a:ea typeface="Calibri"/>
              <a:cs typeface="Calibri"/>
            </a:endParaRPr>
          </a:p>
          <a:p>
            <a:pPr algn="ctr"/>
            <a:r>
              <a:rPr lang="en-US" sz="1600"/>
              <a:t>from 1-2pm ET</a:t>
            </a:r>
            <a:endParaRPr lang="en-US" sz="1600">
              <a:cs typeface="Calibri"/>
            </a:endParaRPr>
          </a:p>
          <a:p>
            <a:pPr algn="ctr"/>
            <a:endParaRPr lang="en-US" sz="1600"/>
          </a:p>
          <a:p>
            <a:pPr algn="ctr"/>
            <a:endParaRPr lang="en-US" sz="1600">
              <a:solidFill>
                <a:schemeClr val="tx1"/>
              </a:solidFill>
              <a:cs typeface="Calibri"/>
            </a:endParaRPr>
          </a:p>
          <a:p>
            <a:pPr algn="ctr"/>
            <a:r>
              <a:rPr lang="en-US" sz="1600" b="1" err="1">
                <a:solidFill>
                  <a:schemeClr val="tx1"/>
                </a:solidFill>
                <a:latin typeface="+mj-lt"/>
              </a:rPr>
              <a:t>CoE</a:t>
            </a:r>
            <a:r>
              <a:rPr lang="en-US" sz="1600" b="1">
                <a:solidFill>
                  <a:schemeClr val="tx1"/>
                </a:solidFill>
                <a:latin typeface="+mj-lt"/>
              </a:rPr>
              <a:t>-IHS EIA: </a:t>
            </a:r>
            <a:r>
              <a:rPr lang="en-US" sz="1600" b="1">
                <a:solidFill>
                  <a:srgbClr val="232333"/>
                </a:solidFill>
                <a:latin typeface="Calibri Light"/>
                <a:ea typeface="+mn-lt"/>
                <a:cs typeface="+mn-lt"/>
              </a:rPr>
              <a:t>Integrated Care Support the Impacts of Global Conflict</a:t>
            </a:r>
          </a:p>
          <a:p>
            <a:pPr algn="ctr"/>
            <a:endParaRPr lang="en-US">
              <a:solidFill>
                <a:srgbClr val="ED7D31"/>
              </a:solidFill>
              <a:latin typeface="+mj-lt"/>
              <a:cs typeface="Calibri Light"/>
            </a:endParaRPr>
          </a:p>
          <a:p>
            <a:pPr algn="ctr"/>
            <a:endParaRPr lang="en-US">
              <a:latin typeface="Calibri Light"/>
              <a:ea typeface="Calibri Light"/>
              <a:cs typeface="Calibri Light"/>
            </a:endParaRPr>
          </a:p>
          <a:p>
            <a:pPr algn="ctr"/>
            <a:r>
              <a:rPr lang="en-US" sz="1800" b="1" u="sng">
                <a:hlinkClick r:id="rId6"/>
              </a:rPr>
              <a:t>Register Here</a:t>
            </a:r>
            <a:endParaRPr lang="en-US" sz="1800" b="1" u="sng">
              <a:cs typeface="Calibri"/>
              <a:hlinkClick r:id="rId6"/>
            </a:endParaRPr>
          </a:p>
          <a:p>
            <a:pPr algn="ctr"/>
            <a:endParaRPr lang="en-US"/>
          </a:p>
        </p:txBody>
      </p:sp>
    </p:spTree>
    <p:extLst>
      <p:ext uri="{BB962C8B-B14F-4D97-AF65-F5344CB8AC3E}">
        <p14:creationId xmlns:p14="http://schemas.microsoft.com/office/powerpoint/2010/main" val="17624483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0 xmlns="280439cd-7be8-4e34-9529-981c77052902" xsi:nil="true"/>
    <lcf76f155ced4ddcb4097134ff3c332f xmlns="280439cd-7be8-4e34-9529-981c77052902">
      <Terms xmlns="http://schemas.microsoft.com/office/infopath/2007/PartnerControls"/>
    </lcf76f155ced4ddcb4097134ff3c332f>
    <TaxCatchAll xmlns="d86baf85-4bb8-4596-b259-836d2ebe1d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BCA9CF9AAEBB49826BCC6ED630CA77" ma:contentTypeVersion="17" ma:contentTypeDescription="Create a new document." ma:contentTypeScope="" ma:versionID="f15a04d6cf40b6b8bd0b875ac2e26099">
  <xsd:schema xmlns:xsd="http://www.w3.org/2001/XMLSchema" xmlns:xs="http://www.w3.org/2001/XMLSchema" xmlns:p="http://schemas.microsoft.com/office/2006/metadata/properties" xmlns:ns2="280439cd-7be8-4e34-9529-981c77052902" xmlns:ns3="d86baf85-4bb8-4596-b259-836d2ebe1df6" targetNamespace="http://schemas.microsoft.com/office/2006/metadata/properties" ma:root="true" ma:fieldsID="48f0bc5eaa51e06f639c6692615365db" ns2:_="" ns3:_="">
    <xsd:import namespace="280439cd-7be8-4e34-9529-981c77052902"/>
    <xsd:import namespace="d86baf85-4bb8-4596-b259-836d2ebe1d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Notes0"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0439cd-7be8-4e34-9529-981c770529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s0" ma:index="14" nillable="true" ma:displayName="Notes" ma:internalName="Notes0">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8304ef-af6d-4835-9de1-cb43745920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6baf85-4bb8-4596-b259-836d2ebe1df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4d061c0-971c-4edf-ba63-00b8bf7d6a36}" ma:internalName="TaxCatchAll" ma:showField="CatchAllData" ma:web="d86baf85-4bb8-4596-b259-836d2ebe1d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5D53AA-7CAC-4443-BA27-43366D8CF01D}">
  <ds:schemaRefs>
    <ds:schemaRef ds:uri="280439cd-7be8-4e34-9529-981c77052902"/>
    <ds:schemaRef ds:uri="d86baf85-4bb8-4596-b259-836d2ebe1df6"/>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324A4C5-31D0-40A9-AF84-8EEB7B82980F}">
  <ds:schemaRefs>
    <ds:schemaRef ds:uri="280439cd-7be8-4e34-9529-981c77052902"/>
    <ds:schemaRef ds:uri="d86baf85-4bb8-4596-b259-836d2ebe1d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FC6230-E38D-43F8-8FDD-EE6F4E05A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157</TotalTime>
  <Words>656</Words>
  <Application>Microsoft Office PowerPoint</Application>
  <PresentationFormat>On-screen Show (4:3)</PresentationFormat>
  <Paragraphs>110</Paragraphs>
  <Slides>11</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Arial,Sans-Serif</vt:lpstr>
      <vt:lpstr>Calibri</vt:lpstr>
      <vt:lpstr>Calibri Light</vt:lpstr>
      <vt:lpstr>Open Sans</vt:lpstr>
      <vt:lpstr>Times New Roman</vt:lpstr>
      <vt:lpstr>Office Theme</vt:lpstr>
      <vt:lpstr>Office Theme</vt:lpstr>
      <vt:lpstr>CoE-IHS Equity in Action:  Working Towards Health Equity with Wellbeing and Self-Compassion In Mind</vt:lpstr>
      <vt:lpstr>Questions, Comments &amp; Closed Captioning </vt:lpstr>
      <vt:lpstr>Disclaimer</vt:lpstr>
      <vt:lpstr>Introductions</vt:lpstr>
      <vt:lpstr>End of Session Poll Questions</vt:lpstr>
      <vt:lpstr>Health Equity Tools &amp; Resources  </vt:lpstr>
      <vt:lpstr>Tools &amp; Resources </vt:lpstr>
      <vt:lpstr>Are You Ready to INSPIRE Change? Join Us As a Panelist!</vt:lpstr>
      <vt:lpstr>Upcoming Events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Wainwright</dc:creator>
  <cp:lastModifiedBy>Deanna Puglia</cp:lastModifiedBy>
  <cp:revision>4</cp:revision>
  <dcterms:created xsi:type="dcterms:W3CDTF">2021-03-18T16:38:40Z</dcterms:created>
  <dcterms:modified xsi:type="dcterms:W3CDTF">2023-12-14T19:36:09Z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0x010100BDBCA9CF9AAEBB49826BCC6ED630CA77</vt:lpwstr>
  </property>
  <property fmtid="{D5CDD505-2E9C-101B-9397-08002B2CF9AE}" pid="3" name="MediaServiceImageTags">
    <vt:lpwstr/>
  </property>
</Properties>
</file>