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7FFFE79C_52429EC1.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 id="2147483693" r:id="rId6"/>
  </p:sldMasterIdLst>
  <p:notesMasterIdLst>
    <p:notesMasterId r:id="rId44"/>
  </p:notesMasterIdLst>
  <p:sldIdLst>
    <p:sldId id="475" r:id="rId7"/>
    <p:sldId id="2147477384" r:id="rId8"/>
    <p:sldId id="2147477408" r:id="rId9"/>
    <p:sldId id="2147477407" r:id="rId10"/>
    <p:sldId id="2147477361" r:id="rId11"/>
    <p:sldId id="2147477363" r:id="rId12"/>
    <p:sldId id="2147477392" r:id="rId13"/>
    <p:sldId id="2147477405" r:id="rId14"/>
    <p:sldId id="2147477406" r:id="rId15"/>
    <p:sldId id="2147477398" r:id="rId16"/>
    <p:sldId id="474" r:id="rId17"/>
    <p:sldId id="257" r:id="rId18"/>
    <p:sldId id="2147327183" r:id="rId19"/>
    <p:sldId id="2147327184" r:id="rId20"/>
    <p:sldId id="2147327176" r:id="rId21"/>
    <p:sldId id="2147327185" r:id="rId22"/>
    <p:sldId id="2147327186" r:id="rId23"/>
    <p:sldId id="2147327159" r:id="rId24"/>
    <p:sldId id="2147327187" r:id="rId25"/>
    <p:sldId id="2147327188" r:id="rId26"/>
    <p:sldId id="2147327189" r:id="rId27"/>
    <p:sldId id="2147327190" r:id="rId28"/>
    <p:sldId id="469" r:id="rId29"/>
    <p:sldId id="300" r:id="rId30"/>
    <p:sldId id="271" r:id="rId31"/>
    <p:sldId id="272" r:id="rId32"/>
    <p:sldId id="274" r:id="rId33"/>
    <p:sldId id="275" r:id="rId34"/>
    <p:sldId id="276" r:id="rId35"/>
    <p:sldId id="282" r:id="rId36"/>
    <p:sldId id="292" r:id="rId37"/>
    <p:sldId id="293" r:id="rId38"/>
    <p:sldId id="473" r:id="rId39"/>
    <p:sldId id="465" r:id="rId40"/>
    <p:sldId id="2147477402" r:id="rId41"/>
    <p:sldId id="2147477403" r:id="rId42"/>
    <p:sldId id="2147477404"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evin" id="{AFA71F59-00E4-464E-8E19-F24A2051C389}">
          <p14:sldIdLst>
            <p14:sldId id="475"/>
            <p14:sldId id="2147477384"/>
            <p14:sldId id="2147477408"/>
          </p14:sldIdLst>
        </p14:section>
        <p14:section name="Rachel" id="{AD45DF4F-1229-419F-B6B9-56F995DDA692}">
          <p14:sldIdLst>
            <p14:sldId id="2147477407"/>
            <p14:sldId id="2147477361"/>
            <p14:sldId id="2147477363"/>
            <p14:sldId id="2147477392"/>
            <p14:sldId id="2147477405"/>
            <p14:sldId id="2147477406"/>
            <p14:sldId id="2147477398"/>
          </p14:sldIdLst>
        </p14:section>
        <p14:section name="Kevin" id="{B38B2175-BD0C-4852-8623-A6964B178AB6}">
          <p14:sldIdLst>
            <p14:sldId id="474"/>
            <p14:sldId id="257"/>
          </p14:sldIdLst>
        </p14:section>
        <p14:section name="Lauren" id="{0E959375-D900-42D9-812B-C4A61EF58416}">
          <p14:sldIdLst>
            <p14:sldId id="2147327183"/>
            <p14:sldId id="2147327184"/>
            <p14:sldId id="2147327176"/>
            <p14:sldId id="2147327185"/>
            <p14:sldId id="2147327186"/>
            <p14:sldId id="2147327159"/>
            <p14:sldId id="2147327187"/>
            <p14:sldId id="2147327188"/>
            <p14:sldId id="2147327189"/>
            <p14:sldId id="2147327190"/>
          </p14:sldIdLst>
        </p14:section>
        <p14:section name="Madeline" id="{A334FEDD-0C7A-4447-8F97-42C0D87B63CC}">
          <p14:sldIdLst>
            <p14:sldId id="469"/>
            <p14:sldId id="300"/>
            <p14:sldId id="271"/>
            <p14:sldId id="272"/>
            <p14:sldId id="274"/>
            <p14:sldId id="275"/>
            <p14:sldId id="276"/>
            <p14:sldId id="282"/>
            <p14:sldId id="292"/>
            <p14:sldId id="293"/>
            <p14:sldId id="473"/>
            <p14:sldId id="465"/>
            <p14:sldId id="2147477402"/>
          </p14:sldIdLst>
        </p14:section>
        <p14:section name="Kevin" id="{E13E3C08-0A3E-4FEB-825B-9DD9B3DCE327}">
          <p14:sldIdLst>
            <p14:sldId id="2147477403"/>
            <p14:sldId id="214747740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D58625-F1F8-6582-1BA3-DA342A48DFF3}" name="Kevin Comeau" initials="KC" userId="S::KevinC@thenationalcouncil.org::ab61bdc6-481a-4ec2-a661-21da077c4322" providerId="AD"/>
  <p188:author id="{61628FD9-9425-65BA-2632-7589ABAA6D79}" name="Rachel Kessler" initials="RK" userId="S::RachelC@thenationalcouncil.org::03b50f03-3152-4b18-94a0-d3ee108c1292" providerId="AD"/>
  <p188:author id="{726A43E1-FA41-F7FF-ECAE-06C3AACE466A}" name="Bennett, Jamie S - ETA" initials="BE" userId="S::bennett.jamie.s@dol.gov::2658da2f-ba19-4a24-8a77-d9f774ad40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Coughlin" initials="CC" lastIdx="18" clrIdx="0">
    <p:extLst>
      <p:ext uri="{19B8F6BF-5375-455C-9EA6-DF929625EA0E}">
        <p15:presenceInfo xmlns:p15="http://schemas.microsoft.com/office/powerpoint/2012/main" userId="S::ChristopherC@thenationalcouncil.org::c561b85a-e135-46f6-998a-13239fe7bebb" providerId="AD"/>
      </p:ext>
    </p:extLst>
  </p:cmAuthor>
  <p:cmAuthor id="2" name="Kate Jahries" initials="KJ" lastIdx="5" clrIdx="1">
    <p:extLst>
      <p:ext uri="{19B8F6BF-5375-455C-9EA6-DF929625EA0E}">
        <p15:presenceInfo xmlns:p15="http://schemas.microsoft.com/office/powerpoint/2012/main" userId="S::KateJ@thenationalcouncil.org::6d198926-4cde-4923-8264-38dc5252bc00" providerId="AD"/>
      </p:ext>
    </p:extLst>
  </p:cmAuthor>
  <p:cmAuthor id="3" name="Meghna Patel" initials="MP" lastIdx="1" clrIdx="2">
    <p:extLst>
      <p:ext uri="{19B8F6BF-5375-455C-9EA6-DF929625EA0E}">
        <p15:presenceInfo xmlns:p15="http://schemas.microsoft.com/office/powerpoint/2012/main" userId="S::meghnap@thenationalcouncil.org::be99338d-9799-4a0a-bb25-f6fe6b8d19d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E29"/>
    <a:srgbClr val="F2EEE6"/>
    <a:srgbClr val="E8E0D1"/>
    <a:srgbClr val="FBFAF7"/>
    <a:srgbClr val="F29C7A"/>
    <a:srgbClr val="FBE3D9"/>
    <a:srgbClr val="53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84CAE7-E718-51EC-2127-E3A9A06F460E}" v="1" dt="2024-09-19T17:01:32.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7FFFE79C_52429EC1.xml><?xml version="1.0" encoding="utf-8"?>
<p188:cmLst xmlns:a="http://schemas.openxmlformats.org/drawingml/2006/main" xmlns:r="http://schemas.openxmlformats.org/officeDocument/2006/relationships" xmlns:p188="http://schemas.microsoft.com/office/powerpoint/2018/8/main">
  <p188:cm id="{C4EA2A02-4731-4CB1-8721-799687177F57}" authorId="{61628FD9-9425-65BA-2632-7589ABAA6D79}" status="resolved" created="2024-09-17T18:15:38.641">
    <pc:sldMkLst xmlns:pc="http://schemas.microsoft.com/office/powerpoint/2013/main/command">
      <pc:docMk/>
      <pc:sldMk cId="3229767486" sldId="2147477399"/>
    </pc:sldMkLst>
    <p188:txBody>
      <a:bodyPr/>
      <a:lstStyle/>
      <a:p>
        <a:r>
          <a:rPr lang="en-US"/>
          <a:t>Should this go with end of webinar or end of my section?</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38B9E2-F0E1-4286-AC37-E1978E22BEDE}"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39C36769-A050-40DC-A9B1-007209E1E1C9}">
      <dgm:prSet phldrT="[Text]" custT="1"/>
      <dgm:spPr/>
      <dgm:t>
        <a:bodyPr/>
        <a:lstStyle/>
        <a:p>
          <a:pPr algn="ctr"/>
          <a:r>
            <a:rPr lang="en-US" sz="1800" b="1"/>
            <a:t>Survey</a:t>
          </a:r>
          <a:r>
            <a:rPr lang="en-US" sz="1800"/>
            <a:t> – Contextualize environmental scan findings in real occupational settings</a:t>
          </a:r>
        </a:p>
      </dgm:t>
    </dgm:pt>
    <dgm:pt modelId="{33DE0B66-3F48-4353-954C-46F218481E21}" type="parTrans" cxnId="{2D7D74C2-F16E-448A-9748-627BEE88631D}">
      <dgm:prSet/>
      <dgm:spPr/>
      <dgm:t>
        <a:bodyPr/>
        <a:lstStyle/>
        <a:p>
          <a:endParaRPr lang="en-US"/>
        </a:p>
      </dgm:t>
    </dgm:pt>
    <dgm:pt modelId="{3C0C592C-B870-45C9-85E0-998A4A67B7BD}" type="sibTrans" cxnId="{2D7D74C2-F16E-448A-9748-627BEE88631D}">
      <dgm:prSet/>
      <dgm:spPr/>
      <dgm:t>
        <a:bodyPr/>
        <a:lstStyle/>
        <a:p>
          <a:endParaRPr lang="en-US"/>
        </a:p>
      </dgm:t>
    </dgm:pt>
    <dgm:pt modelId="{690D899A-18A8-4961-8D91-2A00F773B2EB}">
      <dgm:prSet phldrT="[Text]" custT="1"/>
      <dgm:spPr/>
      <dgm:t>
        <a:bodyPr/>
        <a:lstStyle/>
        <a:p>
          <a:pPr algn="ctr"/>
          <a:r>
            <a:rPr lang="en-US" sz="1800" b="1"/>
            <a:t>Focus Groups </a:t>
          </a:r>
          <a:r>
            <a:rPr lang="en-US" sz="1800"/>
            <a:t>– Hear from organizations with experience implementing a RAP/ WBLP</a:t>
          </a:r>
        </a:p>
      </dgm:t>
    </dgm:pt>
    <dgm:pt modelId="{BEA6DA09-760A-4541-B147-75378E3E8D55}" type="parTrans" cxnId="{BFDC47DB-BC6F-41A4-A6B9-31596C562460}">
      <dgm:prSet/>
      <dgm:spPr/>
      <dgm:t>
        <a:bodyPr/>
        <a:lstStyle/>
        <a:p>
          <a:endParaRPr lang="en-US"/>
        </a:p>
      </dgm:t>
    </dgm:pt>
    <dgm:pt modelId="{CF12778D-7265-4EB3-9107-9F67FAA02FFB}" type="sibTrans" cxnId="{BFDC47DB-BC6F-41A4-A6B9-31596C562460}">
      <dgm:prSet/>
      <dgm:spPr/>
      <dgm:t>
        <a:bodyPr/>
        <a:lstStyle/>
        <a:p>
          <a:endParaRPr lang="en-US"/>
        </a:p>
      </dgm:t>
    </dgm:pt>
    <dgm:pt modelId="{E6FE5325-FD1B-4027-B5DF-09D74788E9F5}">
      <dgm:prSet phldrT="[Text]" custT="1"/>
      <dgm:spPr/>
      <dgm:t>
        <a:bodyPr/>
        <a:lstStyle/>
        <a:p>
          <a:pPr algn="ctr"/>
          <a:r>
            <a:rPr lang="en-US" sz="1800" b="1"/>
            <a:t>Environmental Scan </a:t>
          </a:r>
          <a:r>
            <a:rPr lang="en-US" sz="1800"/>
            <a:t>– Understand the MH/SU landscape of RAPs and WBLPs</a:t>
          </a:r>
        </a:p>
      </dgm:t>
    </dgm:pt>
    <dgm:pt modelId="{4E74476A-F9B9-4E97-9910-D57C33EF45BD}" type="sibTrans" cxnId="{0E94CB15-770B-4B00-9693-1430BADE90B7}">
      <dgm:prSet/>
      <dgm:spPr/>
      <dgm:t>
        <a:bodyPr/>
        <a:lstStyle/>
        <a:p>
          <a:endParaRPr lang="en-US"/>
        </a:p>
      </dgm:t>
    </dgm:pt>
    <dgm:pt modelId="{80A09B21-29EA-405F-8C1D-3AAC3A1064CD}" type="parTrans" cxnId="{0E94CB15-770B-4B00-9693-1430BADE90B7}">
      <dgm:prSet/>
      <dgm:spPr/>
      <dgm:t>
        <a:bodyPr/>
        <a:lstStyle/>
        <a:p>
          <a:endParaRPr lang="en-US"/>
        </a:p>
      </dgm:t>
    </dgm:pt>
    <dgm:pt modelId="{5A8F9471-8A40-4368-9C68-D3FCD7760CBA}" type="pres">
      <dgm:prSet presAssocID="{FD38B9E2-F0E1-4286-AC37-E1978E22BEDE}" presName="linear" presStyleCnt="0">
        <dgm:presLayoutVars>
          <dgm:animLvl val="lvl"/>
          <dgm:resizeHandles val="exact"/>
        </dgm:presLayoutVars>
      </dgm:prSet>
      <dgm:spPr/>
    </dgm:pt>
    <dgm:pt modelId="{35961988-589E-49C1-B856-B538AA53F318}" type="pres">
      <dgm:prSet presAssocID="{E6FE5325-FD1B-4027-B5DF-09D74788E9F5}" presName="parentText" presStyleLbl="node1" presStyleIdx="0" presStyleCnt="3" custLinFactY="-83101" custLinFactNeighborY="-100000">
        <dgm:presLayoutVars>
          <dgm:chMax val="0"/>
          <dgm:bulletEnabled val="1"/>
        </dgm:presLayoutVars>
      </dgm:prSet>
      <dgm:spPr/>
    </dgm:pt>
    <dgm:pt modelId="{1A40AC51-71D9-4248-9F85-5FD9E2373F17}" type="pres">
      <dgm:prSet presAssocID="{4E74476A-F9B9-4E97-9910-D57C33EF45BD}" presName="spacer" presStyleCnt="0"/>
      <dgm:spPr/>
    </dgm:pt>
    <dgm:pt modelId="{5E851BC7-DF02-4444-9D9A-58814472B68F}" type="pres">
      <dgm:prSet presAssocID="{39C36769-A050-40DC-A9B1-007209E1E1C9}" presName="parentText" presStyleLbl="node1" presStyleIdx="1" presStyleCnt="3">
        <dgm:presLayoutVars>
          <dgm:chMax val="0"/>
          <dgm:bulletEnabled val="1"/>
        </dgm:presLayoutVars>
      </dgm:prSet>
      <dgm:spPr/>
    </dgm:pt>
    <dgm:pt modelId="{2C57BB5E-6AF6-48A7-9EF5-C639A0605648}" type="pres">
      <dgm:prSet presAssocID="{3C0C592C-B870-45C9-85E0-998A4A67B7BD}" presName="spacer" presStyleCnt="0"/>
      <dgm:spPr/>
    </dgm:pt>
    <dgm:pt modelId="{F8931264-04EC-4026-8EA8-41651BE15C37}" type="pres">
      <dgm:prSet presAssocID="{690D899A-18A8-4961-8D91-2A00F773B2EB}" presName="parentText" presStyleLbl="node1" presStyleIdx="2" presStyleCnt="3">
        <dgm:presLayoutVars>
          <dgm:chMax val="0"/>
          <dgm:bulletEnabled val="1"/>
        </dgm:presLayoutVars>
      </dgm:prSet>
      <dgm:spPr/>
    </dgm:pt>
  </dgm:ptLst>
  <dgm:cxnLst>
    <dgm:cxn modelId="{0E94CB15-770B-4B00-9693-1430BADE90B7}" srcId="{FD38B9E2-F0E1-4286-AC37-E1978E22BEDE}" destId="{E6FE5325-FD1B-4027-B5DF-09D74788E9F5}" srcOrd="0" destOrd="0" parTransId="{80A09B21-29EA-405F-8C1D-3AAC3A1064CD}" sibTransId="{4E74476A-F9B9-4E97-9910-D57C33EF45BD}"/>
    <dgm:cxn modelId="{5A362C3F-8ABC-4C18-95E9-F5A335AFD279}" type="presOf" srcId="{690D899A-18A8-4961-8D91-2A00F773B2EB}" destId="{F8931264-04EC-4026-8EA8-41651BE15C37}" srcOrd="0" destOrd="0" presId="urn:microsoft.com/office/officeart/2005/8/layout/vList2"/>
    <dgm:cxn modelId="{F01EE657-F185-4528-A023-523A3A192941}" type="presOf" srcId="{39C36769-A050-40DC-A9B1-007209E1E1C9}" destId="{5E851BC7-DF02-4444-9D9A-58814472B68F}" srcOrd="0" destOrd="0" presId="urn:microsoft.com/office/officeart/2005/8/layout/vList2"/>
    <dgm:cxn modelId="{F5DD4F79-CA91-4DF1-99DD-F854E21E1B57}" type="presOf" srcId="{E6FE5325-FD1B-4027-B5DF-09D74788E9F5}" destId="{35961988-589E-49C1-B856-B538AA53F318}" srcOrd="0" destOrd="0" presId="urn:microsoft.com/office/officeart/2005/8/layout/vList2"/>
    <dgm:cxn modelId="{2D7D74C2-F16E-448A-9748-627BEE88631D}" srcId="{FD38B9E2-F0E1-4286-AC37-E1978E22BEDE}" destId="{39C36769-A050-40DC-A9B1-007209E1E1C9}" srcOrd="1" destOrd="0" parTransId="{33DE0B66-3F48-4353-954C-46F218481E21}" sibTransId="{3C0C592C-B870-45C9-85E0-998A4A67B7BD}"/>
    <dgm:cxn modelId="{19C8F3D0-BBB6-42C1-95BB-1864DAF51BA9}" type="presOf" srcId="{FD38B9E2-F0E1-4286-AC37-E1978E22BEDE}" destId="{5A8F9471-8A40-4368-9C68-D3FCD7760CBA}" srcOrd="0" destOrd="0" presId="urn:microsoft.com/office/officeart/2005/8/layout/vList2"/>
    <dgm:cxn modelId="{BFDC47DB-BC6F-41A4-A6B9-31596C562460}" srcId="{FD38B9E2-F0E1-4286-AC37-E1978E22BEDE}" destId="{690D899A-18A8-4961-8D91-2A00F773B2EB}" srcOrd="2" destOrd="0" parTransId="{BEA6DA09-760A-4541-B147-75378E3E8D55}" sibTransId="{CF12778D-7265-4EB3-9107-9F67FAA02FFB}"/>
    <dgm:cxn modelId="{A34F8D2E-DAEF-498D-9C79-BFDF02DE97F5}" type="presParOf" srcId="{5A8F9471-8A40-4368-9C68-D3FCD7760CBA}" destId="{35961988-589E-49C1-B856-B538AA53F318}" srcOrd="0" destOrd="0" presId="urn:microsoft.com/office/officeart/2005/8/layout/vList2"/>
    <dgm:cxn modelId="{4E7FFCC9-FE7D-495D-A7DC-E8F664ACC65A}" type="presParOf" srcId="{5A8F9471-8A40-4368-9C68-D3FCD7760CBA}" destId="{1A40AC51-71D9-4248-9F85-5FD9E2373F17}" srcOrd="1" destOrd="0" presId="urn:microsoft.com/office/officeart/2005/8/layout/vList2"/>
    <dgm:cxn modelId="{3303EF58-53F0-4694-8F24-D8CC29644552}" type="presParOf" srcId="{5A8F9471-8A40-4368-9C68-D3FCD7760CBA}" destId="{5E851BC7-DF02-4444-9D9A-58814472B68F}" srcOrd="2" destOrd="0" presId="urn:microsoft.com/office/officeart/2005/8/layout/vList2"/>
    <dgm:cxn modelId="{202D08D9-7259-4595-8034-F262C8FFBF3E}" type="presParOf" srcId="{5A8F9471-8A40-4368-9C68-D3FCD7760CBA}" destId="{2C57BB5E-6AF6-48A7-9EF5-C639A0605648}" srcOrd="3" destOrd="0" presId="urn:microsoft.com/office/officeart/2005/8/layout/vList2"/>
    <dgm:cxn modelId="{CFB3CCD7-4D35-4033-850B-000D9E236427}" type="presParOf" srcId="{5A8F9471-8A40-4368-9C68-D3FCD7760CBA}" destId="{F8931264-04EC-4026-8EA8-41651BE15C3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61988-589E-49C1-B856-B538AA53F318}">
      <dsp:nvSpPr>
        <dsp:cNvPr id="0" name=""/>
        <dsp:cNvSpPr/>
      </dsp:nvSpPr>
      <dsp:spPr>
        <a:xfrm>
          <a:off x="0" y="0"/>
          <a:ext cx="8090451" cy="54288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Environmental Scan </a:t>
          </a:r>
          <a:r>
            <a:rPr lang="en-US" sz="1800" kern="1200"/>
            <a:t>– Understand the MH/SU landscape of RAPs and WBLPs</a:t>
          </a:r>
        </a:p>
      </dsp:txBody>
      <dsp:txXfrm>
        <a:off x="26501" y="26501"/>
        <a:ext cx="8037449" cy="489878"/>
      </dsp:txXfrm>
    </dsp:sp>
    <dsp:sp modelId="{5E851BC7-DF02-4444-9D9A-58814472B68F}">
      <dsp:nvSpPr>
        <dsp:cNvPr id="0" name=""/>
        <dsp:cNvSpPr/>
      </dsp:nvSpPr>
      <dsp:spPr>
        <a:xfrm>
          <a:off x="0" y="639467"/>
          <a:ext cx="8090451" cy="54288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Survey</a:t>
          </a:r>
          <a:r>
            <a:rPr lang="en-US" sz="1800" kern="1200"/>
            <a:t> – Contextualize environmental scan findings in real occupational settings</a:t>
          </a:r>
        </a:p>
      </dsp:txBody>
      <dsp:txXfrm>
        <a:off x="26501" y="665968"/>
        <a:ext cx="8037449" cy="489878"/>
      </dsp:txXfrm>
    </dsp:sp>
    <dsp:sp modelId="{F8931264-04EC-4026-8EA8-41651BE15C37}">
      <dsp:nvSpPr>
        <dsp:cNvPr id="0" name=""/>
        <dsp:cNvSpPr/>
      </dsp:nvSpPr>
      <dsp:spPr>
        <a:xfrm>
          <a:off x="0" y="1265867"/>
          <a:ext cx="8090451" cy="54288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Focus Groups </a:t>
          </a:r>
          <a:r>
            <a:rPr lang="en-US" sz="1800" kern="1200"/>
            <a:t>– Hear from organizations with experience implementing a RAP/ WBLP</a:t>
          </a:r>
        </a:p>
      </dsp:txBody>
      <dsp:txXfrm>
        <a:off x="26501" y="1292368"/>
        <a:ext cx="8037449" cy="4898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90786-8867-4BC2-9F87-70A2DAE82EAE}" type="datetimeFigureOut">
              <a:rPr lang="en-US" smtClean="0"/>
              <a:t>9/24/2024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1EE13-6FF3-4943-BFEB-47975B7BD1E9}" type="slidenum">
              <a:rPr lang="en-US" smtClean="0"/>
              <a:t>‹#›</a:t>
            </a:fld>
            <a:endParaRPr lang="en-US"/>
          </a:p>
        </p:txBody>
      </p:sp>
    </p:spTree>
    <p:extLst>
      <p:ext uri="{BB962C8B-B14F-4D97-AF65-F5344CB8AC3E}">
        <p14:creationId xmlns:p14="http://schemas.microsoft.com/office/powerpoint/2010/main" val="1792395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Briefly explain long-standing challenges</a:t>
            </a:r>
          </a:p>
          <a:p>
            <a:r>
              <a:rPr lang="en-US">
                <a:latin typeface="Calibri"/>
                <a:ea typeface="Calibri"/>
                <a:cs typeface="Calibri"/>
              </a:rPr>
              <a:t>Mention </a:t>
            </a:r>
            <a:r>
              <a:rPr lang="en-US" err="1">
                <a:latin typeface="Calibri"/>
                <a:ea typeface="Calibri"/>
                <a:cs typeface="Calibri"/>
              </a:rPr>
              <a:t>harris</a:t>
            </a:r>
            <a:r>
              <a:rPr lang="en-US">
                <a:latin typeface="Calibri"/>
                <a:ea typeface="Calibri"/>
                <a:cs typeface="Calibri"/>
              </a:rPr>
              <a:t> poll </a:t>
            </a:r>
          </a:p>
        </p:txBody>
      </p:sp>
      <p:sp>
        <p:nvSpPr>
          <p:cNvPr id="4" name="Slide Number Placeholder 3"/>
          <p:cNvSpPr>
            <a:spLocks noGrp="1"/>
          </p:cNvSpPr>
          <p:nvPr>
            <p:ph type="sldNum" sz="quarter" idx="5"/>
          </p:nvPr>
        </p:nvSpPr>
        <p:spPr/>
        <p:txBody>
          <a:bodyPr/>
          <a:lstStyle/>
          <a:p>
            <a:fld id="{01082D5A-A0F5-489D-9710-C939C49CE5DF}" type="slidenum">
              <a:rPr lang="en-US" smtClean="0"/>
              <a:t>2</a:t>
            </a:fld>
            <a:endParaRPr lang="en-US"/>
          </a:p>
        </p:txBody>
      </p:sp>
    </p:spTree>
    <p:extLst>
      <p:ext uri="{BB962C8B-B14F-4D97-AF65-F5344CB8AC3E}">
        <p14:creationId xmlns:p14="http://schemas.microsoft.com/office/powerpoint/2010/main" val="1639243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F78C764-DB59-45C0-8B6F-90071FF28D56}"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956575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solidFill>
                  <a:schemeClr val="tx2"/>
                </a:solidFill>
                <a:latin typeface="+mn-lt"/>
              </a:rPr>
              <a:t>Findings from the Evaluation of the American Apprenticeship Initiative (AAI) offer insight into the benefits</a:t>
            </a:r>
          </a:p>
          <a:p>
            <a:r>
              <a:rPr lang="en-US" sz="900">
                <a:solidFill>
                  <a:schemeClr val="tx2"/>
                </a:solidFill>
                <a:latin typeface="+mn-lt"/>
              </a:rPr>
              <a:t>to employers of using Registered Apprenticeship programs to hire and train workers. To measure employer</a:t>
            </a:r>
          </a:p>
          <a:p>
            <a:r>
              <a:rPr lang="en-US" sz="900">
                <a:solidFill>
                  <a:schemeClr val="tx2"/>
                </a:solidFill>
                <a:latin typeface="+mn-lt"/>
              </a:rPr>
              <a:t>benefits, the AAI evaluation team surveyed 68 employers affiliated with AAI grantees and generated two</a:t>
            </a:r>
          </a:p>
          <a:p>
            <a:r>
              <a:rPr lang="en-US" sz="900">
                <a:solidFill>
                  <a:schemeClr val="tx2"/>
                </a:solidFill>
                <a:latin typeface="+mn-lt"/>
              </a:rPr>
              <a:t>measures of benefits to employers: return on investment (ROI) of apprenticeship and net benefits of</a:t>
            </a:r>
          </a:p>
          <a:p>
            <a:r>
              <a:rPr lang="en-US" sz="900">
                <a:solidFill>
                  <a:schemeClr val="tx2"/>
                </a:solidFill>
                <a:latin typeface="+mn-lt"/>
              </a:rPr>
              <a:t>apprenticeship.</a:t>
            </a:r>
          </a:p>
          <a:p>
            <a:r>
              <a:rPr lang="en-US" sz="1800" b="0" i="0" u="none" strike="noStrike" baseline="0">
                <a:solidFill>
                  <a:srgbClr val="585959"/>
                </a:solidFill>
                <a:latin typeface="Gotham HTF Book"/>
              </a:rPr>
              <a:t>Employers gain indirect benefits from registered apprenticeship investments, such as reduced staff turnover, improved work culture, enhanced co-worker productivity, and having a pipeline of skilled workers. The AAI Employer Survey inquired about 10 indirect benefits. Rather than assigning a dollar value, employers reported whether they experienced the benefit and the value of the indirect benefit relative to direct benefits (e.g., 50% as important, 100%, 150%). </a:t>
            </a:r>
          </a:p>
          <a:p>
            <a:r>
              <a:rPr lang="en-US" sz="1800" b="0" i="0" u="none" strike="noStrike" baseline="0">
                <a:solidFill>
                  <a:srgbClr val="585959"/>
                </a:solidFill>
                <a:latin typeface="Gotham HTF Medium"/>
              </a:rPr>
              <a:t>Employer </a:t>
            </a:r>
            <a:r>
              <a:rPr lang="en-US" sz="1800" b="0" i="0" u="none" strike="noStrike" baseline="0">
                <a:solidFill>
                  <a:srgbClr val="2F7D94"/>
                </a:solidFill>
                <a:latin typeface="Gotham HTF Medium"/>
              </a:rPr>
              <a:t>net benefits </a:t>
            </a:r>
            <a:r>
              <a:rPr lang="en-US" sz="1800" b="0" i="0" u="none" strike="noStrike" baseline="0">
                <a:solidFill>
                  <a:srgbClr val="585959"/>
                </a:solidFill>
                <a:latin typeface="Gotham HTF Medium"/>
              </a:rPr>
              <a:t>are higher when </a:t>
            </a:r>
            <a:r>
              <a:rPr lang="en-US" sz="1800" b="0" i="0" u="none" strike="noStrike" baseline="0">
                <a:solidFill>
                  <a:srgbClr val="B75D27"/>
                </a:solidFill>
                <a:latin typeface="Gotham HTF Medium"/>
              </a:rPr>
              <a:t>indirect benefits </a:t>
            </a:r>
            <a:r>
              <a:rPr lang="en-US" sz="1800" b="0" i="0" u="none" strike="noStrike" baseline="0">
                <a:solidFill>
                  <a:srgbClr val="585959"/>
                </a:solidFill>
                <a:latin typeface="Gotham HTF Medium"/>
              </a:rPr>
              <a:t>of registered apprenticeships are included. </a:t>
            </a:r>
          </a:p>
          <a:p>
            <a:r>
              <a:rPr lang="en-US" sz="1800" b="0" i="0" u="none" strike="noStrike" baseline="0">
                <a:solidFill>
                  <a:srgbClr val="585959"/>
                </a:solidFill>
                <a:latin typeface="Gotham HTF Book"/>
              </a:rPr>
              <a:t>Median net benefits using both direct and indirect benefits for the full apprenticeship and post-apprenticeship period were $17,862. When using direct benefits only, the median employer lost $4,951. </a:t>
            </a:r>
          </a:p>
          <a:p>
            <a:r>
              <a:rPr lang="en-US" sz="1800" b="0" i="0" u="none" strike="noStrike" baseline="0">
                <a:solidFill>
                  <a:srgbClr val="585959"/>
                </a:solidFill>
                <a:latin typeface="Gotham HTF Book"/>
              </a:rPr>
              <a:t>Most employers reported experiencing 9 of 10 indirect benefits, which underscores the value of including indirect benefits when assessing net benefits to employers of registered apprenticeship. </a:t>
            </a:r>
          </a:p>
          <a:p>
            <a:endParaRPr lang="en-US" sz="1000"/>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685550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44">
                <a:solidFill>
                  <a:srgbClr val="000000"/>
                </a:solidFill>
                <a:latin typeface="Avenir Next" panose="020B0503020202020204" pitchFamily="34" charset="0"/>
              </a:rPr>
              <a:t>The Healthcare Career Advancement Program (H-CAP) is a national labor/management organization that promotes innovation and quality in healthcare career education. </a:t>
            </a:r>
          </a:p>
          <a:p>
            <a:endParaRPr lang="en-US"/>
          </a:p>
          <a:p>
            <a:pPr algn="l">
              <a:spcBef>
                <a:spcPct val="0"/>
              </a:spcBef>
            </a:pPr>
            <a:r>
              <a:rPr lang="en-US" sz="1200" spc="-44">
                <a:solidFill>
                  <a:srgbClr val="000000"/>
                </a:solidFill>
                <a:latin typeface="Avenir Next" panose="020B0503020202020204" pitchFamily="34" charset="0"/>
              </a:rPr>
              <a:t>Apprenticeship Intermediary, we help to build, launch, and run apprenticeship programs in collaboration with other apprenticeship partners. Other Intermediaries for other industries, happy to connect you. </a:t>
            </a:r>
          </a:p>
          <a:p>
            <a:pPr algn="l">
              <a:spcBef>
                <a:spcPct val="0"/>
              </a:spcBef>
            </a:pPr>
            <a:endParaRPr lang="en-US" sz="1200" spc="-44">
              <a:solidFill>
                <a:srgbClr val="000000"/>
              </a:solidFill>
              <a:latin typeface="Avenir Next" panose="020B0503020202020204" pitchFamily="34" charset="0"/>
            </a:endParaRPr>
          </a:p>
          <a:p>
            <a:pPr algn="l">
              <a:spcBef>
                <a:spcPct val="0"/>
              </a:spcBef>
            </a:pPr>
            <a:r>
              <a:rPr lang="en-US" sz="1200" spc="-44">
                <a:solidFill>
                  <a:srgbClr val="000000"/>
                </a:solidFill>
                <a:latin typeface="Avenir Next" panose="020B0503020202020204" pitchFamily="34" charset="0"/>
              </a:rPr>
              <a:t>Apprenticeship Ambassador, we are committed to promoting and expanding awareness of the benefits of Registered Apprenticeship for creating opportunities for good jobs. </a:t>
            </a:r>
          </a:p>
          <a:p>
            <a:pPr algn="l"/>
            <a:endParaRPr lang="en-US" b="0" i="0">
              <a:solidFill>
                <a:srgbClr val="212121"/>
              </a:solidFill>
              <a:effectLst/>
              <a:highlight>
                <a:srgbClr val="FFFFFF"/>
              </a:highlight>
              <a:latin typeface="Montserrat" pitchFamily="2" charset="77"/>
            </a:endParaRPr>
          </a:p>
          <a:p>
            <a:pPr algn="l">
              <a:buFont typeface="Arial" panose="020B0604020202020204" pitchFamily="34" charset="0"/>
              <a:buChar char="•"/>
            </a:pPr>
            <a:r>
              <a:rPr lang="en-US" b="1" i="0">
                <a:solidFill>
                  <a:srgbClr val="212121"/>
                </a:solidFill>
                <a:effectLst/>
                <a:highlight>
                  <a:srgbClr val="FFFFFF"/>
                </a:highlight>
                <a:latin typeface="Montserrat" pitchFamily="2" charset="77"/>
              </a:rPr>
              <a:t>Promote and expand awareness of the benefits of Registered Apprenticeship</a:t>
            </a:r>
            <a:r>
              <a:rPr lang="en-US" b="0" i="0">
                <a:solidFill>
                  <a:srgbClr val="212121"/>
                </a:solidFill>
                <a:effectLst/>
                <a:highlight>
                  <a:srgbClr val="FFFFFF"/>
                </a:highlight>
                <a:latin typeface="Montserrat" pitchFamily="2" charset="77"/>
              </a:rPr>
              <a:t> in the U.S. for industry, employers, career seekers, educators, and communities as a whole;</a:t>
            </a:r>
          </a:p>
          <a:p>
            <a:pPr algn="l">
              <a:buFont typeface="Arial" panose="020B0604020202020204" pitchFamily="34" charset="0"/>
              <a:buChar char="•"/>
            </a:pPr>
            <a:endParaRPr lang="en-US" b="0" i="0">
              <a:solidFill>
                <a:srgbClr val="212121"/>
              </a:solidFill>
              <a:effectLst/>
              <a:highlight>
                <a:srgbClr val="FFFFFF"/>
              </a:highlight>
              <a:latin typeface="Montserrat" pitchFamily="2" charset="77"/>
            </a:endParaRPr>
          </a:p>
          <a:p>
            <a:pPr algn="l">
              <a:buFont typeface="Arial" panose="020B0604020202020204" pitchFamily="34" charset="0"/>
              <a:buChar char="•"/>
            </a:pPr>
            <a:r>
              <a:rPr lang="en-US" b="1" i="0">
                <a:solidFill>
                  <a:srgbClr val="212121"/>
                </a:solidFill>
                <a:effectLst/>
                <a:highlight>
                  <a:srgbClr val="FFFFFF"/>
                </a:highlight>
                <a:latin typeface="Montserrat" pitchFamily="2" charset="77"/>
              </a:rPr>
              <a:t>Identify and scale innovative practices and partnerships</a:t>
            </a:r>
            <a:r>
              <a:rPr lang="en-US" b="0" i="0">
                <a:solidFill>
                  <a:srgbClr val="212121"/>
                </a:solidFill>
                <a:effectLst/>
                <a:highlight>
                  <a:srgbClr val="FFFFFF"/>
                </a:highlight>
                <a:latin typeface="Montserrat" pitchFamily="2" charset="77"/>
              </a:rPr>
              <a:t> to modernize, strengthen, and accelerate the adoption of Registered Apprenticeship;</a:t>
            </a:r>
          </a:p>
          <a:p>
            <a:pPr algn="l">
              <a:buFont typeface="Arial" panose="020B0604020202020204" pitchFamily="34" charset="0"/>
              <a:buChar char="•"/>
            </a:pPr>
            <a:endParaRPr lang="en-US" b="0" i="0">
              <a:solidFill>
                <a:srgbClr val="212121"/>
              </a:solidFill>
              <a:effectLst/>
              <a:highlight>
                <a:srgbClr val="FFFFFF"/>
              </a:highlight>
              <a:latin typeface="Montserrat" pitchFamily="2" charset="77"/>
            </a:endParaRPr>
          </a:p>
          <a:p>
            <a:pPr algn="l">
              <a:buFont typeface="Arial" panose="020B0604020202020204" pitchFamily="34" charset="0"/>
              <a:buChar char="•"/>
            </a:pPr>
            <a:r>
              <a:rPr lang="en-US" b="1" i="0">
                <a:solidFill>
                  <a:srgbClr val="212121"/>
                </a:solidFill>
                <a:effectLst/>
                <a:highlight>
                  <a:srgbClr val="FFFFFF"/>
                </a:highlight>
                <a:latin typeface="Montserrat" pitchFamily="2" charset="77"/>
              </a:rPr>
              <a:t>Increase access and support for underrepresented and underserved populations</a:t>
            </a:r>
            <a:r>
              <a:rPr lang="en-US" b="0" i="0">
                <a:solidFill>
                  <a:srgbClr val="212121"/>
                </a:solidFill>
                <a:effectLst/>
                <a:highlight>
                  <a:srgbClr val="FFFFFF"/>
                </a:highlight>
                <a:latin typeface="Montserrat" pitchFamily="2" charset="77"/>
              </a:rPr>
              <a:t> in Registered Apprenticeship including women, youth, people of color, rural communities, justice-involved individuals, and people with disabilities; and</a:t>
            </a:r>
          </a:p>
          <a:p>
            <a:pPr algn="l">
              <a:buFont typeface="Arial" panose="020B0604020202020204" pitchFamily="34" charset="0"/>
              <a:buChar char="•"/>
            </a:pPr>
            <a:endParaRPr lang="en-US" b="0" i="0">
              <a:solidFill>
                <a:srgbClr val="212121"/>
              </a:solidFill>
              <a:effectLst/>
              <a:highlight>
                <a:srgbClr val="FFFFFF"/>
              </a:highlight>
              <a:latin typeface="Montserrat" pitchFamily="2" charset="77"/>
            </a:endParaRPr>
          </a:p>
          <a:p>
            <a:pPr algn="l">
              <a:buFont typeface="Arial" panose="020B0604020202020204" pitchFamily="34" charset="0"/>
              <a:buChar char="•"/>
            </a:pPr>
            <a:r>
              <a:rPr lang="en-US" b="1" i="0">
                <a:solidFill>
                  <a:srgbClr val="212121"/>
                </a:solidFill>
                <a:effectLst/>
                <a:highlight>
                  <a:srgbClr val="FFFFFF"/>
                </a:highlight>
                <a:latin typeface="Montserrat" pitchFamily="2" charset="77"/>
              </a:rPr>
              <a:t>Communicate the business case for Registered Apprenticeship as a mainstream workforce strategy</a:t>
            </a:r>
            <a:r>
              <a:rPr lang="en-US" b="0" i="0">
                <a:solidFill>
                  <a:srgbClr val="212121"/>
                </a:solidFill>
                <a:effectLst/>
                <a:highlight>
                  <a:srgbClr val="FFFFFF"/>
                </a:highlight>
                <a:latin typeface="Montserrat" pitchFamily="2" charset="77"/>
              </a:rPr>
              <a:t> for high-demand industries and creating opportunities for good jobs for all Americans across the economy</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38174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A64DC2-C7EB-7543-B29F-363C8A63BBA9}" type="slidenum">
              <a:rPr lang="en-US" smtClean="0"/>
              <a:t>24</a:t>
            </a:fld>
            <a:endParaRPr lang="en-US"/>
          </a:p>
        </p:txBody>
      </p:sp>
    </p:spTree>
    <p:extLst>
      <p:ext uri="{BB962C8B-B14F-4D97-AF65-F5344CB8AC3E}">
        <p14:creationId xmlns:p14="http://schemas.microsoft.com/office/powerpoint/2010/main" val="1899752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A64DC2-C7EB-7543-B29F-363C8A63BBA9}" type="slidenum">
              <a:rPr lang="en-US" smtClean="0"/>
              <a:t>25</a:t>
            </a:fld>
            <a:endParaRPr lang="en-US"/>
          </a:p>
        </p:txBody>
      </p:sp>
    </p:spTree>
    <p:extLst>
      <p:ext uri="{BB962C8B-B14F-4D97-AF65-F5344CB8AC3E}">
        <p14:creationId xmlns:p14="http://schemas.microsoft.com/office/powerpoint/2010/main" val="44204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5A64DC2-C7EB-7543-B29F-363C8A63BBA9}" type="slidenum">
              <a:rPr lang="en-US" smtClean="0"/>
              <a:t>26</a:t>
            </a:fld>
            <a:endParaRPr lang="en-US"/>
          </a:p>
        </p:txBody>
      </p:sp>
    </p:spTree>
    <p:extLst>
      <p:ext uri="{BB962C8B-B14F-4D97-AF65-F5344CB8AC3E}">
        <p14:creationId xmlns:p14="http://schemas.microsoft.com/office/powerpoint/2010/main" val="210106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5A64DC2-C7EB-7543-B29F-363C8A63BBA9}" type="slidenum">
              <a:rPr lang="en-US" smtClean="0"/>
              <a:t>27</a:t>
            </a:fld>
            <a:endParaRPr lang="en-US"/>
          </a:p>
        </p:txBody>
      </p:sp>
    </p:spTree>
    <p:extLst>
      <p:ext uri="{BB962C8B-B14F-4D97-AF65-F5344CB8AC3E}">
        <p14:creationId xmlns:p14="http://schemas.microsoft.com/office/powerpoint/2010/main" val="3956271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A64DC2-C7EB-7543-B29F-363C8A63BBA9}" type="slidenum">
              <a:rPr lang="en-US" smtClean="0"/>
              <a:t>28</a:t>
            </a:fld>
            <a:endParaRPr lang="en-US"/>
          </a:p>
        </p:txBody>
      </p:sp>
    </p:spTree>
    <p:extLst>
      <p:ext uri="{BB962C8B-B14F-4D97-AF65-F5344CB8AC3E}">
        <p14:creationId xmlns:p14="http://schemas.microsoft.com/office/powerpoint/2010/main" val="1697034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a:p>
            <a:endParaRPr lang="en-US" b="0"/>
          </a:p>
        </p:txBody>
      </p:sp>
      <p:sp>
        <p:nvSpPr>
          <p:cNvPr id="4" name="Slide Number Placeholder 3"/>
          <p:cNvSpPr>
            <a:spLocks noGrp="1"/>
          </p:cNvSpPr>
          <p:nvPr>
            <p:ph type="sldNum" sz="quarter" idx="5"/>
          </p:nvPr>
        </p:nvSpPr>
        <p:spPr/>
        <p:txBody>
          <a:bodyPr/>
          <a:lstStyle/>
          <a:p>
            <a:fld id="{45A64DC2-C7EB-7543-B29F-363C8A63BBA9}" type="slidenum">
              <a:rPr lang="en-US" smtClean="0"/>
              <a:t>29</a:t>
            </a:fld>
            <a:endParaRPr lang="en-US"/>
          </a:p>
        </p:txBody>
      </p:sp>
    </p:spTree>
    <p:extLst>
      <p:ext uri="{BB962C8B-B14F-4D97-AF65-F5344CB8AC3E}">
        <p14:creationId xmlns:p14="http://schemas.microsoft.com/office/powerpoint/2010/main" val="1740475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5A64DC2-C7EB-7543-B29F-363C8A63BBA9}" type="slidenum">
              <a:rPr lang="en-US" smtClean="0"/>
              <a:t>30</a:t>
            </a:fld>
            <a:endParaRPr lang="en-US"/>
          </a:p>
        </p:txBody>
      </p:sp>
    </p:spTree>
    <p:extLst>
      <p:ext uri="{BB962C8B-B14F-4D97-AF65-F5344CB8AC3E}">
        <p14:creationId xmlns:p14="http://schemas.microsoft.com/office/powerpoint/2010/main" val="3023303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Briefly explain long-standing challenges</a:t>
            </a:r>
          </a:p>
          <a:p>
            <a:r>
              <a:rPr lang="en-US">
                <a:latin typeface="Calibri"/>
                <a:ea typeface="Calibri"/>
                <a:cs typeface="Calibri"/>
              </a:rPr>
              <a:t>Mention </a:t>
            </a:r>
            <a:r>
              <a:rPr lang="en-US" err="1">
                <a:latin typeface="Calibri"/>
                <a:ea typeface="Calibri"/>
                <a:cs typeface="Calibri"/>
              </a:rPr>
              <a:t>harris</a:t>
            </a:r>
            <a:r>
              <a:rPr lang="en-US">
                <a:latin typeface="Calibri"/>
                <a:ea typeface="Calibri"/>
                <a:cs typeface="Calibri"/>
              </a:rPr>
              <a:t> poll </a:t>
            </a:r>
          </a:p>
        </p:txBody>
      </p:sp>
      <p:sp>
        <p:nvSpPr>
          <p:cNvPr id="4" name="Slide Number Placeholder 3"/>
          <p:cNvSpPr>
            <a:spLocks noGrp="1"/>
          </p:cNvSpPr>
          <p:nvPr>
            <p:ph type="sldNum" sz="quarter" idx="5"/>
          </p:nvPr>
        </p:nvSpPr>
        <p:spPr/>
        <p:txBody>
          <a:bodyPr/>
          <a:lstStyle/>
          <a:p>
            <a:fld id="{01082D5A-A0F5-489D-9710-C939C49CE5DF}" type="slidenum">
              <a:rPr lang="en-US" smtClean="0"/>
              <a:t>3</a:t>
            </a:fld>
            <a:endParaRPr lang="en-US"/>
          </a:p>
        </p:txBody>
      </p:sp>
    </p:spTree>
    <p:extLst>
      <p:ext uri="{BB962C8B-B14F-4D97-AF65-F5344CB8AC3E}">
        <p14:creationId xmlns:p14="http://schemas.microsoft.com/office/powerpoint/2010/main" val="495495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45A64DC2-C7EB-7543-B29F-363C8A63BBA9}" type="slidenum">
              <a:rPr lang="en-US" smtClean="0"/>
              <a:t>31</a:t>
            </a:fld>
            <a:endParaRPr lang="en-US"/>
          </a:p>
        </p:txBody>
      </p:sp>
    </p:spTree>
    <p:extLst>
      <p:ext uri="{BB962C8B-B14F-4D97-AF65-F5344CB8AC3E}">
        <p14:creationId xmlns:p14="http://schemas.microsoft.com/office/powerpoint/2010/main" val="1135118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45A64DC2-C7EB-7543-B29F-363C8A63BBA9}" type="slidenum">
              <a:rPr lang="en-US" smtClean="0"/>
              <a:t>32</a:t>
            </a:fld>
            <a:endParaRPr lang="en-US"/>
          </a:p>
        </p:txBody>
      </p:sp>
    </p:spTree>
    <p:extLst>
      <p:ext uri="{BB962C8B-B14F-4D97-AF65-F5344CB8AC3E}">
        <p14:creationId xmlns:p14="http://schemas.microsoft.com/office/powerpoint/2010/main" val="2538876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A64DC2-C7EB-7543-B29F-363C8A63BBA9}" type="slidenum">
              <a:rPr lang="en-US" smtClean="0"/>
              <a:t>33</a:t>
            </a:fld>
            <a:endParaRPr lang="en-US"/>
          </a:p>
        </p:txBody>
      </p:sp>
    </p:spTree>
    <p:extLst>
      <p:ext uri="{BB962C8B-B14F-4D97-AF65-F5344CB8AC3E}">
        <p14:creationId xmlns:p14="http://schemas.microsoft.com/office/powerpoint/2010/main" val="2881787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A64DC2-C7EB-7543-B29F-363C8A63BBA9}" type="slidenum">
              <a:rPr lang="en-US" smtClean="0"/>
              <a:t>34</a:t>
            </a:fld>
            <a:endParaRPr lang="en-US"/>
          </a:p>
        </p:txBody>
      </p:sp>
    </p:spTree>
    <p:extLst>
      <p:ext uri="{BB962C8B-B14F-4D97-AF65-F5344CB8AC3E}">
        <p14:creationId xmlns:p14="http://schemas.microsoft.com/office/powerpoint/2010/main" val="2945276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FEB5E-1680-8871-7E23-25B994738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8CAAC-E4F7-1DF7-30B3-C0EAB9CD8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0BB1F-A1D1-15BD-634F-4F5FC3F226C5}"/>
              </a:ext>
            </a:extLst>
          </p:cNvPr>
          <p:cNvSpPr>
            <a:spLocks noGrp="1"/>
          </p:cNvSpPr>
          <p:nvPr>
            <p:ph type="body"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F97EE3BE-55B0-DB87-0F04-1E8DF69A5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71380-2CFC-514B-8308-57EDFB783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03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Briefly explain long-standing challenges</a:t>
            </a:r>
          </a:p>
          <a:p>
            <a:r>
              <a:rPr lang="en-US">
                <a:latin typeface="Calibri"/>
                <a:ea typeface="Calibri"/>
                <a:cs typeface="Calibri"/>
              </a:rPr>
              <a:t>Mention </a:t>
            </a:r>
            <a:r>
              <a:rPr lang="en-US" err="1">
                <a:latin typeface="Calibri"/>
                <a:ea typeface="Calibri"/>
                <a:cs typeface="Calibri"/>
              </a:rPr>
              <a:t>harris</a:t>
            </a:r>
            <a:r>
              <a:rPr lang="en-US">
                <a:latin typeface="Calibri"/>
                <a:ea typeface="Calibri"/>
                <a:cs typeface="Calibri"/>
              </a:rPr>
              <a:t> poll </a:t>
            </a:r>
          </a:p>
        </p:txBody>
      </p:sp>
      <p:sp>
        <p:nvSpPr>
          <p:cNvPr id="4" name="Slide Number Placeholder 3"/>
          <p:cNvSpPr>
            <a:spLocks noGrp="1"/>
          </p:cNvSpPr>
          <p:nvPr>
            <p:ph type="sldNum" sz="quarter" idx="5"/>
          </p:nvPr>
        </p:nvSpPr>
        <p:spPr/>
        <p:txBody>
          <a:bodyPr/>
          <a:lstStyle/>
          <a:p>
            <a:fld id="{01082D5A-A0F5-489D-9710-C939C49CE5DF}" type="slidenum">
              <a:rPr lang="en-US" smtClean="0"/>
              <a:t>4</a:t>
            </a:fld>
            <a:endParaRPr lang="en-US"/>
          </a:p>
        </p:txBody>
      </p:sp>
    </p:spTree>
    <p:extLst>
      <p:ext uri="{BB962C8B-B14F-4D97-AF65-F5344CB8AC3E}">
        <p14:creationId xmlns:p14="http://schemas.microsoft.com/office/powerpoint/2010/main" val="1997558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optimistic view of change – but need for action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82D5A-A0F5-489D-9710-C939C49CE5D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81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FEB5E-1680-8871-7E23-25B994738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8CAAC-E4F7-1DF7-30B3-C0EAB9CD8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0BB1F-A1D1-15BD-634F-4F5FC3F226C5}"/>
              </a:ext>
            </a:extLst>
          </p:cNvPr>
          <p:cNvSpPr>
            <a:spLocks noGrp="1"/>
          </p:cNvSpPr>
          <p:nvPr>
            <p:ph type="body" idx="1"/>
          </p:nvPr>
        </p:nvSpPr>
        <p:spPr/>
        <p:txBody>
          <a:bodyPr/>
          <a:lstStyle/>
          <a:p>
            <a:pPr marL="228600" indent="-228600">
              <a:buAutoNum type="arabicPeriod"/>
            </a:pPr>
            <a:r>
              <a:rPr lang="en-US"/>
              <a:t>Systems Change – Long-term approach to addressing the WF crisis</a:t>
            </a:r>
          </a:p>
          <a:p>
            <a:pPr marL="228600" indent="-228600">
              <a:buAutoNum type="arabicPeriod"/>
            </a:pPr>
            <a:r>
              <a:rPr lang="en-US"/>
              <a:t>Highlight the partnership and how we've been working together since 2016</a:t>
            </a:r>
          </a:p>
          <a:p>
            <a:pPr marL="228600" indent="-228600">
              <a:buAutoNum type="arabicPeriod"/>
            </a:pPr>
            <a:r>
              <a:rPr lang="en-US"/>
              <a:t>The CWS is a national partnership to build cross-sector efforts to identify, expand, and scale effective behavioral health workforce solutions. </a:t>
            </a:r>
          </a:p>
        </p:txBody>
      </p:sp>
      <p:sp>
        <p:nvSpPr>
          <p:cNvPr id="4" name="Slide Number Placeholder 3">
            <a:extLst>
              <a:ext uri="{FF2B5EF4-FFF2-40B4-BE49-F238E27FC236}">
                <a16:creationId xmlns:a16="http://schemas.microsoft.com/office/drawing/2014/main" id="{F97EE3BE-55B0-DB87-0F04-1E8DF69A5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71380-2CFC-514B-8308-57EDFB783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84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FEB5E-1680-8871-7E23-25B994738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8CAAC-E4F7-1DF7-30B3-C0EAB9CD8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0BB1F-A1D1-15BD-634F-4F5FC3F226C5}"/>
              </a:ext>
            </a:extLst>
          </p:cNvPr>
          <p:cNvSpPr>
            <a:spLocks noGrp="1"/>
          </p:cNvSpPr>
          <p:nvPr>
            <p:ph type="body" idx="1"/>
          </p:nvPr>
        </p:nvSpPr>
        <p:spPr/>
        <p:txBody>
          <a:bodyPr/>
          <a:lstStyle/>
          <a:p>
            <a:pPr marL="228600" indent="-228600">
              <a:buAutoNum type="arabicPeriod"/>
            </a:pPr>
            <a:r>
              <a:rPr lang="en-US"/>
              <a:t>CWS believes that a root cause of the problem has been sectors working on small pieces of the puzzle but ultimately remaining fragmented in solutioning.</a:t>
            </a:r>
          </a:p>
          <a:p>
            <a:pPr marL="228600" indent="-228600">
              <a:buAutoNum type="arabicPeriod"/>
            </a:pPr>
            <a:r>
              <a:rPr lang="en-US"/>
              <a:t>Recommendations require strong accountability for implementation (which historically have been  dispersed across sectors leading to no accountability).  </a:t>
            </a:r>
          </a:p>
          <a:p>
            <a:pPr marL="228600" indent="-228600">
              <a:buAutoNum type="arabicPeriod"/>
            </a:pPr>
            <a:endParaRPr lang="en-US"/>
          </a:p>
        </p:txBody>
      </p:sp>
      <p:sp>
        <p:nvSpPr>
          <p:cNvPr id="4" name="Slide Number Placeholder 3">
            <a:extLst>
              <a:ext uri="{FF2B5EF4-FFF2-40B4-BE49-F238E27FC236}">
                <a16:creationId xmlns:a16="http://schemas.microsoft.com/office/drawing/2014/main" id="{F97EE3BE-55B0-DB87-0F04-1E8DF69A5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71380-2CFC-514B-8308-57EDFB783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918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FEB5E-1680-8871-7E23-25B994738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8CAAC-E4F7-1DF7-30B3-C0EAB9CD8633}"/>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9570BB1F-A1D1-15BD-634F-4F5FC3F226C5}"/>
              </a:ext>
            </a:extLst>
          </p:cNvPr>
          <p:cNvSpPr>
            <a:spLocks noGrp="1"/>
          </p:cNvSpPr>
          <p:nvPr>
            <p:ph type="body" idx="1"/>
          </p:nvPr>
        </p:nvSpPr>
        <p:spPr/>
        <p:txBody>
          <a:bodyPr/>
          <a:lstStyle/>
          <a:p>
            <a:pPr marL="228600" indent="-228600">
              <a:buAutoNum type="arabicPeriod"/>
            </a:pPr>
            <a:r>
              <a:rPr lang="en-US"/>
              <a:t>working at multiple levels of the system to execute solutions in concert to tackle complex recommendations and achieve meaningful impact. </a:t>
            </a:r>
          </a:p>
          <a:p>
            <a:pPr marL="228600" indent="-228600">
              <a:buAutoNum type="arabicPeriod"/>
            </a:pPr>
            <a:r>
              <a:rPr lang="en-US"/>
              <a:t>WF expansion is a focus of today - </a:t>
            </a:r>
            <a:r>
              <a:rPr lang="en-US" sz="1200" b="0" i="0" u="none" strike="noStrike" noProof="0">
                <a:solidFill>
                  <a:schemeClr val="tx1"/>
                </a:solidFill>
                <a:latin typeface="Calibri"/>
              </a:rPr>
              <a:t>is the key lever to building behavioral health resources that are more representative of communities and creating systems that are grounded in equity. </a:t>
            </a:r>
            <a:endParaRPr lang="en-US"/>
          </a:p>
        </p:txBody>
      </p:sp>
      <p:sp>
        <p:nvSpPr>
          <p:cNvPr id="4" name="Slide Number Placeholder 3">
            <a:extLst>
              <a:ext uri="{FF2B5EF4-FFF2-40B4-BE49-F238E27FC236}">
                <a16:creationId xmlns:a16="http://schemas.microsoft.com/office/drawing/2014/main" id="{F97EE3BE-55B0-DB87-0F04-1E8DF69A5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71380-2CFC-514B-8308-57EDFB783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357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FEB5E-1680-8871-7E23-25B994738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8CAAC-E4F7-1DF7-30B3-C0EAB9CD8633}"/>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9570BB1F-A1D1-15BD-634F-4F5FC3F226C5}"/>
              </a:ext>
            </a:extLst>
          </p:cNvPr>
          <p:cNvSpPr>
            <a:spLocks noGrp="1"/>
          </p:cNvSpPr>
          <p:nvPr>
            <p:ph type="body" idx="1"/>
          </p:nvPr>
        </p:nvSpPr>
        <p:spPr/>
        <p:txBody>
          <a:bodyPr/>
          <a:lstStyle/>
          <a:p>
            <a:pPr marL="228600" indent="-228600">
              <a:buAutoNum type="arabicPeriod"/>
            </a:pPr>
            <a:r>
              <a:rPr lang="en-US"/>
              <a:t>WF expansion had most recommendations </a:t>
            </a:r>
          </a:p>
        </p:txBody>
      </p:sp>
      <p:sp>
        <p:nvSpPr>
          <p:cNvPr id="4" name="Slide Number Placeholder 3">
            <a:extLst>
              <a:ext uri="{FF2B5EF4-FFF2-40B4-BE49-F238E27FC236}">
                <a16:creationId xmlns:a16="http://schemas.microsoft.com/office/drawing/2014/main" id="{F97EE3BE-55B0-DB87-0F04-1E8DF69A5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71380-2CFC-514B-8308-57EDFB783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982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FEB5E-1680-8871-7E23-25B994738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8CAAC-E4F7-1DF7-30B3-C0EAB9CD8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70BB1F-A1D1-15BD-634F-4F5FC3F226C5}"/>
              </a:ext>
            </a:extLst>
          </p:cNvPr>
          <p:cNvSpPr>
            <a:spLocks noGrp="1"/>
          </p:cNvSpPr>
          <p:nvPr>
            <p:ph type="body" idx="1"/>
          </p:nvPr>
        </p:nvSpPr>
        <p:spPr/>
        <p:txBody>
          <a:bodyPr/>
          <a:lstStyle/>
          <a:p>
            <a:pPr marL="228600" indent="-228600">
              <a:buAutoNum type="arabicPeriod"/>
            </a:pPr>
            <a:r>
              <a:rPr lang="en-US"/>
              <a:t>Examples here – tie into work-based learning and apprenticeships are</a:t>
            </a:r>
          </a:p>
        </p:txBody>
      </p:sp>
      <p:sp>
        <p:nvSpPr>
          <p:cNvPr id="4" name="Slide Number Placeholder 3">
            <a:extLst>
              <a:ext uri="{FF2B5EF4-FFF2-40B4-BE49-F238E27FC236}">
                <a16:creationId xmlns:a16="http://schemas.microsoft.com/office/drawing/2014/main" id="{F97EE3BE-55B0-DB87-0F04-1E8DF69A55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71380-2CFC-514B-8308-57EDFB783E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1323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8FD6AE-95F9-2843-9670-091142A8C28F}"/>
              </a:ext>
            </a:extLst>
          </p:cNvPr>
          <p:cNvPicPr>
            <a:picLocks noChangeAspect="1"/>
          </p:cNvPicPr>
          <p:nvPr userDrawn="1"/>
        </p:nvPicPr>
        <p:blipFill>
          <a:blip r:embed="rId2"/>
          <a:srcRect/>
          <a:stretch/>
        </p:blipFill>
        <p:spPr>
          <a:xfrm>
            <a:off x="0" y="7315"/>
            <a:ext cx="9144000" cy="6858000"/>
          </a:xfrm>
          <a:prstGeom prst="rect">
            <a:avLst/>
          </a:prstGeom>
        </p:spPr>
      </p:pic>
      <p:sp>
        <p:nvSpPr>
          <p:cNvPr id="2" name="Title 1"/>
          <p:cNvSpPr>
            <a:spLocks noGrp="1"/>
          </p:cNvSpPr>
          <p:nvPr>
            <p:ph type="ctrTitle" hasCustomPrompt="1"/>
          </p:nvPr>
        </p:nvSpPr>
        <p:spPr>
          <a:xfrm>
            <a:off x="685800" y="3459991"/>
            <a:ext cx="7772400" cy="1685235"/>
          </a:xfrm>
        </p:spPr>
        <p:txBody>
          <a:bodyPr wrap="square" anchor="t" anchorCtr="0">
            <a:noAutofit/>
          </a:bodyPr>
          <a:lstStyle>
            <a:lvl1pPr algn="ctr">
              <a:defRPr sz="6000" b="0" i="0">
                <a:solidFill>
                  <a:srgbClr val="EA5E29"/>
                </a:solidFill>
                <a:latin typeface="Calibri Light" panose="020F0302020204030204" pitchFamily="34" charset="0"/>
                <a:cs typeface="Calibri Light" panose="020F0302020204030204" pitchFamily="34" charset="0"/>
              </a:defRPr>
            </a:lvl1pPr>
          </a:lstStyle>
          <a:p>
            <a:r>
              <a:rPr lang="en-US"/>
              <a:t>Set Title Slide Font Between 40-65pt</a:t>
            </a:r>
          </a:p>
        </p:txBody>
      </p:sp>
      <p:sp>
        <p:nvSpPr>
          <p:cNvPr id="3" name="Subtitle 2"/>
          <p:cNvSpPr>
            <a:spLocks noGrp="1"/>
          </p:cNvSpPr>
          <p:nvPr>
            <p:ph type="subTitle" idx="1" hasCustomPrompt="1"/>
          </p:nvPr>
        </p:nvSpPr>
        <p:spPr>
          <a:xfrm>
            <a:off x="685800" y="5237302"/>
            <a:ext cx="7772400" cy="1248258"/>
          </a:xfrm>
        </p:spPr>
        <p:txBody>
          <a:bodyPr>
            <a:noAutofit/>
          </a:bodyPr>
          <a:lstStyle>
            <a:lvl1pPr marL="0" indent="0" algn="ctr">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copy edits may be necessary.</a:t>
            </a:r>
          </a:p>
        </p:txBody>
      </p:sp>
      <p:sp>
        <p:nvSpPr>
          <p:cNvPr id="6" name="Slide Number Placeholder 5"/>
          <p:cNvSpPr>
            <a:spLocks noGrp="1"/>
          </p:cNvSpPr>
          <p:nvPr>
            <p:ph type="sldNum" sz="quarter" idx="12"/>
          </p:nvPr>
        </p:nvSpPr>
        <p:spPr>
          <a:xfrm>
            <a:off x="7086600" y="6485560"/>
            <a:ext cx="2057400" cy="365125"/>
          </a:xfrm>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1214405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438564" y="3692939"/>
            <a:ext cx="8266872" cy="1655763"/>
          </a:xfrm>
        </p:spPr>
        <p:txBody>
          <a:bodyPr anchor="t" anchorCtr="0">
            <a:noAutofit/>
          </a:bodyPr>
          <a:lstStyle>
            <a:lvl1pPr algn="ctr">
              <a:defRPr sz="4500" b="0" i="0">
                <a:solidFill>
                  <a:srgbClr val="EA5E29"/>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438564" y="5440778"/>
            <a:ext cx="8266872" cy="1052098"/>
          </a:xfrm>
        </p:spPr>
        <p:txBody>
          <a:bodyPr>
            <a:noAutofit/>
          </a:bodyPr>
          <a:lstStyle>
            <a:lvl1pPr marL="0" indent="0" algn="ctr">
              <a:lnSpc>
                <a:spcPct val="100000"/>
              </a:lnSpc>
              <a:spcBef>
                <a:spcPts val="0"/>
              </a:spcBef>
              <a:buNone/>
              <a:defRPr sz="1800" b="0" i="0">
                <a:solidFill>
                  <a:schemeClr val="tx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053461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423656" y="365126"/>
            <a:ext cx="8296689" cy="1325563"/>
          </a:xfrm>
        </p:spPr>
        <p:txBody>
          <a:bodyPr>
            <a:noAutofit/>
          </a:bodyPr>
          <a:lstStyle>
            <a:lvl1pPr>
              <a:defRPr sz="3375" b="0" i="0">
                <a:solidFill>
                  <a:srgbClr val="EA5E29"/>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423656" y="1825625"/>
            <a:ext cx="8296689" cy="4018584"/>
          </a:xfrm>
        </p:spPr>
        <p:txBody>
          <a:bodyPr>
            <a:noAutofit/>
          </a:bodyPr>
          <a:lstStyle>
            <a:lvl1pPr marL="0" indent="0">
              <a:buNone/>
              <a:defRPr sz="1650" b="0" i="0">
                <a:latin typeface="Calibri Light" panose="020F0302020204030204" pitchFamily="34" charset="0"/>
                <a:cs typeface="Calibri Light" panose="020F0302020204030204" pitchFamily="34" charset="0"/>
              </a:defRPr>
            </a:lvl1pPr>
          </a:lstStyle>
          <a:p>
            <a:pPr lvl="0"/>
            <a:r>
              <a:rPr lang="en-US"/>
              <a:t>Set body text font between 18-22pt. If body text cannot fit within these ranges, push text to second slide or copy edits may be necessary.</a:t>
            </a:r>
          </a:p>
          <a:p>
            <a:pPr lvl="0"/>
            <a:endParaRPr lang="en-US"/>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094110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423656" y="365126"/>
            <a:ext cx="8296689" cy="1325563"/>
          </a:xfrm>
        </p:spPr>
        <p:txBody>
          <a:bodyPr>
            <a:noAutofit/>
          </a:bodyPr>
          <a:lstStyle>
            <a:lvl1pPr>
              <a:defRPr sz="3375" b="0" i="0">
                <a:solidFill>
                  <a:srgbClr val="EA5E29"/>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423656" y="1825625"/>
            <a:ext cx="8296689" cy="4018584"/>
          </a:xfrm>
        </p:spPr>
        <p:txBody>
          <a:bodyPr>
            <a:noAutofit/>
          </a:bodyPr>
          <a:lstStyle>
            <a:lvl1pPr marL="0" indent="0">
              <a:buNone/>
              <a:defRPr sz="1650" b="0" i="0">
                <a:latin typeface="Calibri Light" panose="020F0302020204030204" pitchFamily="34" charset="0"/>
                <a:cs typeface="Calibri Light" panose="020F0302020204030204" pitchFamily="34" charset="0"/>
              </a:defRPr>
            </a:lvl1pPr>
          </a:lstStyle>
          <a:p>
            <a:pPr lvl="0"/>
            <a:r>
              <a:rPr lang="en-US"/>
              <a:t>Set body text font between 18-22pt. If body text cannot fit within these ranges, push text to second slide or copy edits may be necessary.</a:t>
            </a:r>
          </a:p>
          <a:p>
            <a:pPr lvl="0"/>
            <a:endParaRPr lang="en-US"/>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884007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438564" y="2927623"/>
            <a:ext cx="8266872" cy="1655763"/>
          </a:xfrm>
        </p:spPr>
        <p:txBody>
          <a:bodyPr anchor="t" anchorCtr="0">
            <a:noAutofit/>
          </a:bodyPr>
          <a:lstStyle>
            <a:lvl1pPr algn="ctr">
              <a:defRPr sz="4500" b="0" i="0">
                <a:solidFill>
                  <a:srgbClr val="064F80"/>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438564" y="4675463"/>
            <a:ext cx="8266872" cy="1052098"/>
          </a:xfrm>
        </p:spPr>
        <p:txBody>
          <a:bodyPr>
            <a:noAutofit/>
          </a:bodyPr>
          <a:lstStyle>
            <a:lvl1pPr marL="0" indent="0" algn="ctr">
              <a:lnSpc>
                <a:spcPct val="100000"/>
              </a:lnSpc>
              <a:spcBef>
                <a:spcPts val="0"/>
              </a:spcBef>
              <a:buNone/>
              <a:defRPr sz="1800" b="0" i="0">
                <a:solidFill>
                  <a:schemeClr val="tx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093578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423656" y="365126"/>
            <a:ext cx="8296689" cy="1325563"/>
          </a:xfrm>
        </p:spPr>
        <p:txBody>
          <a:bodyPr>
            <a:noAutofit/>
          </a:bodyPr>
          <a:lstStyle>
            <a:lvl1pPr>
              <a:defRPr sz="3375" b="0" i="0">
                <a:solidFill>
                  <a:srgbClr val="064F80"/>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423656" y="1825627"/>
            <a:ext cx="8296689" cy="4014215"/>
          </a:xfrm>
        </p:spPr>
        <p:txBody>
          <a:bodyPr>
            <a:noAutofit/>
          </a:bodyPr>
          <a:lstStyle>
            <a:lvl1pPr marL="257175" indent="-257175">
              <a:lnSpc>
                <a:spcPct val="100000"/>
              </a:lnSpc>
              <a:buFont typeface="Arial" panose="020B0604020202020204" pitchFamily="34" charset="0"/>
              <a:buChar char="•"/>
              <a:defRPr sz="1500" b="0" i="0">
                <a:latin typeface="+mn-lt"/>
                <a:cs typeface="Calibri Light" panose="020F0302020204030204" pitchFamily="34" charset="0"/>
              </a:defRPr>
            </a:lvl1pPr>
            <a:lvl2pPr>
              <a:defRPr sz="1500"/>
            </a:lvl2pPr>
            <a:lvl3pPr>
              <a:defRPr sz="1500"/>
            </a:lvl3pPr>
            <a:lvl4pPr>
              <a:defRPr sz="15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815139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4D4D2-5EB7-434B-9F78-8F7D015495F7}"/>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625D5A0F-7A41-234D-9DDA-A6A755F208F3}"/>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628650" y="1825625"/>
            <a:ext cx="3886200" cy="4059360"/>
          </a:xfrm>
        </p:spPr>
        <p:txBody>
          <a:bodyPr>
            <a:noAutofit/>
          </a:bodyPr>
          <a:lstStyle>
            <a:lvl1pPr>
              <a:lnSpc>
                <a:spcPct val="100000"/>
              </a:lnSpc>
              <a:defRPr sz="1500"/>
            </a:lvl1pPr>
            <a:lvl2pPr>
              <a:lnSpc>
                <a:spcPct val="100000"/>
              </a:lnSpc>
              <a:defRPr sz="1500"/>
            </a:lvl2pPr>
            <a:lvl3pPr>
              <a:lnSpc>
                <a:spcPct val="100000"/>
              </a:lnSpc>
              <a:defRPr sz="15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4629150" y="1825625"/>
            <a:ext cx="3886200" cy="4059360"/>
          </a:xfrm>
        </p:spPr>
        <p:txBody>
          <a:bodyPr>
            <a:noAutofit/>
          </a:bodyPr>
          <a:lstStyle>
            <a:lvl1pPr>
              <a:lnSpc>
                <a:spcPct val="100000"/>
              </a:lnSpc>
              <a:defRPr sz="1500"/>
            </a:lvl1pPr>
            <a:lvl2pPr>
              <a:lnSpc>
                <a:spcPct val="100000"/>
              </a:lnSpc>
              <a:defRPr sz="1500"/>
            </a:lvl2pPr>
            <a:lvl3pPr>
              <a:lnSpc>
                <a:spcPct val="100000"/>
              </a:lnSpc>
              <a:defRPr sz="15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2827854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5549B4-B6C5-B14E-8D10-E9CE91538A19}"/>
              </a:ext>
            </a:extLst>
          </p:cNvPr>
          <p:cNvPicPr>
            <a:picLocks noChangeAspect="1"/>
          </p:cNvPicPr>
          <p:nvPr userDrawn="1"/>
        </p:nvPicPr>
        <p:blipFill>
          <a:blip r:embed="rId2"/>
          <a:src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9B6DBFBC-95BD-BE41-B158-FB8732847D34}"/>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629841" y="365126"/>
            <a:ext cx="7886700" cy="1325563"/>
          </a:xfrm>
        </p:spPr>
        <p:txBody>
          <a:bodyPr>
            <a:noAutofit/>
          </a:bodyPr>
          <a:lstStyle>
            <a:lvl1pPr>
              <a:defRPr>
                <a:solidFill>
                  <a:srgbClr val="064F80"/>
                </a:solidFill>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629842" y="1681163"/>
            <a:ext cx="3868340" cy="823912"/>
          </a:xfrm>
        </p:spPr>
        <p:txBody>
          <a:bodyPr anchor="b">
            <a:noAutofit/>
          </a:bodyPr>
          <a:lstStyle>
            <a:lvl1pPr marL="0" indent="0">
              <a:buNone/>
              <a:defRPr sz="1800" b="1">
                <a:solidFill>
                  <a:srgbClr val="064F8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629842" y="2505075"/>
            <a:ext cx="3868340" cy="3379910"/>
          </a:xfrm>
        </p:spPr>
        <p:txBody>
          <a:bodyPr>
            <a:noAutofit/>
          </a:bodyPr>
          <a:lstStyle>
            <a:lvl1pPr>
              <a:lnSpc>
                <a:spcPct val="100000"/>
              </a:lnSpc>
              <a:defRPr sz="1500"/>
            </a:lvl1pPr>
            <a:lvl2pPr>
              <a:lnSpc>
                <a:spcPct val="100000"/>
              </a:lnSpc>
              <a:defRPr sz="1500"/>
            </a:lvl2pPr>
            <a:lvl3pPr>
              <a:lnSpc>
                <a:spcPct val="100000"/>
              </a:lnSpc>
              <a:defRPr sz="15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4629150" y="1681163"/>
            <a:ext cx="3887391" cy="823912"/>
          </a:xfrm>
        </p:spPr>
        <p:txBody>
          <a:bodyPr anchor="b">
            <a:noAutofit/>
          </a:bodyPr>
          <a:lstStyle>
            <a:lvl1pPr marL="0" indent="0">
              <a:buNone/>
              <a:defRPr sz="1800" b="1">
                <a:solidFill>
                  <a:srgbClr val="064F8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4629150" y="2505075"/>
            <a:ext cx="3887391" cy="3379910"/>
          </a:xfrm>
        </p:spPr>
        <p:txBody>
          <a:bodyPr>
            <a:noAutofit/>
          </a:bodyPr>
          <a:lstStyle>
            <a:lvl1pPr>
              <a:lnSpc>
                <a:spcPct val="100000"/>
              </a:lnSpc>
              <a:defRPr sz="1500"/>
            </a:lvl1pPr>
            <a:lvl2pPr>
              <a:lnSpc>
                <a:spcPct val="100000"/>
              </a:lnSpc>
              <a:defRPr sz="1500"/>
            </a:lvl2pPr>
            <a:lvl3pPr>
              <a:lnSpc>
                <a:spcPct val="100000"/>
              </a:lnSpc>
              <a:defRPr sz="15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1488898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4F535-4CB8-FF4F-B038-DC42E578E91C}"/>
              </a:ext>
            </a:extLst>
          </p:cNvPr>
          <p:cNvPicPr>
            <a:picLocks noChangeAspect="1"/>
          </p:cNvPicPr>
          <p:nvPr userDrawn="1"/>
        </p:nvPicPr>
        <p:blipFill>
          <a:blip r:embed="rId2"/>
          <a:srcRect/>
          <a:stretch/>
        </p:blipFill>
        <p:spPr>
          <a:xfrm>
            <a:off x="0" y="0"/>
            <a:ext cx="9144000" cy="6858000"/>
          </a:xfrm>
          <a:prstGeom prst="rect">
            <a:avLst/>
          </a:prstGeom>
        </p:spPr>
      </p:pic>
      <p:sp>
        <p:nvSpPr>
          <p:cNvPr id="7" name="Slide Number Placeholder 5">
            <a:extLst>
              <a:ext uri="{FF2B5EF4-FFF2-40B4-BE49-F238E27FC236}">
                <a16:creationId xmlns:a16="http://schemas.microsoft.com/office/drawing/2014/main" id="{90A09872-845A-144A-B6E6-5BE32F03C254}"/>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Tree>
    <p:extLst>
      <p:ext uri="{BB962C8B-B14F-4D97-AF65-F5344CB8AC3E}">
        <p14:creationId xmlns:p14="http://schemas.microsoft.com/office/powerpoint/2010/main" val="2765164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DA1109-03EB-1A40-90A5-F607F6F44B8F}"/>
              </a:ext>
            </a:extLst>
          </p:cNvPr>
          <p:cNvPicPr>
            <a:picLocks noChangeAspect="1"/>
          </p:cNvPicPr>
          <p:nvPr userDrawn="1"/>
        </p:nvPicPr>
        <p:blipFill>
          <a:blip r:embed="rId2"/>
          <a:srcRect/>
          <a:stretch/>
        </p:blipFill>
        <p:spPr>
          <a:xfrm>
            <a:off x="0" y="0"/>
            <a:ext cx="9144000" cy="6858000"/>
          </a:xfrm>
          <a:prstGeom prst="rect">
            <a:avLst/>
          </a:prstGeom>
        </p:spPr>
      </p:pic>
      <p:sp>
        <p:nvSpPr>
          <p:cNvPr id="6" name="Slide Number Placeholder 5">
            <a:extLst>
              <a:ext uri="{FF2B5EF4-FFF2-40B4-BE49-F238E27FC236}">
                <a16:creationId xmlns:a16="http://schemas.microsoft.com/office/drawing/2014/main" id="{713CA1E7-3D9B-884F-98FA-9775E26D36D8}"/>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96426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022D4E-4BF6-5547-AB07-E17B53BC28A1}"/>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A33B9628-2A63-2043-9A11-CAEC1F373932}"/>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629841" y="457200"/>
            <a:ext cx="2949178" cy="1600200"/>
          </a:xfrm>
        </p:spPr>
        <p:txBody>
          <a:bodyPr anchor="b">
            <a:noAutofit/>
          </a:bodyPr>
          <a:lstStyle>
            <a:lvl1pPr>
              <a:defRPr sz="2400">
                <a:solidFill>
                  <a:srgbClr val="064F80"/>
                </a:solidFill>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3887391" y="457201"/>
            <a:ext cx="4629150" cy="4572000"/>
          </a:xfrm>
        </p:spPr>
        <p:txBody>
          <a:bodyPr>
            <a:noAutofit/>
          </a:bodyPr>
          <a:lstStyle>
            <a:lvl1pPr>
              <a:lnSpc>
                <a:spcPct val="100000"/>
              </a:lnSpc>
              <a:defRPr sz="1500"/>
            </a:lvl1pPr>
            <a:lvl2pPr>
              <a:lnSpc>
                <a:spcPct val="100000"/>
              </a:lnSpc>
              <a:defRPr sz="1500"/>
            </a:lvl2pPr>
            <a:lvl3pPr>
              <a:lnSpc>
                <a:spcPct val="100000"/>
              </a:lnSpc>
              <a:defRPr sz="1500"/>
            </a:lvl3pPr>
            <a:lvl4pPr>
              <a:defRPr sz="1500"/>
            </a:lvl4pPr>
            <a:lvl5pPr>
              <a:defRPr sz="1500"/>
            </a:lvl5pPr>
            <a:lvl6pPr>
              <a:defRPr sz="1500"/>
            </a:lvl6pPr>
            <a:lvl7pPr>
              <a:defRPr sz="1500"/>
            </a:lvl7pPr>
            <a:lvl8pPr>
              <a:defRPr sz="1500"/>
            </a:lvl8pPr>
            <a:lvl9pPr>
              <a:defRPr sz="15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629841" y="2057400"/>
            <a:ext cx="2949178" cy="3811588"/>
          </a:xfrm>
        </p:spPr>
        <p:txBody>
          <a:bodyPr>
            <a:noAutofit/>
          </a:bodyPr>
          <a:lstStyle>
            <a:lvl1pPr marL="0" indent="0">
              <a:lnSpc>
                <a:spcPct val="100000"/>
              </a:lnSpc>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338049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825D92-9776-C74E-83EF-1F8D0A6E5FDF}"/>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title" hasCustomPrompt="1"/>
          </p:nvPr>
        </p:nvSpPr>
        <p:spPr>
          <a:xfrm>
            <a:off x="526773" y="365126"/>
            <a:ext cx="8090451" cy="1325563"/>
          </a:xfrm>
        </p:spPr>
        <p:txBody>
          <a:bodyPr>
            <a:noAutofit/>
          </a:bodyPr>
          <a:lstStyle>
            <a:lvl1pPr>
              <a:lnSpc>
                <a:spcPct val="100000"/>
              </a:lnSpc>
              <a:defRPr>
                <a:solidFill>
                  <a:srgbClr val="EA5E29"/>
                </a:solidFill>
                <a:latin typeface="+mj-lt"/>
              </a:defRPr>
            </a:lvl1pPr>
          </a:lstStyle>
          <a:p>
            <a:r>
              <a:rPr lang="en-US"/>
              <a:t>Set Title Font Between 35-55pt</a:t>
            </a:r>
          </a:p>
        </p:txBody>
      </p:sp>
      <p:sp>
        <p:nvSpPr>
          <p:cNvPr id="3" name="Content Placeholder 2"/>
          <p:cNvSpPr>
            <a:spLocks noGrp="1"/>
          </p:cNvSpPr>
          <p:nvPr>
            <p:ph idx="1" hasCustomPrompt="1"/>
          </p:nvPr>
        </p:nvSpPr>
        <p:spPr>
          <a:xfrm>
            <a:off x="526774" y="1825625"/>
            <a:ext cx="8090452" cy="4197488"/>
          </a:xfrm>
        </p:spPr>
        <p:txBody>
          <a:bodyPr>
            <a:noAutofit/>
          </a:bodyPr>
          <a:lstStyle>
            <a:lvl1pPr>
              <a:lnSpc>
                <a:spcPct val="100000"/>
              </a:lnSpc>
              <a:defRPr sz="2000" b="0" i="0">
                <a:latin typeface="+mn-lt"/>
                <a:cs typeface="Calibri Light" panose="020F0302020204030204" pitchFamily="34" charset="0"/>
              </a:defRPr>
            </a:lvl1pPr>
            <a:lvl2pPr>
              <a:lnSpc>
                <a:spcPct val="100000"/>
              </a:lnSpc>
              <a:defRPr sz="2200" b="0" i="0">
                <a:latin typeface="+mn-lt"/>
                <a:cs typeface="Calibri Light" panose="020F0302020204030204" pitchFamily="34" charset="0"/>
              </a:defRPr>
            </a:lvl2pPr>
            <a:lvl3pPr>
              <a:lnSpc>
                <a:spcPct val="100000"/>
              </a:lnSpc>
              <a:defRPr sz="2200" b="0" i="0">
                <a:latin typeface="+mn-lt"/>
                <a:cs typeface="Calibri Light" panose="020F0302020204030204" pitchFamily="34" charset="0"/>
              </a:defRPr>
            </a:lvl3pPr>
            <a:lvl4pPr>
              <a:lnSpc>
                <a:spcPct val="100000"/>
              </a:lnSpc>
              <a:defRPr sz="2200" b="0" i="0">
                <a:latin typeface="Calibri Light" panose="020F0302020204030204" pitchFamily="34" charset="0"/>
                <a:cs typeface="Calibri Light" panose="020F0302020204030204" pitchFamily="34" charset="0"/>
              </a:defRPr>
            </a:lvl4pPr>
            <a:lvl5pPr>
              <a:lnSpc>
                <a:spcPct val="100000"/>
              </a:lnSpc>
              <a:defRPr sz="2200" b="0" i="0">
                <a:latin typeface="Calibri Light" panose="020F0302020204030204" pitchFamily="34" charset="0"/>
                <a:cs typeface="Calibri Light" panose="020F0302020204030204" pitchFamily="34" charset="0"/>
              </a:defRPr>
            </a:lvl5pPr>
          </a:lstStyle>
          <a:p>
            <a:pPr lvl="0"/>
            <a:r>
              <a:rPr lang="en-US"/>
              <a:t>Set body text font between 18-22pt. If body text cannot fit within these ranges, push text to second slide or copy edits may be necessary.</a:t>
            </a:r>
          </a:p>
        </p:txBody>
      </p:sp>
      <p:sp>
        <p:nvSpPr>
          <p:cNvPr id="6" name="Slide Number Placeholder 5"/>
          <p:cNvSpPr>
            <a:spLocks noGrp="1"/>
          </p:cNvSpPr>
          <p:nvPr>
            <p:ph type="sldNum" sz="quarter" idx="12"/>
          </p:nvPr>
        </p:nvSpPr>
        <p:spPr>
          <a:xfrm>
            <a:off x="6875393" y="6557202"/>
            <a:ext cx="2268607" cy="300798"/>
          </a:xfrm>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37211464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62D91-BCDD-6047-8841-24F68578B33A}"/>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52322D32-9A4A-9947-8748-DC302AA9A41B}"/>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629841" y="457200"/>
            <a:ext cx="2949178" cy="1600200"/>
          </a:xfrm>
        </p:spPr>
        <p:txBody>
          <a:bodyPr anchor="b">
            <a:noAutofit/>
          </a:bodyPr>
          <a:lstStyle>
            <a:lvl1pPr>
              <a:defRPr sz="2400">
                <a:solidFill>
                  <a:srgbClr val="064F80"/>
                </a:solidFill>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3887391" y="457201"/>
            <a:ext cx="4629150" cy="4572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629841" y="2057400"/>
            <a:ext cx="2949178" cy="3811588"/>
          </a:xfrm>
        </p:spPr>
        <p:txBody>
          <a:bodyPr>
            <a:noAutofit/>
          </a:bodyPr>
          <a:lstStyle>
            <a:lvl1pPr marL="0" indent="0">
              <a:lnSpc>
                <a:spcPct val="100000"/>
              </a:lnSpc>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35046126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525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C477-A744-A64A-A692-71EE06AFB02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95EE790-1786-8349-89E6-3C07E13B357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E8626-9C1B-FF43-8AAA-1207A5F4AB75}"/>
              </a:ext>
            </a:extLst>
          </p:cNvPr>
          <p:cNvSpPr>
            <a:spLocks noGrp="1"/>
          </p:cNvSpPr>
          <p:nvPr>
            <p:ph type="dt" sz="half" idx="10"/>
          </p:nvPr>
        </p:nvSpPr>
        <p:spPr/>
        <p:txBody>
          <a:bodyPr/>
          <a:lstStyle/>
          <a:p>
            <a:fld id="{13746214-5550-7C43-AB36-F5FA31A12F1C}" type="datetimeFigureOut">
              <a:rPr lang="en-US" smtClean="0"/>
              <a:t>9/24/2024</a:t>
            </a:fld>
            <a:endParaRPr lang="en-US"/>
          </a:p>
        </p:txBody>
      </p:sp>
      <p:sp>
        <p:nvSpPr>
          <p:cNvPr id="5" name="Footer Placeholder 4">
            <a:extLst>
              <a:ext uri="{FF2B5EF4-FFF2-40B4-BE49-F238E27FC236}">
                <a16:creationId xmlns:a16="http://schemas.microsoft.com/office/drawing/2014/main" id="{E37BA9A0-6CA9-014C-8A1D-C6459898E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353FB-5DE6-1044-A383-D3856AAD35FD}"/>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977310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EAC10-D300-BD46-9679-F8E2272D65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92961F-B116-D444-8F64-AF767696CAB7}"/>
              </a:ext>
            </a:extLst>
          </p:cNvPr>
          <p:cNvSpPr>
            <a:spLocks noGrp="1"/>
          </p:cNvSpPr>
          <p:nvPr>
            <p:ph type="dt" sz="half" idx="10"/>
          </p:nvPr>
        </p:nvSpPr>
        <p:spPr/>
        <p:txBody>
          <a:bodyPr/>
          <a:lstStyle/>
          <a:p>
            <a:fld id="{13746214-5550-7C43-AB36-F5FA31A12F1C}" type="datetimeFigureOut">
              <a:rPr lang="en-US" smtClean="0"/>
              <a:t>9/24/2024</a:t>
            </a:fld>
            <a:endParaRPr lang="en-US"/>
          </a:p>
        </p:txBody>
      </p:sp>
      <p:sp>
        <p:nvSpPr>
          <p:cNvPr id="6" name="Footer Placeholder 5">
            <a:extLst>
              <a:ext uri="{FF2B5EF4-FFF2-40B4-BE49-F238E27FC236}">
                <a16:creationId xmlns:a16="http://schemas.microsoft.com/office/drawing/2014/main" id="{31F057B0-99B2-754E-AAE2-7B8A465B73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C14A52-B0E5-C447-9F69-98A8143F59F9}"/>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6418853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2B32-7DD0-6840-9D76-89EA118035D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96A34-DBE8-4F49-9003-FF8B55A9716B}"/>
              </a:ext>
            </a:extLst>
          </p:cNvPr>
          <p:cNvSpPr>
            <a:spLocks noGrp="1"/>
          </p:cNvSpPr>
          <p:nvPr>
            <p:ph type="dt" sz="half" idx="10"/>
          </p:nvPr>
        </p:nvSpPr>
        <p:spPr/>
        <p:txBody>
          <a:bodyPr/>
          <a:lstStyle/>
          <a:p>
            <a:fld id="{13746214-5550-7C43-AB36-F5FA31A12F1C}" type="datetimeFigureOut">
              <a:rPr lang="en-US" smtClean="0"/>
              <a:t>9/24/2024</a:t>
            </a:fld>
            <a:endParaRPr lang="en-US"/>
          </a:p>
        </p:txBody>
      </p:sp>
      <p:sp>
        <p:nvSpPr>
          <p:cNvPr id="8" name="Footer Placeholder 7">
            <a:extLst>
              <a:ext uri="{FF2B5EF4-FFF2-40B4-BE49-F238E27FC236}">
                <a16:creationId xmlns:a16="http://schemas.microsoft.com/office/drawing/2014/main" id="{B564170C-36DE-7B45-BC19-1CFEC7C320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5788E8-E58A-F54A-983D-8ECA932EEE11}"/>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5037684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336E-6AA0-154E-B50C-A797F98430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4D01E2-EB03-8B4C-B53C-6015AFE832C6}"/>
              </a:ext>
            </a:extLst>
          </p:cNvPr>
          <p:cNvSpPr>
            <a:spLocks noGrp="1"/>
          </p:cNvSpPr>
          <p:nvPr>
            <p:ph type="dt" sz="half" idx="10"/>
          </p:nvPr>
        </p:nvSpPr>
        <p:spPr/>
        <p:txBody>
          <a:bodyPr/>
          <a:lstStyle/>
          <a:p>
            <a:fld id="{13746214-5550-7C43-AB36-F5FA31A12F1C}" type="datetimeFigureOut">
              <a:rPr lang="en-US" smtClean="0"/>
              <a:t>9/24/2024</a:t>
            </a:fld>
            <a:endParaRPr lang="en-US"/>
          </a:p>
        </p:txBody>
      </p:sp>
      <p:sp>
        <p:nvSpPr>
          <p:cNvPr id="4" name="Footer Placeholder 3">
            <a:extLst>
              <a:ext uri="{FF2B5EF4-FFF2-40B4-BE49-F238E27FC236}">
                <a16:creationId xmlns:a16="http://schemas.microsoft.com/office/drawing/2014/main" id="{23E6F6AA-6EB4-F346-A629-60BA13FC15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9730DD-AC28-C844-8721-CD3F87A0CDCB}"/>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262942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FBFF09-B5B9-7D4C-9409-022588356670}"/>
              </a:ext>
            </a:extLst>
          </p:cNvPr>
          <p:cNvSpPr>
            <a:spLocks noGrp="1"/>
          </p:cNvSpPr>
          <p:nvPr>
            <p:ph type="dt" sz="half" idx="10"/>
          </p:nvPr>
        </p:nvSpPr>
        <p:spPr/>
        <p:txBody>
          <a:bodyPr/>
          <a:lstStyle/>
          <a:p>
            <a:fld id="{13746214-5550-7C43-AB36-F5FA31A12F1C}" type="datetimeFigureOut">
              <a:rPr lang="en-US" smtClean="0"/>
              <a:t>9/24/2024</a:t>
            </a:fld>
            <a:endParaRPr lang="en-US"/>
          </a:p>
        </p:txBody>
      </p:sp>
      <p:sp>
        <p:nvSpPr>
          <p:cNvPr id="3" name="Footer Placeholder 2">
            <a:extLst>
              <a:ext uri="{FF2B5EF4-FFF2-40B4-BE49-F238E27FC236}">
                <a16:creationId xmlns:a16="http://schemas.microsoft.com/office/drawing/2014/main" id="{742392EF-F9A7-AA4A-824D-7D4F67BB4B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38E9AA-176C-4342-BE50-790B3110A60B}"/>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866023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AE26-5A3C-5D4F-A744-CDFB9BEF377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204813-4A48-E540-B5BC-3EA76A386FBF}"/>
              </a:ext>
            </a:extLst>
          </p:cNvPr>
          <p:cNvSpPr>
            <a:spLocks noGrp="1"/>
          </p:cNvSpPr>
          <p:nvPr>
            <p:ph type="dt" sz="half" idx="10"/>
          </p:nvPr>
        </p:nvSpPr>
        <p:spPr/>
        <p:txBody>
          <a:bodyPr/>
          <a:lstStyle/>
          <a:p>
            <a:fld id="{13746214-5550-7C43-AB36-F5FA31A12F1C}" type="datetimeFigureOut">
              <a:rPr lang="en-US" smtClean="0"/>
              <a:t>9/24/2024</a:t>
            </a:fld>
            <a:endParaRPr lang="en-US"/>
          </a:p>
        </p:txBody>
      </p:sp>
      <p:sp>
        <p:nvSpPr>
          <p:cNvPr id="6" name="Footer Placeholder 5">
            <a:extLst>
              <a:ext uri="{FF2B5EF4-FFF2-40B4-BE49-F238E27FC236}">
                <a16:creationId xmlns:a16="http://schemas.microsoft.com/office/drawing/2014/main" id="{63E7008E-56CF-F941-8AA4-1FC4CB3C5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B0082-2812-C648-B177-90AAEC2EA499}"/>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96898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4F90-B777-6A42-A136-62B95B051F0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E4A3ED4-EC41-9B4F-ABB9-CD4C6135B6ED}"/>
              </a:ext>
            </a:extLst>
          </p:cNvPr>
          <p:cNvSpPr>
            <a:spLocks noGrp="1"/>
          </p:cNvSpPr>
          <p:nvPr>
            <p:ph type="dt" sz="half" idx="10"/>
          </p:nvPr>
        </p:nvSpPr>
        <p:spPr/>
        <p:txBody>
          <a:bodyPr/>
          <a:lstStyle/>
          <a:p>
            <a:fld id="{13746214-5550-7C43-AB36-F5FA31A12F1C}" type="datetimeFigureOut">
              <a:rPr lang="en-US" smtClean="0"/>
              <a:t>9/24/2024</a:t>
            </a:fld>
            <a:endParaRPr lang="en-US"/>
          </a:p>
        </p:txBody>
      </p:sp>
      <p:sp>
        <p:nvSpPr>
          <p:cNvPr id="6" name="Footer Placeholder 5">
            <a:extLst>
              <a:ext uri="{FF2B5EF4-FFF2-40B4-BE49-F238E27FC236}">
                <a16:creationId xmlns:a16="http://schemas.microsoft.com/office/drawing/2014/main" id="{B01D2566-9A6F-DE48-B0D3-8F6D92EF4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BA6D34-1D1A-2349-8502-A82467BD014B}"/>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732142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C4F90-B777-6A42-A136-62B95B051F0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E4A3ED4-EC41-9B4F-ABB9-CD4C6135B6ED}"/>
              </a:ext>
            </a:extLst>
          </p:cNvPr>
          <p:cNvSpPr>
            <a:spLocks noGrp="1"/>
          </p:cNvSpPr>
          <p:nvPr>
            <p:ph type="dt" sz="half" idx="10"/>
          </p:nvPr>
        </p:nvSpPr>
        <p:spPr/>
        <p:txBody>
          <a:bodyPr/>
          <a:lstStyle/>
          <a:p>
            <a:fld id="{13746214-5550-7C43-AB36-F5FA31A12F1C}" type="datetimeFigureOut">
              <a:rPr lang="en-US" smtClean="0"/>
              <a:t>9/24/2024</a:t>
            </a:fld>
            <a:endParaRPr lang="en-US"/>
          </a:p>
        </p:txBody>
      </p:sp>
      <p:sp>
        <p:nvSpPr>
          <p:cNvPr id="6" name="Footer Placeholder 5">
            <a:extLst>
              <a:ext uri="{FF2B5EF4-FFF2-40B4-BE49-F238E27FC236}">
                <a16:creationId xmlns:a16="http://schemas.microsoft.com/office/drawing/2014/main" id="{B01D2566-9A6F-DE48-B0D3-8F6D92EF4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BA6D34-1D1A-2349-8502-A82467BD014B}"/>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95922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ABABBE-2892-C142-94A7-BB0EA4CB6C8B}"/>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8305ADEC-8612-0541-8E68-B50A55C43E82}"/>
              </a:ext>
            </a:extLst>
          </p:cNvPr>
          <p:cNvSpPr txBox="1">
            <a:spLocks/>
          </p:cNvSpPr>
          <p:nvPr userDrawn="1"/>
        </p:nvSpPr>
        <p:spPr>
          <a:xfrm>
            <a:off x="6875393" y="6557202"/>
            <a:ext cx="2268607" cy="30079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5DFA69-656B-6C42-BCA9-A7EFA50B4608}" type="slidenum">
              <a:rPr lang="en-US" smtClean="0"/>
              <a:pPr/>
              <a:t>‹#›</a:t>
            </a:fld>
            <a:endParaRPr lang="en-US"/>
          </a:p>
        </p:txBody>
      </p:sp>
      <p:sp>
        <p:nvSpPr>
          <p:cNvPr id="2" name="Title 1"/>
          <p:cNvSpPr>
            <a:spLocks noGrp="1"/>
          </p:cNvSpPr>
          <p:nvPr>
            <p:ph type="title" hasCustomPrompt="1"/>
          </p:nvPr>
        </p:nvSpPr>
        <p:spPr/>
        <p:txBody>
          <a:bodyPr>
            <a:noAutofit/>
          </a:bodyPr>
          <a:lstStyle>
            <a:lvl1pPr>
              <a:defRPr>
                <a:solidFill>
                  <a:srgbClr val="EA5E29"/>
                </a:solidFill>
              </a:defRPr>
            </a:lvl1pPr>
          </a:lstStyle>
          <a:p>
            <a:r>
              <a:rPr lang="en-US"/>
              <a:t>Set Title Font Between 35-55pt</a:t>
            </a:r>
          </a:p>
        </p:txBody>
      </p:sp>
      <p:sp>
        <p:nvSpPr>
          <p:cNvPr id="3" name="Content Placeholder 2"/>
          <p:cNvSpPr>
            <a:spLocks noGrp="1"/>
          </p:cNvSpPr>
          <p:nvPr>
            <p:ph sz="half" idx="1" hasCustomPrompt="1"/>
          </p:nvPr>
        </p:nvSpPr>
        <p:spPr>
          <a:xfrm>
            <a:off x="628650" y="1825625"/>
            <a:ext cx="3886200" cy="4167671"/>
          </a:xfrm>
        </p:spPr>
        <p:txBody>
          <a:bodyPr>
            <a:noAutofit/>
          </a:bodyPr>
          <a:lstStyle>
            <a:lvl1pPr>
              <a:lnSpc>
                <a:spcPct val="100000"/>
              </a:lnSpc>
              <a:defRPr sz="2000" b="0" i="0">
                <a:latin typeface="+mn-lt"/>
                <a:cs typeface="Calibri Light" panose="020F0302020204030204" pitchFamily="34" charset="0"/>
              </a:defRPr>
            </a:lvl1pPr>
            <a:lvl2pPr>
              <a:defRPr sz="2000"/>
            </a:lvl2pPr>
            <a:lvl3pPr>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p:cNvSpPr>
            <a:spLocks noGrp="1"/>
          </p:cNvSpPr>
          <p:nvPr>
            <p:ph sz="half" idx="2" hasCustomPrompt="1"/>
          </p:nvPr>
        </p:nvSpPr>
        <p:spPr>
          <a:xfrm>
            <a:off x="4629150" y="1825625"/>
            <a:ext cx="3886200" cy="4167671"/>
          </a:xfrm>
        </p:spPr>
        <p:txBody>
          <a:bodyPr>
            <a:noAutofit/>
          </a:bodyPr>
          <a:lstStyle>
            <a:lvl1pPr>
              <a:lnSpc>
                <a:spcPct val="100000"/>
              </a:lnSpc>
              <a:defRPr sz="2000">
                <a:latin typeface="+mn-lt"/>
              </a:defRPr>
            </a:lvl1pPr>
            <a:lvl2pPr>
              <a:lnSpc>
                <a:spcPct val="100000"/>
              </a:lnSpc>
              <a:defRPr sz="2000">
                <a:latin typeface="+mn-lt"/>
              </a:defRPr>
            </a:lvl2pPr>
            <a:lvl3pPr>
              <a:lnSpc>
                <a:spcPct val="100000"/>
              </a:lnSpc>
              <a:defRPr sz="2000">
                <a:latin typeface="+mn-lt"/>
              </a:defRPr>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1756048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2A02-139F-5340-AD07-B2D54EA997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70B628-F90B-BD4C-8597-5225D90BB2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C2B12-808B-6740-9417-98198A2087B3}"/>
              </a:ext>
            </a:extLst>
          </p:cNvPr>
          <p:cNvSpPr>
            <a:spLocks noGrp="1"/>
          </p:cNvSpPr>
          <p:nvPr>
            <p:ph type="dt" sz="half" idx="10"/>
          </p:nvPr>
        </p:nvSpPr>
        <p:spPr/>
        <p:txBody>
          <a:bodyPr/>
          <a:lstStyle/>
          <a:p>
            <a:fld id="{13746214-5550-7C43-AB36-F5FA31A12F1C}" type="datetimeFigureOut">
              <a:rPr lang="en-US" smtClean="0"/>
              <a:t>9/24/2024</a:t>
            </a:fld>
            <a:endParaRPr lang="en-US"/>
          </a:p>
        </p:txBody>
      </p:sp>
      <p:sp>
        <p:nvSpPr>
          <p:cNvPr id="5" name="Footer Placeholder 4">
            <a:extLst>
              <a:ext uri="{FF2B5EF4-FFF2-40B4-BE49-F238E27FC236}">
                <a16:creationId xmlns:a16="http://schemas.microsoft.com/office/drawing/2014/main" id="{67A1EE7F-93D1-AD48-83EB-1E717DAAC2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A5D21-05C6-9846-AD9D-99164A28B775}"/>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4163655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B5153-2D01-794F-85D4-09FB9757303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6F538-FEED-8748-87C2-4A1227C005A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3A9F1-AF1B-B448-9E2C-55A618AB2667}"/>
              </a:ext>
            </a:extLst>
          </p:cNvPr>
          <p:cNvSpPr>
            <a:spLocks noGrp="1"/>
          </p:cNvSpPr>
          <p:nvPr>
            <p:ph type="dt" sz="half" idx="10"/>
          </p:nvPr>
        </p:nvSpPr>
        <p:spPr/>
        <p:txBody>
          <a:bodyPr/>
          <a:lstStyle/>
          <a:p>
            <a:fld id="{13746214-5550-7C43-AB36-F5FA31A12F1C}" type="datetimeFigureOut">
              <a:rPr lang="en-US" smtClean="0"/>
              <a:t>9/24/2024</a:t>
            </a:fld>
            <a:endParaRPr lang="en-US"/>
          </a:p>
        </p:txBody>
      </p:sp>
      <p:sp>
        <p:nvSpPr>
          <p:cNvPr id="5" name="Footer Placeholder 4">
            <a:extLst>
              <a:ext uri="{FF2B5EF4-FFF2-40B4-BE49-F238E27FC236}">
                <a16:creationId xmlns:a16="http://schemas.microsoft.com/office/drawing/2014/main" id="{03D2B82B-9E3D-0146-AF01-C89FD2ED89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0026A7-EDD4-114A-AE79-3E03380DDC3D}"/>
              </a:ext>
            </a:extLst>
          </p:cNvPr>
          <p:cNvSpPr>
            <a:spLocks noGrp="1"/>
          </p:cNvSpPr>
          <p:nvPr>
            <p:ph type="sldNum" sz="quarter" idx="12"/>
          </p:nvPr>
        </p:nvSpPr>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403832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NatCon Slide 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192332"/>
            <a:ext cx="8229600" cy="69041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1794831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NatCon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Slide Title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155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423656" y="365126"/>
            <a:ext cx="8296689" cy="1325563"/>
          </a:xfrm>
        </p:spPr>
        <p:txBody>
          <a:bodyPr>
            <a:noAutofit/>
          </a:bodyPr>
          <a:lstStyle>
            <a:lvl1pPr>
              <a:defRPr sz="3375" b="0" i="0">
                <a:solidFill>
                  <a:srgbClr val="EA5E29"/>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423656" y="1825627"/>
            <a:ext cx="8296689" cy="4014215"/>
          </a:xfrm>
        </p:spPr>
        <p:txBody>
          <a:bodyPr>
            <a:noAutofit/>
          </a:bodyPr>
          <a:lstStyle>
            <a:lvl1pPr marL="257175" indent="-257175">
              <a:lnSpc>
                <a:spcPct val="100000"/>
              </a:lnSpc>
              <a:buFont typeface="Arial" panose="020B0604020202020204" pitchFamily="34" charset="0"/>
              <a:buChar char="•"/>
              <a:defRPr sz="1500" b="0" i="0">
                <a:latin typeface="+mn-lt"/>
                <a:cs typeface="Calibri Light" panose="020F0302020204030204" pitchFamily="34" charset="0"/>
              </a:defRPr>
            </a:lvl1pPr>
            <a:lvl2pPr>
              <a:defRPr sz="1500"/>
            </a:lvl2pPr>
            <a:lvl3pPr>
              <a:defRPr sz="1500"/>
            </a:lvl3pPr>
            <a:lvl4pPr>
              <a:defRPr sz="15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301839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738252-D25F-464B-8188-40A5EDA9A292}"/>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625D5A0F-7A41-234D-9DDA-A6A755F208F3}"/>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p:txBody>
          <a:bodyPr>
            <a:noAutofit/>
          </a:bodyPr>
          <a:lstStyle>
            <a:lvl1pPr>
              <a:defRPr>
                <a:solidFill>
                  <a:srgbClr val="EA5E29"/>
                </a:solidFill>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628650" y="1825625"/>
            <a:ext cx="3886200" cy="4059360"/>
          </a:xfrm>
        </p:spPr>
        <p:txBody>
          <a:bodyPr>
            <a:noAutofit/>
          </a:bodyPr>
          <a:lstStyle>
            <a:lvl1pPr>
              <a:lnSpc>
                <a:spcPct val="100000"/>
              </a:lnSpc>
              <a:defRPr sz="1500"/>
            </a:lvl1pPr>
            <a:lvl2pPr>
              <a:lnSpc>
                <a:spcPct val="100000"/>
              </a:lnSpc>
              <a:defRPr sz="1500"/>
            </a:lvl2pPr>
            <a:lvl3pPr>
              <a:lnSpc>
                <a:spcPct val="100000"/>
              </a:lnSpc>
              <a:defRPr sz="15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4629150" y="1825625"/>
            <a:ext cx="3886200" cy="4059360"/>
          </a:xfrm>
        </p:spPr>
        <p:txBody>
          <a:bodyPr>
            <a:noAutofit/>
          </a:bodyPr>
          <a:lstStyle>
            <a:lvl1pPr>
              <a:lnSpc>
                <a:spcPct val="100000"/>
              </a:lnSpc>
              <a:defRPr sz="1500"/>
            </a:lvl1pPr>
            <a:lvl2pPr>
              <a:lnSpc>
                <a:spcPct val="100000"/>
              </a:lnSpc>
              <a:defRPr sz="1500"/>
            </a:lvl2pPr>
            <a:lvl3pPr>
              <a:lnSpc>
                <a:spcPct val="100000"/>
              </a:lnSpc>
              <a:defRPr sz="15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1087641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441F09-DB47-B048-A636-B1ABE63651C7}"/>
              </a:ext>
            </a:extLst>
          </p:cNvPr>
          <p:cNvPicPr>
            <a:picLocks noChangeAspect="1"/>
          </p:cNvPicPr>
          <p:nvPr userDrawn="1"/>
        </p:nvPicPr>
        <p:blipFill>
          <a:blip r:embed="rId2"/>
          <a:src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9B6DBFBC-95BD-BE41-B158-FB8732847D34}"/>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629841" y="365126"/>
            <a:ext cx="7886700" cy="1325563"/>
          </a:xfrm>
        </p:spPr>
        <p:txBody>
          <a:bodyPr>
            <a:noAutofit/>
          </a:bodyPr>
          <a:lstStyle>
            <a:lvl1pPr>
              <a:defRPr>
                <a:solidFill>
                  <a:srgbClr val="EA5E29"/>
                </a:solidFill>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629842" y="1681163"/>
            <a:ext cx="3868340" cy="823912"/>
          </a:xfrm>
        </p:spPr>
        <p:txBody>
          <a:bodyPr anchor="b">
            <a:noAutofit/>
          </a:bodyPr>
          <a:lstStyle>
            <a:lvl1pPr marL="0" indent="0">
              <a:buNone/>
              <a:defRPr sz="1800" b="1">
                <a:solidFill>
                  <a:srgbClr val="EA5E2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629842" y="2505075"/>
            <a:ext cx="3868340" cy="3379910"/>
          </a:xfrm>
        </p:spPr>
        <p:txBody>
          <a:bodyPr>
            <a:noAutofit/>
          </a:bodyPr>
          <a:lstStyle>
            <a:lvl1pPr>
              <a:lnSpc>
                <a:spcPct val="100000"/>
              </a:lnSpc>
              <a:defRPr sz="1500"/>
            </a:lvl1pPr>
            <a:lvl2pPr>
              <a:lnSpc>
                <a:spcPct val="100000"/>
              </a:lnSpc>
              <a:defRPr sz="1500"/>
            </a:lvl2pPr>
            <a:lvl3pPr>
              <a:lnSpc>
                <a:spcPct val="100000"/>
              </a:lnSpc>
              <a:defRPr sz="15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4629150" y="1681163"/>
            <a:ext cx="3887391" cy="823912"/>
          </a:xfrm>
        </p:spPr>
        <p:txBody>
          <a:bodyPr anchor="b">
            <a:noAutofit/>
          </a:bodyPr>
          <a:lstStyle>
            <a:lvl1pPr marL="0" indent="0">
              <a:buNone/>
              <a:defRPr sz="1800" b="1">
                <a:solidFill>
                  <a:srgbClr val="EA5E29"/>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4629150" y="2505075"/>
            <a:ext cx="3887391" cy="3379910"/>
          </a:xfrm>
        </p:spPr>
        <p:txBody>
          <a:bodyPr>
            <a:noAutofit/>
          </a:bodyPr>
          <a:lstStyle>
            <a:lvl1pPr>
              <a:lnSpc>
                <a:spcPct val="100000"/>
              </a:lnSpc>
              <a:defRPr sz="1500"/>
            </a:lvl1pPr>
            <a:lvl2pPr>
              <a:lnSpc>
                <a:spcPct val="100000"/>
              </a:lnSpc>
              <a:defRPr sz="1500"/>
            </a:lvl2pPr>
            <a:lvl3pPr>
              <a:lnSpc>
                <a:spcPct val="100000"/>
              </a:lnSpc>
              <a:defRPr sz="15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3697942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41592C-9981-4841-904D-07EDED18F70F}"/>
              </a:ext>
            </a:extLst>
          </p:cNvPr>
          <p:cNvPicPr>
            <a:picLocks noChangeAspect="1"/>
          </p:cNvPicPr>
          <p:nvPr userDrawn="1"/>
        </p:nvPicPr>
        <p:blipFill>
          <a:blip r:embed="rId2"/>
          <a:srcRect/>
          <a:stretch/>
        </p:blipFill>
        <p:spPr>
          <a:xfrm>
            <a:off x="0" y="0"/>
            <a:ext cx="9144000" cy="6858000"/>
          </a:xfrm>
          <a:prstGeom prst="rect">
            <a:avLst/>
          </a:prstGeom>
        </p:spPr>
      </p:pic>
      <p:sp>
        <p:nvSpPr>
          <p:cNvPr id="7" name="Slide Number Placeholder 5">
            <a:extLst>
              <a:ext uri="{FF2B5EF4-FFF2-40B4-BE49-F238E27FC236}">
                <a16:creationId xmlns:a16="http://schemas.microsoft.com/office/drawing/2014/main" id="{90A09872-845A-144A-B6E6-5BE32F03C254}"/>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a:solidFill>
                  <a:srgbClr val="EA5E29"/>
                </a:solidFill>
              </a:defRPr>
            </a:lvl1pPr>
          </a:lstStyle>
          <a:p>
            <a:r>
              <a:rPr lang="en-US"/>
              <a:t>Set Title Font Between 35-55pt</a:t>
            </a:r>
          </a:p>
        </p:txBody>
      </p:sp>
    </p:spTree>
    <p:extLst>
      <p:ext uri="{BB962C8B-B14F-4D97-AF65-F5344CB8AC3E}">
        <p14:creationId xmlns:p14="http://schemas.microsoft.com/office/powerpoint/2010/main" val="2893408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0BC382-B8B7-F548-B731-C20C8254CE8E}"/>
              </a:ext>
            </a:extLst>
          </p:cNvPr>
          <p:cNvPicPr>
            <a:picLocks noChangeAspect="1"/>
          </p:cNvPicPr>
          <p:nvPr userDrawn="1"/>
        </p:nvPicPr>
        <p:blipFill>
          <a:blip r:embed="rId2"/>
          <a:srcRect/>
          <a:stretch/>
        </p:blipFill>
        <p:spPr>
          <a:xfrm>
            <a:off x="0" y="0"/>
            <a:ext cx="9144000" cy="6858000"/>
          </a:xfrm>
          <a:prstGeom prst="rect">
            <a:avLst/>
          </a:prstGeom>
        </p:spPr>
      </p:pic>
      <p:sp>
        <p:nvSpPr>
          <p:cNvPr id="6" name="Slide Number Placeholder 5">
            <a:extLst>
              <a:ext uri="{FF2B5EF4-FFF2-40B4-BE49-F238E27FC236}">
                <a16:creationId xmlns:a16="http://schemas.microsoft.com/office/drawing/2014/main" id="{713CA1E7-3D9B-884F-98FA-9775E26D36D8}"/>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924235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4EBE40-104E-C344-9510-48039709E2F2}"/>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A33B9628-2A63-2043-9A11-CAEC1F373932}"/>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629841" y="457200"/>
            <a:ext cx="2949178" cy="1600200"/>
          </a:xfrm>
        </p:spPr>
        <p:txBody>
          <a:bodyPr anchor="b">
            <a:noAutofit/>
          </a:bodyPr>
          <a:lstStyle>
            <a:lvl1pPr>
              <a:defRPr sz="2400">
                <a:solidFill>
                  <a:srgbClr val="EA5E29"/>
                </a:solidFill>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3887391" y="457201"/>
            <a:ext cx="4629150" cy="4572000"/>
          </a:xfrm>
        </p:spPr>
        <p:txBody>
          <a:bodyPr>
            <a:noAutofit/>
          </a:bodyPr>
          <a:lstStyle>
            <a:lvl1pPr>
              <a:lnSpc>
                <a:spcPct val="100000"/>
              </a:lnSpc>
              <a:defRPr sz="1500"/>
            </a:lvl1pPr>
            <a:lvl2pPr>
              <a:lnSpc>
                <a:spcPct val="100000"/>
              </a:lnSpc>
              <a:defRPr sz="1500"/>
            </a:lvl2pPr>
            <a:lvl3pPr>
              <a:lnSpc>
                <a:spcPct val="100000"/>
              </a:lnSpc>
              <a:defRPr sz="1500"/>
            </a:lvl3pPr>
            <a:lvl4pPr>
              <a:defRPr sz="1500"/>
            </a:lvl4pPr>
            <a:lvl5pPr>
              <a:defRPr sz="1500"/>
            </a:lvl5pPr>
            <a:lvl6pPr>
              <a:defRPr sz="1500"/>
            </a:lvl6pPr>
            <a:lvl7pPr>
              <a:defRPr sz="1500"/>
            </a:lvl7pPr>
            <a:lvl8pPr>
              <a:defRPr sz="1500"/>
            </a:lvl8pPr>
            <a:lvl9pPr>
              <a:defRPr sz="15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629841" y="2057400"/>
            <a:ext cx="2949178" cy="3811588"/>
          </a:xfrm>
        </p:spPr>
        <p:txBody>
          <a:bodyPr>
            <a:noAutofit/>
          </a:bodyPr>
          <a:lstStyle>
            <a:lvl1pPr marL="0" indent="0">
              <a:lnSpc>
                <a:spcPct val="100000"/>
              </a:lnSpc>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215689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423807-A9C2-774B-9332-4D80D03BB30F}"/>
              </a:ext>
            </a:extLst>
          </p:cNvPr>
          <p:cNvPicPr>
            <a:picLocks noChangeAspect="1"/>
          </p:cNvPicPr>
          <p:nvPr userDrawn="1"/>
        </p:nvPicPr>
        <p:blipFill>
          <a:blip r:embed="rId2"/>
          <a:src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5F822B44-6B3C-124E-BF62-F2E4AB564F6C}"/>
              </a:ext>
            </a:extLst>
          </p:cNvPr>
          <p:cNvSpPr>
            <a:spLocks noGrp="1"/>
          </p:cNvSpPr>
          <p:nvPr>
            <p:ph type="sldNum" sz="quarter" idx="12"/>
          </p:nvPr>
        </p:nvSpPr>
        <p:spPr>
          <a:xfrm>
            <a:off x="6875393" y="6557202"/>
            <a:ext cx="2268607" cy="300798"/>
          </a:xfrm>
        </p:spPr>
        <p:txBody>
          <a:bodyPr/>
          <a:lstStyle/>
          <a:p>
            <a:fld id="{0E5DFA69-656B-6C42-BCA9-A7EFA50B4608}" type="slidenum">
              <a:rPr lang="en-US" smtClean="0"/>
              <a:t>‹#›</a:t>
            </a:fld>
            <a:endParaRPr lang="en-US"/>
          </a:p>
        </p:txBody>
      </p:sp>
      <p:sp>
        <p:nvSpPr>
          <p:cNvPr id="2" name="Title 1"/>
          <p:cNvSpPr>
            <a:spLocks noGrp="1"/>
          </p:cNvSpPr>
          <p:nvPr>
            <p:ph type="title" hasCustomPrompt="1"/>
          </p:nvPr>
        </p:nvSpPr>
        <p:spPr>
          <a:xfrm>
            <a:off x="629841" y="365126"/>
            <a:ext cx="7886700" cy="1325563"/>
          </a:xfrm>
        </p:spPr>
        <p:txBody>
          <a:bodyPr>
            <a:noAutofit/>
          </a:bodyPr>
          <a:lstStyle>
            <a:lvl1pPr>
              <a:defRPr>
                <a:solidFill>
                  <a:srgbClr val="EA5E29"/>
                </a:solidFill>
              </a:defRPr>
            </a:lvl1pPr>
          </a:lstStyle>
          <a:p>
            <a:r>
              <a:rPr lang="en-US"/>
              <a:t>Set Title Font Between 35-55pt</a:t>
            </a:r>
          </a:p>
        </p:txBody>
      </p:sp>
      <p:sp>
        <p:nvSpPr>
          <p:cNvPr id="3" name="Text Placeholder 2"/>
          <p:cNvSpPr>
            <a:spLocks noGrp="1"/>
          </p:cNvSpPr>
          <p:nvPr>
            <p:ph type="body" idx="1" hasCustomPrompt="1"/>
          </p:nvPr>
        </p:nvSpPr>
        <p:spPr>
          <a:xfrm>
            <a:off x="629842" y="1681163"/>
            <a:ext cx="3868340" cy="823912"/>
          </a:xfrm>
        </p:spPr>
        <p:txBody>
          <a:bodyPr anchor="b">
            <a:noAutofit/>
          </a:bodyPr>
          <a:lstStyle>
            <a:lvl1pPr marL="0" indent="0">
              <a:buNone/>
              <a:defRPr sz="2400" b="1" i="0">
                <a:solidFill>
                  <a:srgbClr val="EA5E2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4" name="Content Placeholder 3"/>
          <p:cNvSpPr>
            <a:spLocks noGrp="1"/>
          </p:cNvSpPr>
          <p:nvPr>
            <p:ph sz="half" idx="2" hasCustomPrompt="1"/>
          </p:nvPr>
        </p:nvSpPr>
        <p:spPr>
          <a:xfrm>
            <a:off x="629842" y="2505075"/>
            <a:ext cx="3868340" cy="3508099"/>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p:cNvSpPr>
            <a:spLocks noGrp="1"/>
          </p:cNvSpPr>
          <p:nvPr>
            <p:ph type="body" sz="quarter" idx="3" hasCustomPrompt="1"/>
          </p:nvPr>
        </p:nvSpPr>
        <p:spPr>
          <a:xfrm>
            <a:off x="4629150" y="1681163"/>
            <a:ext cx="3887391" cy="823912"/>
          </a:xfrm>
        </p:spPr>
        <p:txBody>
          <a:bodyPr anchor="b">
            <a:noAutofit/>
          </a:bodyPr>
          <a:lstStyle>
            <a:lvl1pPr marL="0" indent="0">
              <a:buNone/>
              <a:defRPr sz="2400" b="1">
                <a:solidFill>
                  <a:srgbClr val="EA5E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6" name="Content Placeholder 5"/>
          <p:cNvSpPr>
            <a:spLocks noGrp="1"/>
          </p:cNvSpPr>
          <p:nvPr>
            <p:ph sz="quarter" idx="4" hasCustomPrompt="1"/>
          </p:nvPr>
        </p:nvSpPr>
        <p:spPr>
          <a:xfrm>
            <a:off x="4629150" y="2505075"/>
            <a:ext cx="3887391" cy="3508099"/>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27084010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927D83-B179-554F-947A-B64035D82E97}"/>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52322D32-9A4A-9947-8748-DC302AA9A41B}"/>
              </a:ext>
            </a:extLst>
          </p:cNvPr>
          <p:cNvSpPr>
            <a:spLocks noGrp="1"/>
          </p:cNvSpPr>
          <p:nvPr>
            <p:ph type="sldNum" sz="quarter" idx="12"/>
          </p:nvPr>
        </p:nvSpPr>
        <p:spPr>
          <a:xfrm>
            <a:off x="7086600" y="6492876"/>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629841" y="457200"/>
            <a:ext cx="2949178" cy="1600200"/>
          </a:xfrm>
        </p:spPr>
        <p:txBody>
          <a:bodyPr anchor="b">
            <a:noAutofit/>
          </a:bodyPr>
          <a:lstStyle>
            <a:lvl1pPr>
              <a:defRPr sz="2400">
                <a:solidFill>
                  <a:srgbClr val="EA5E29"/>
                </a:solidFill>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3887391" y="457201"/>
            <a:ext cx="4629150" cy="4572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629841" y="2057400"/>
            <a:ext cx="2949178" cy="3811588"/>
          </a:xfrm>
        </p:spPr>
        <p:txBody>
          <a:bodyPr>
            <a:noAutofit/>
          </a:bodyPr>
          <a:lstStyle>
            <a:lvl1pPr marL="0" indent="0">
              <a:lnSpc>
                <a:spcPct val="100000"/>
              </a:lnSpc>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10458800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438564" y="3692941"/>
            <a:ext cx="8266872" cy="1655763"/>
          </a:xfrm>
        </p:spPr>
        <p:txBody>
          <a:bodyPr anchor="t" anchorCtr="0">
            <a:noAutofit/>
          </a:bodyPr>
          <a:lstStyle>
            <a:lvl1pPr algn="ctr">
              <a:defRPr sz="3375" b="0" i="0">
                <a:solidFill>
                  <a:srgbClr val="EA5E29"/>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438564" y="5440778"/>
            <a:ext cx="8266872" cy="1052098"/>
          </a:xfrm>
        </p:spPr>
        <p:txBody>
          <a:bodyPr>
            <a:noAutofit/>
          </a:bodyPr>
          <a:lstStyle>
            <a:lvl1pPr marL="0" indent="0" algn="ctr">
              <a:lnSpc>
                <a:spcPct val="100000"/>
              </a:lnSpc>
              <a:spcBef>
                <a:spcPts val="0"/>
              </a:spcBef>
              <a:buNone/>
              <a:defRPr sz="1350" b="0" i="0">
                <a:solidFill>
                  <a:schemeClr val="tx1"/>
                </a:solidFill>
                <a:latin typeface="Calibri" panose="020F0502020204030204" pitchFamily="34" charset="0"/>
                <a:cs typeface="Calibri" panose="020F050202020403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7086600" y="6492878"/>
            <a:ext cx="20574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5679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423656" y="365128"/>
            <a:ext cx="8296689" cy="1325563"/>
          </a:xfrm>
        </p:spPr>
        <p:txBody>
          <a:bodyPr anchor="t" anchorCtr="0">
            <a:noAutofit/>
          </a:bodyPr>
          <a:lstStyle>
            <a:lvl1pPr>
              <a:defRPr sz="3075" b="0" i="0">
                <a:solidFill>
                  <a:srgbClr val="EA5E29"/>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423656" y="1825627"/>
            <a:ext cx="8296689" cy="4014215"/>
          </a:xfrm>
        </p:spPr>
        <p:txBody>
          <a:bodyPr>
            <a:noAutofit/>
          </a:bodyPr>
          <a:lstStyle>
            <a:lvl1pPr marL="192881" indent="-192881">
              <a:lnSpc>
                <a:spcPct val="100000"/>
              </a:lnSpc>
              <a:buFont typeface="Arial" panose="020B0604020202020204" pitchFamily="34" charset="0"/>
              <a:buChar char="•"/>
              <a:defRPr sz="1125" b="0" i="0">
                <a:latin typeface="+mn-lt"/>
                <a:cs typeface="Calibri Light" panose="020F0302020204030204" pitchFamily="34" charset="0"/>
              </a:defRPr>
            </a:lvl1pPr>
            <a:lvl2pPr>
              <a:defRPr sz="1125"/>
            </a:lvl2pPr>
            <a:lvl3pPr>
              <a:defRPr sz="1125"/>
            </a:lvl3pPr>
            <a:lvl4pPr>
              <a:defRPr sz="1125"/>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7086600" y="6492878"/>
            <a:ext cx="20574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471616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738252-D25F-464B-8188-40A5EDA9A292}"/>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625D5A0F-7A41-234D-9DDA-A6A755F208F3}"/>
              </a:ext>
            </a:extLst>
          </p:cNvPr>
          <p:cNvSpPr>
            <a:spLocks noGrp="1"/>
          </p:cNvSpPr>
          <p:nvPr>
            <p:ph type="sldNum" sz="quarter" idx="12"/>
          </p:nvPr>
        </p:nvSpPr>
        <p:spPr>
          <a:xfrm>
            <a:off x="7086600" y="6492878"/>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p:txBody>
          <a:bodyPr>
            <a:noAutofit/>
          </a:bodyPr>
          <a:lstStyle>
            <a:lvl1pPr>
              <a:defRPr>
                <a:solidFill>
                  <a:srgbClr val="EA5E29"/>
                </a:solidFill>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628650" y="1825625"/>
            <a:ext cx="3886200" cy="4059360"/>
          </a:xfrm>
        </p:spPr>
        <p:txBody>
          <a:bodyPr>
            <a:noAutofit/>
          </a:bodyPr>
          <a:lstStyle>
            <a:lvl1pPr>
              <a:lnSpc>
                <a:spcPct val="100000"/>
              </a:lnSpc>
              <a:defRPr sz="1125"/>
            </a:lvl1pPr>
            <a:lvl2pPr>
              <a:lnSpc>
                <a:spcPct val="100000"/>
              </a:lnSpc>
              <a:defRPr sz="1125"/>
            </a:lvl2pPr>
            <a:lvl3pPr>
              <a:lnSpc>
                <a:spcPct val="100000"/>
              </a:lnSpc>
              <a:defRPr sz="1125"/>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4629150" y="1825625"/>
            <a:ext cx="3886200" cy="4059360"/>
          </a:xfrm>
        </p:spPr>
        <p:txBody>
          <a:bodyPr>
            <a:noAutofit/>
          </a:bodyPr>
          <a:lstStyle>
            <a:lvl1pPr>
              <a:lnSpc>
                <a:spcPct val="100000"/>
              </a:lnSpc>
              <a:defRPr sz="1125"/>
            </a:lvl1pPr>
            <a:lvl2pPr>
              <a:lnSpc>
                <a:spcPct val="100000"/>
              </a:lnSpc>
              <a:defRPr sz="1125"/>
            </a:lvl2pPr>
            <a:lvl3pPr>
              <a:lnSpc>
                <a:spcPct val="100000"/>
              </a:lnSpc>
              <a:defRPr sz="1125"/>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3764979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441F09-DB47-B048-A636-B1ABE63651C7}"/>
              </a:ext>
            </a:extLst>
          </p:cNvPr>
          <p:cNvPicPr>
            <a:picLocks noChangeAspect="1"/>
          </p:cNvPicPr>
          <p:nvPr userDrawn="1"/>
        </p:nvPicPr>
        <p:blipFill>
          <a:blip r:embed="rId2"/>
          <a:srcRect/>
          <a:stretch/>
        </p:blipFill>
        <p:spPr>
          <a:xfrm>
            <a:off x="0" y="0"/>
            <a:ext cx="9144000" cy="6858000"/>
          </a:xfrm>
          <a:prstGeom prst="rect">
            <a:avLst/>
          </a:prstGeom>
        </p:spPr>
      </p:pic>
      <p:sp>
        <p:nvSpPr>
          <p:cNvPr id="11" name="Slide Number Placeholder 5">
            <a:extLst>
              <a:ext uri="{FF2B5EF4-FFF2-40B4-BE49-F238E27FC236}">
                <a16:creationId xmlns:a16="http://schemas.microsoft.com/office/drawing/2014/main" id="{9B6DBFBC-95BD-BE41-B158-FB8732847D34}"/>
              </a:ext>
            </a:extLst>
          </p:cNvPr>
          <p:cNvSpPr>
            <a:spLocks noGrp="1"/>
          </p:cNvSpPr>
          <p:nvPr>
            <p:ph type="sldNum" sz="quarter" idx="12"/>
          </p:nvPr>
        </p:nvSpPr>
        <p:spPr>
          <a:xfrm>
            <a:off x="7086600" y="6492878"/>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629841" y="365128"/>
            <a:ext cx="7886700" cy="1325563"/>
          </a:xfrm>
        </p:spPr>
        <p:txBody>
          <a:bodyPr>
            <a:noAutofit/>
          </a:bodyPr>
          <a:lstStyle>
            <a:lvl1pPr>
              <a:defRPr>
                <a:solidFill>
                  <a:srgbClr val="EA5E29"/>
                </a:solidFill>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629842" y="1681163"/>
            <a:ext cx="3868340" cy="823912"/>
          </a:xfrm>
        </p:spPr>
        <p:txBody>
          <a:bodyPr anchor="b">
            <a:noAutofit/>
          </a:bodyPr>
          <a:lstStyle>
            <a:lvl1pPr marL="0" indent="0">
              <a:buNone/>
              <a:defRPr sz="1350" b="1">
                <a:solidFill>
                  <a:srgbClr val="EA5E29"/>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629842" y="2505075"/>
            <a:ext cx="3868340" cy="3379910"/>
          </a:xfrm>
        </p:spPr>
        <p:txBody>
          <a:bodyPr>
            <a:noAutofit/>
          </a:bodyPr>
          <a:lstStyle>
            <a:lvl1pPr>
              <a:lnSpc>
                <a:spcPct val="100000"/>
              </a:lnSpc>
              <a:defRPr sz="1125"/>
            </a:lvl1pPr>
            <a:lvl2pPr>
              <a:lnSpc>
                <a:spcPct val="100000"/>
              </a:lnSpc>
              <a:defRPr sz="1125"/>
            </a:lvl2pPr>
            <a:lvl3pPr>
              <a:lnSpc>
                <a:spcPct val="100000"/>
              </a:lnSpc>
              <a:defRPr sz="1125"/>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4629151" y="1681163"/>
            <a:ext cx="3887391" cy="823912"/>
          </a:xfrm>
        </p:spPr>
        <p:txBody>
          <a:bodyPr anchor="b">
            <a:noAutofit/>
          </a:bodyPr>
          <a:lstStyle>
            <a:lvl1pPr marL="0" indent="0">
              <a:buNone/>
              <a:defRPr sz="1350" b="1">
                <a:solidFill>
                  <a:srgbClr val="EA5E29"/>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4629151" y="2505075"/>
            <a:ext cx="3887391" cy="3379910"/>
          </a:xfrm>
        </p:spPr>
        <p:txBody>
          <a:bodyPr>
            <a:noAutofit/>
          </a:bodyPr>
          <a:lstStyle>
            <a:lvl1pPr>
              <a:lnSpc>
                <a:spcPct val="100000"/>
              </a:lnSpc>
              <a:defRPr sz="1125"/>
            </a:lvl1pPr>
            <a:lvl2pPr>
              <a:lnSpc>
                <a:spcPct val="100000"/>
              </a:lnSpc>
              <a:defRPr sz="1125"/>
            </a:lvl2pPr>
            <a:lvl3pPr>
              <a:lnSpc>
                <a:spcPct val="100000"/>
              </a:lnSpc>
              <a:defRPr sz="1125"/>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3044794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41592C-9981-4841-904D-07EDED18F70F}"/>
              </a:ext>
            </a:extLst>
          </p:cNvPr>
          <p:cNvPicPr>
            <a:picLocks noChangeAspect="1"/>
          </p:cNvPicPr>
          <p:nvPr userDrawn="1"/>
        </p:nvPicPr>
        <p:blipFill>
          <a:blip r:embed="rId2"/>
          <a:srcRect/>
          <a:stretch/>
        </p:blipFill>
        <p:spPr>
          <a:xfrm>
            <a:off x="0" y="0"/>
            <a:ext cx="9144000" cy="6858000"/>
          </a:xfrm>
          <a:prstGeom prst="rect">
            <a:avLst/>
          </a:prstGeom>
        </p:spPr>
      </p:pic>
      <p:sp>
        <p:nvSpPr>
          <p:cNvPr id="7" name="Slide Number Placeholder 5">
            <a:extLst>
              <a:ext uri="{FF2B5EF4-FFF2-40B4-BE49-F238E27FC236}">
                <a16:creationId xmlns:a16="http://schemas.microsoft.com/office/drawing/2014/main" id="{90A09872-845A-144A-B6E6-5BE32F03C254}"/>
              </a:ext>
            </a:extLst>
          </p:cNvPr>
          <p:cNvSpPr>
            <a:spLocks noGrp="1"/>
          </p:cNvSpPr>
          <p:nvPr>
            <p:ph type="sldNum" sz="quarter" idx="12"/>
          </p:nvPr>
        </p:nvSpPr>
        <p:spPr>
          <a:xfrm>
            <a:off x="7086600" y="6492878"/>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sz="3075">
                <a:solidFill>
                  <a:srgbClr val="EA5E29"/>
                </a:solidFill>
              </a:defRPr>
            </a:lvl1pPr>
          </a:lstStyle>
          <a:p>
            <a:r>
              <a:rPr lang="en-US"/>
              <a:t>Set Title Font Between 35-55pt</a:t>
            </a:r>
          </a:p>
        </p:txBody>
      </p:sp>
    </p:spTree>
    <p:extLst>
      <p:ext uri="{BB962C8B-B14F-4D97-AF65-F5344CB8AC3E}">
        <p14:creationId xmlns:p14="http://schemas.microsoft.com/office/powerpoint/2010/main" val="2736192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0BC382-B8B7-F548-B731-C20C8254CE8E}"/>
              </a:ext>
            </a:extLst>
          </p:cNvPr>
          <p:cNvPicPr>
            <a:picLocks noChangeAspect="1"/>
          </p:cNvPicPr>
          <p:nvPr userDrawn="1"/>
        </p:nvPicPr>
        <p:blipFill>
          <a:blip r:embed="rId2"/>
          <a:srcRect/>
          <a:stretch/>
        </p:blipFill>
        <p:spPr>
          <a:xfrm>
            <a:off x="0" y="0"/>
            <a:ext cx="9144000" cy="6858000"/>
          </a:xfrm>
          <a:prstGeom prst="rect">
            <a:avLst/>
          </a:prstGeom>
        </p:spPr>
      </p:pic>
      <p:sp>
        <p:nvSpPr>
          <p:cNvPr id="6" name="Slide Number Placeholder 5">
            <a:extLst>
              <a:ext uri="{FF2B5EF4-FFF2-40B4-BE49-F238E27FC236}">
                <a16:creationId xmlns:a16="http://schemas.microsoft.com/office/drawing/2014/main" id="{713CA1E7-3D9B-884F-98FA-9775E26D36D8}"/>
              </a:ext>
            </a:extLst>
          </p:cNvPr>
          <p:cNvSpPr>
            <a:spLocks noGrp="1"/>
          </p:cNvSpPr>
          <p:nvPr>
            <p:ph type="sldNum" sz="quarter" idx="12"/>
          </p:nvPr>
        </p:nvSpPr>
        <p:spPr>
          <a:xfrm>
            <a:off x="7086600" y="6492878"/>
            <a:ext cx="20574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2647623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4EBE40-104E-C344-9510-48039709E2F2}"/>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A33B9628-2A63-2043-9A11-CAEC1F373932}"/>
              </a:ext>
            </a:extLst>
          </p:cNvPr>
          <p:cNvSpPr>
            <a:spLocks noGrp="1"/>
          </p:cNvSpPr>
          <p:nvPr>
            <p:ph type="sldNum" sz="quarter" idx="12"/>
          </p:nvPr>
        </p:nvSpPr>
        <p:spPr>
          <a:xfrm>
            <a:off x="7086600" y="6492878"/>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629841" y="457200"/>
            <a:ext cx="2949178" cy="1600200"/>
          </a:xfrm>
        </p:spPr>
        <p:txBody>
          <a:bodyPr anchor="b">
            <a:noAutofit/>
          </a:bodyPr>
          <a:lstStyle>
            <a:lvl1pPr>
              <a:defRPr sz="1800">
                <a:solidFill>
                  <a:srgbClr val="EA5E29"/>
                </a:solidFill>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3887391" y="457201"/>
            <a:ext cx="4629150" cy="4572000"/>
          </a:xfrm>
        </p:spPr>
        <p:txBody>
          <a:bodyPr>
            <a:noAutofit/>
          </a:bodyPr>
          <a:lstStyle>
            <a:lvl1pPr>
              <a:lnSpc>
                <a:spcPct val="100000"/>
              </a:lnSpc>
              <a:defRPr sz="1125"/>
            </a:lvl1pPr>
            <a:lvl2pPr>
              <a:lnSpc>
                <a:spcPct val="100000"/>
              </a:lnSpc>
              <a:defRPr sz="1125"/>
            </a:lvl2pPr>
            <a:lvl3pPr>
              <a:lnSpc>
                <a:spcPct val="100000"/>
              </a:lnSpc>
              <a:defRPr sz="1125"/>
            </a:lvl3pPr>
            <a:lvl4pPr>
              <a:defRPr sz="1125"/>
            </a:lvl4pPr>
            <a:lvl5pPr>
              <a:defRPr sz="1125"/>
            </a:lvl5pPr>
            <a:lvl6pPr>
              <a:defRPr sz="1125"/>
            </a:lvl6pPr>
            <a:lvl7pPr>
              <a:defRPr sz="1125"/>
            </a:lvl7pPr>
            <a:lvl8pPr>
              <a:defRPr sz="1125"/>
            </a:lvl8pPr>
            <a:lvl9pPr>
              <a:defRPr sz="1125"/>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629841" y="2057400"/>
            <a:ext cx="2949178" cy="3811588"/>
          </a:xfrm>
        </p:spPr>
        <p:txBody>
          <a:bodyPr>
            <a:noAutofit/>
          </a:bodyPr>
          <a:lstStyle>
            <a:lvl1pPr marL="0" indent="0">
              <a:lnSpc>
                <a:spcPct val="100000"/>
              </a:lnSpc>
              <a:buNone/>
              <a:defRPr sz="1125"/>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4066060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927D83-B179-554F-947A-B64035D82E97}"/>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52322D32-9A4A-9947-8748-DC302AA9A41B}"/>
              </a:ext>
            </a:extLst>
          </p:cNvPr>
          <p:cNvSpPr>
            <a:spLocks noGrp="1"/>
          </p:cNvSpPr>
          <p:nvPr>
            <p:ph type="sldNum" sz="quarter" idx="12"/>
          </p:nvPr>
        </p:nvSpPr>
        <p:spPr>
          <a:xfrm>
            <a:off x="7086600" y="6492878"/>
            <a:ext cx="20574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629841" y="457200"/>
            <a:ext cx="2949178" cy="1600200"/>
          </a:xfrm>
        </p:spPr>
        <p:txBody>
          <a:bodyPr anchor="b">
            <a:noAutofit/>
          </a:bodyPr>
          <a:lstStyle>
            <a:lvl1pPr>
              <a:defRPr sz="1800">
                <a:solidFill>
                  <a:srgbClr val="EA5E29"/>
                </a:solidFill>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3887391" y="457201"/>
            <a:ext cx="4629150" cy="45720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629841" y="2057400"/>
            <a:ext cx="2949178" cy="3811588"/>
          </a:xfrm>
        </p:spPr>
        <p:txBody>
          <a:bodyPr>
            <a:noAutofit/>
          </a:bodyPr>
          <a:lstStyle>
            <a:lvl1pPr marL="0" indent="0">
              <a:lnSpc>
                <a:spcPct val="100000"/>
              </a:lnSpc>
              <a:buNone/>
              <a:defRPr sz="1125"/>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217879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9AE96-7E1D-6B4E-A2D0-6B3D42B9AAD0}"/>
              </a:ext>
            </a:extLst>
          </p:cNvPr>
          <p:cNvSpPr>
            <a:spLocks noGrp="1"/>
          </p:cNvSpPr>
          <p:nvPr>
            <p:ph type="title"/>
          </p:nvPr>
        </p:nvSpPr>
        <p:spPr>
          <a:xfrm>
            <a:off x="618259" y="288995"/>
            <a:ext cx="8156795" cy="642180"/>
          </a:xfrm>
          <a:prstGeom prst="rect">
            <a:avLst/>
          </a:prstGeom>
          <a:noFill/>
        </p:spPr>
        <p:txBody>
          <a:bodyPr>
            <a:normAutofit/>
          </a:bodyPr>
          <a:lstStyle>
            <a:lvl1pPr>
              <a:defRPr sz="1800">
                <a:latin typeface="Arial" panose="020B0604020202020204" pitchFamily="34" charset="0"/>
                <a:cs typeface="Arial" panose="020B0604020202020204" pitchFamily="34" charset="0"/>
              </a:defRPr>
            </a:lvl1pPr>
          </a:lstStyle>
          <a:p>
            <a:endParaRPr lang="en-US"/>
          </a:p>
        </p:txBody>
      </p:sp>
      <p:sp>
        <p:nvSpPr>
          <p:cNvPr id="3" name="Content Placeholder 2">
            <a:extLst>
              <a:ext uri="{FF2B5EF4-FFF2-40B4-BE49-F238E27FC236}">
                <a16:creationId xmlns:a16="http://schemas.microsoft.com/office/drawing/2014/main" id="{8A67931E-1EA7-B84A-8F5A-268A172F37B8}"/>
              </a:ext>
            </a:extLst>
          </p:cNvPr>
          <p:cNvSpPr>
            <a:spLocks noGrp="1"/>
          </p:cNvSpPr>
          <p:nvPr>
            <p:ph idx="1"/>
          </p:nvPr>
        </p:nvSpPr>
        <p:spPr>
          <a:xfrm>
            <a:off x="618258" y="1130301"/>
            <a:ext cx="8144742" cy="5004805"/>
          </a:xfrm>
          <a:prstGeom prst="rect">
            <a:avLst/>
          </a:prstGeom>
        </p:spPr>
        <p:txBody>
          <a:bodyPr/>
          <a:lstStyle>
            <a:lvl1pPr marL="265503" indent="-265503">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33C55961-81D3-41B8-DAED-82BA66A5FC0B}"/>
              </a:ext>
            </a:extLst>
          </p:cNvPr>
          <p:cNvCxnSpPr>
            <a:cxnSpLocks/>
          </p:cNvCxnSpPr>
          <p:nvPr userDrawn="1"/>
        </p:nvCxnSpPr>
        <p:spPr>
          <a:xfrm>
            <a:off x="368947" y="378341"/>
            <a:ext cx="0" cy="463488"/>
          </a:xfrm>
          <a:prstGeom prst="line">
            <a:avLst/>
          </a:prstGeom>
          <a:ln w="88900">
            <a:solidFill>
              <a:srgbClr val="86AB5D"/>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42E6CAD-622B-CD1D-054C-58B008ABC4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6603" y="6333083"/>
            <a:ext cx="3019568" cy="146577"/>
          </a:xfrm>
          <a:prstGeom prst="rect">
            <a:avLst/>
          </a:prstGeom>
        </p:spPr>
      </p:pic>
      <p:sp>
        <p:nvSpPr>
          <p:cNvPr id="9" name="Rectangle 8">
            <a:extLst>
              <a:ext uri="{FF2B5EF4-FFF2-40B4-BE49-F238E27FC236}">
                <a16:creationId xmlns:a16="http://schemas.microsoft.com/office/drawing/2014/main" id="{54609B67-F74B-6BD5-51A2-EBAD25B037BB}"/>
              </a:ext>
            </a:extLst>
          </p:cNvPr>
          <p:cNvSpPr/>
          <p:nvPr userDrawn="1"/>
        </p:nvSpPr>
        <p:spPr>
          <a:xfrm>
            <a:off x="197328" y="6500311"/>
            <a:ext cx="3936522" cy="196208"/>
          </a:xfrm>
          <a:prstGeom prst="rect">
            <a:avLst/>
          </a:prstGeom>
        </p:spPr>
        <p:txBody>
          <a:bodyPr wrap="square">
            <a:spAutoFit/>
          </a:bodyPr>
          <a:lstStyle/>
          <a:p>
            <a:r>
              <a:rPr lang="en-US" sz="675">
                <a:solidFill>
                  <a:schemeClr val="bg2">
                    <a:lumMod val="75000"/>
                  </a:schemeClr>
                </a:solidFill>
                <a:latin typeface="Calibri" panose="020F0502020204030204" pitchFamily="34" charset="0"/>
              </a:rPr>
              <a:t>Copyright ©2022 Health Management Associates, Inc. All rights reserved. PROPRIETARY and CONFIDENTIAL</a:t>
            </a:r>
            <a:endParaRPr lang="en-US" sz="675">
              <a:solidFill>
                <a:schemeClr val="bg2">
                  <a:lumMod val="75000"/>
                </a:schemeClr>
              </a:solidFill>
            </a:endParaRPr>
          </a:p>
        </p:txBody>
      </p:sp>
      <p:sp>
        <p:nvSpPr>
          <p:cNvPr id="11" name="Text Placeholder 10">
            <a:extLst>
              <a:ext uri="{FF2B5EF4-FFF2-40B4-BE49-F238E27FC236}">
                <a16:creationId xmlns:a16="http://schemas.microsoft.com/office/drawing/2014/main" id="{980A81BC-D81F-CC72-F310-82CDE1D21E96}"/>
              </a:ext>
            </a:extLst>
          </p:cNvPr>
          <p:cNvSpPr>
            <a:spLocks noGrp="1"/>
          </p:cNvSpPr>
          <p:nvPr>
            <p:ph type="body" sz="quarter" idx="10" hasCustomPrompt="1"/>
          </p:nvPr>
        </p:nvSpPr>
        <p:spPr>
          <a:xfrm>
            <a:off x="4276725" y="6332538"/>
            <a:ext cx="4580335" cy="398462"/>
          </a:xfrm>
        </p:spPr>
        <p:txBody>
          <a:bodyPr/>
          <a:lstStyle>
            <a:lvl1pPr marL="0" indent="0">
              <a:buNone/>
              <a:defRPr sz="900"/>
            </a:lvl1pPr>
            <a:lvl2pPr>
              <a:defRPr sz="788"/>
            </a:lvl2pPr>
            <a:lvl3pPr>
              <a:defRPr sz="750"/>
            </a:lvl3pPr>
            <a:lvl4pPr>
              <a:defRPr sz="675"/>
            </a:lvl4pPr>
            <a:lvl5pPr>
              <a:defRPr sz="675"/>
            </a:lvl5pPr>
          </a:lstStyle>
          <a:p>
            <a:pPr lvl="0"/>
            <a:r>
              <a:rPr lang="en-US"/>
              <a:t>Source: </a:t>
            </a:r>
          </a:p>
        </p:txBody>
      </p:sp>
    </p:spTree>
    <p:extLst>
      <p:ext uri="{BB962C8B-B14F-4D97-AF65-F5344CB8AC3E}">
        <p14:creationId xmlns:p14="http://schemas.microsoft.com/office/powerpoint/2010/main" val="2794040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9CE11B-0CA1-0C4B-9A5D-0C65715BD66E}"/>
              </a:ext>
            </a:extLst>
          </p:cNvPr>
          <p:cNvPicPr>
            <a:picLocks noChangeAspect="1"/>
          </p:cNvPicPr>
          <p:nvPr userDrawn="1"/>
        </p:nvPicPr>
        <p:blipFill>
          <a:blip r:embed="rId2"/>
          <a:srcRect/>
          <a:stretch/>
        </p:blipFill>
        <p:spPr>
          <a:xfrm>
            <a:off x="0" y="0"/>
            <a:ext cx="9144000" cy="6858000"/>
          </a:xfrm>
          <a:prstGeom prst="rect">
            <a:avLst/>
          </a:prstGeom>
        </p:spPr>
      </p:pic>
      <p:sp>
        <p:nvSpPr>
          <p:cNvPr id="7" name="Slide Number Placeholder 5">
            <a:extLst>
              <a:ext uri="{FF2B5EF4-FFF2-40B4-BE49-F238E27FC236}">
                <a16:creationId xmlns:a16="http://schemas.microsoft.com/office/drawing/2014/main" id="{6C90EAAA-9730-334A-93AB-99E5FB7EFE42}"/>
              </a:ext>
            </a:extLst>
          </p:cNvPr>
          <p:cNvSpPr>
            <a:spLocks noGrp="1"/>
          </p:cNvSpPr>
          <p:nvPr>
            <p:ph type="sldNum" sz="quarter" idx="12"/>
          </p:nvPr>
        </p:nvSpPr>
        <p:spPr>
          <a:xfrm>
            <a:off x="6875393" y="6557202"/>
            <a:ext cx="2268607" cy="300798"/>
          </a:xfrm>
        </p:spPr>
        <p:txBody>
          <a:bodyPr/>
          <a:lstStyle/>
          <a:p>
            <a:fld id="{0E5DFA69-656B-6C42-BCA9-A7EFA50B4608}" type="slidenum">
              <a:rPr lang="en-US" smtClean="0"/>
              <a:t>‹#›</a:t>
            </a:fld>
            <a:endParaRPr lang="en-US"/>
          </a:p>
        </p:txBody>
      </p:sp>
      <p:sp>
        <p:nvSpPr>
          <p:cNvPr id="8" name="Title 1">
            <a:extLst>
              <a:ext uri="{FF2B5EF4-FFF2-40B4-BE49-F238E27FC236}">
                <a16:creationId xmlns:a16="http://schemas.microsoft.com/office/drawing/2014/main" id="{D5F362BB-5B20-FF4F-B9DA-47DA48CBAD5C}"/>
              </a:ext>
            </a:extLst>
          </p:cNvPr>
          <p:cNvSpPr>
            <a:spLocks noGrp="1"/>
          </p:cNvSpPr>
          <p:nvPr>
            <p:ph type="title" hasCustomPrompt="1"/>
          </p:nvPr>
        </p:nvSpPr>
        <p:spPr>
          <a:xfrm>
            <a:off x="629841" y="365126"/>
            <a:ext cx="7886700" cy="1325563"/>
          </a:xfrm>
        </p:spPr>
        <p:txBody>
          <a:bodyPr>
            <a:noAutofit/>
          </a:bodyPr>
          <a:lstStyle>
            <a:lvl1pPr>
              <a:defRPr>
                <a:solidFill>
                  <a:srgbClr val="EA5E29"/>
                </a:solidFill>
              </a:defRPr>
            </a:lvl1pPr>
          </a:lstStyle>
          <a:p>
            <a:r>
              <a:rPr lang="en-US"/>
              <a:t>Set Title Font Between 35-55pt</a:t>
            </a:r>
          </a:p>
        </p:txBody>
      </p:sp>
    </p:spTree>
    <p:extLst>
      <p:ext uri="{BB962C8B-B14F-4D97-AF65-F5344CB8AC3E}">
        <p14:creationId xmlns:p14="http://schemas.microsoft.com/office/powerpoint/2010/main" val="2285368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A49154-21D0-4544-B247-A9110E63383C}"/>
              </a:ext>
            </a:extLst>
          </p:cNvPr>
          <p:cNvPicPr>
            <a:picLocks noChangeAspect="1"/>
          </p:cNvPicPr>
          <p:nvPr userDrawn="1"/>
        </p:nvPicPr>
        <p:blipFill>
          <a:blip r:embed="rId2"/>
          <a:srcRect/>
          <a:stretch/>
        </p:blipFill>
        <p:spPr>
          <a:xfrm>
            <a:off x="0" y="0"/>
            <a:ext cx="9144000" cy="6858000"/>
          </a:xfrm>
          <a:prstGeom prst="rect">
            <a:avLst/>
          </a:prstGeom>
        </p:spPr>
      </p:pic>
      <p:sp>
        <p:nvSpPr>
          <p:cNvPr id="8" name="Slide Number Placeholder 5">
            <a:extLst>
              <a:ext uri="{FF2B5EF4-FFF2-40B4-BE49-F238E27FC236}">
                <a16:creationId xmlns:a16="http://schemas.microsoft.com/office/drawing/2014/main" id="{8E7B4D0F-3C7F-8147-9B5C-98C105FA9250}"/>
              </a:ext>
            </a:extLst>
          </p:cNvPr>
          <p:cNvSpPr>
            <a:spLocks noGrp="1"/>
          </p:cNvSpPr>
          <p:nvPr>
            <p:ph type="sldNum" sz="quarter" idx="12"/>
          </p:nvPr>
        </p:nvSpPr>
        <p:spPr>
          <a:xfrm>
            <a:off x="6875393" y="6557202"/>
            <a:ext cx="2268607" cy="300798"/>
          </a:xfrm>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776186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51D327-59C7-344D-9EC1-FA9EEFD7A7BC}"/>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839BA53D-A6D4-E942-B312-AA67A9E377A1}"/>
              </a:ext>
            </a:extLst>
          </p:cNvPr>
          <p:cNvSpPr>
            <a:spLocks noGrp="1"/>
          </p:cNvSpPr>
          <p:nvPr>
            <p:ph type="sldNum" sz="quarter" idx="12"/>
          </p:nvPr>
        </p:nvSpPr>
        <p:spPr>
          <a:xfrm>
            <a:off x="6875393" y="6557202"/>
            <a:ext cx="2268607" cy="300798"/>
          </a:xfrm>
        </p:spPr>
        <p:txBody>
          <a:bodyPr/>
          <a:lstStyle/>
          <a:p>
            <a:fld id="{0E5DFA69-656B-6C42-BCA9-A7EFA50B4608}" type="slidenum">
              <a:rPr lang="en-US" smtClean="0"/>
              <a:t>‹#›</a:t>
            </a:fld>
            <a:endParaRPr lang="en-US"/>
          </a:p>
        </p:txBody>
      </p:sp>
      <p:sp>
        <p:nvSpPr>
          <p:cNvPr id="3" name="Content Placeholder 2"/>
          <p:cNvSpPr>
            <a:spLocks noGrp="1"/>
          </p:cNvSpPr>
          <p:nvPr>
            <p:ph idx="1" hasCustomPrompt="1"/>
          </p:nvPr>
        </p:nvSpPr>
        <p:spPr>
          <a:xfrm>
            <a:off x="3887391" y="457200"/>
            <a:ext cx="4629150" cy="4873625"/>
          </a:xfrm>
        </p:spPr>
        <p:txBody>
          <a:bodyPr>
            <a:noAutofit/>
          </a:bodyPr>
          <a:lstStyle>
            <a:lvl1pPr>
              <a:lnSpc>
                <a:spcPct val="100000"/>
              </a:lnSpc>
              <a:defRPr sz="2000"/>
            </a:lvl1pPr>
            <a:lvl2pPr>
              <a:lnSpc>
                <a:spcPct val="100000"/>
              </a:lnSpc>
              <a:defRPr sz="2000"/>
            </a:lvl2pPr>
            <a:lvl3pPr>
              <a:lnSpc>
                <a:spcPct val="100000"/>
              </a:lnSpc>
              <a:defRPr sz="2000"/>
            </a:lvl3pPr>
            <a:lvl4pPr>
              <a:defRPr sz="2000"/>
            </a:lvl4pPr>
            <a:lvl5pPr>
              <a:defRPr sz="2000"/>
            </a:lvl5pPr>
            <a:lvl6pPr>
              <a:defRPr sz="2000"/>
            </a:lvl6pPr>
            <a:lvl7pPr>
              <a:defRPr sz="2000"/>
            </a:lvl7pPr>
            <a:lvl8pPr>
              <a:defRPr sz="2000"/>
            </a:lvl8pPr>
            <a:lvl9pPr>
              <a:defRPr sz="20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p:cNvSpPr>
            <a:spLocks noGrp="1"/>
          </p:cNvSpPr>
          <p:nvPr>
            <p:ph type="body" sz="half" idx="2" hasCustomPrompt="1"/>
          </p:nvPr>
        </p:nvSpPr>
        <p:spPr>
          <a:xfrm>
            <a:off x="629841" y="2057400"/>
            <a:ext cx="2949178"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
        <p:nvSpPr>
          <p:cNvPr id="10" name="Title 1">
            <a:extLst>
              <a:ext uri="{FF2B5EF4-FFF2-40B4-BE49-F238E27FC236}">
                <a16:creationId xmlns:a16="http://schemas.microsoft.com/office/drawing/2014/main" id="{BADB3440-42C1-AD49-AE25-FEFD5B60556B}"/>
              </a:ext>
            </a:extLst>
          </p:cNvPr>
          <p:cNvSpPr>
            <a:spLocks noGrp="1"/>
          </p:cNvSpPr>
          <p:nvPr>
            <p:ph type="title" hasCustomPrompt="1"/>
          </p:nvPr>
        </p:nvSpPr>
        <p:spPr>
          <a:xfrm>
            <a:off x="629841" y="457200"/>
            <a:ext cx="2949178" cy="1600200"/>
          </a:xfrm>
        </p:spPr>
        <p:txBody>
          <a:bodyPr anchor="b">
            <a:noAutofit/>
          </a:bodyPr>
          <a:lstStyle>
            <a:lvl1pPr>
              <a:defRPr sz="3200">
                <a:solidFill>
                  <a:srgbClr val="EA5E29"/>
                </a:solidFill>
              </a:defRPr>
            </a:lvl1pPr>
          </a:lstStyle>
          <a:p>
            <a:r>
              <a:rPr lang="en-US"/>
              <a:t>Set Title Font Between 30-40pt</a:t>
            </a:r>
          </a:p>
        </p:txBody>
      </p:sp>
    </p:spTree>
    <p:extLst>
      <p:ext uri="{BB962C8B-B14F-4D97-AF65-F5344CB8AC3E}">
        <p14:creationId xmlns:p14="http://schemas.microsoft.com/office/powerpoint/2010/main" val="266893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632B2-582A-B248-A51A-AAA82070FBDD}"/>
              </a:ext>
            </a:extLst>
          </p:cNvPr>
          <p:cNvPicPr>
            <a:picLocks noChangeAspect="1"/>
          </p:cNvPicPr>
          <p:nvPr userDrawn="1"/>
        </p:nvPicPr>
        <p:blipFill>
          <a:blip r:embed="rId2"/>
          <a:srcRect/>
          <a:stretch/>
        </p:blipFill>
        <p:spPr>
          <a:xfrm>
            <a:off x="0" y="0"/>
            <a:ext cx="9144000" cy="6858000"/>
          </a:xfrm>
          <a:prstGeom prst="rect">
            <a:avLst/>
          </a:prstGeom>
        </p:spPr>
      </p:pic>
      <p:sp>
        <p:nvSpPr>
          <p:cNvPr id="9" name="Slide Number Placeholder 5">
            <a:extLst>
              <a:ext uri="{FF2B5EF4-FFF2-40B4-BE49-F238E27FC236}">
                <a16:creationId xmlns:a16="http://schemas.microsoft.com/office/drawing/2014/main" id="{5D638F95-8555-AA49-AFAC-607E710821FE}"/>
              </a:ext>
            </a:extLst>
          </p:cNvPr>
          <p:cNvSpPr>
            <a:spLocks noGrp="1"/>
          </p:cNvSpPr>
          <p:nvPr>
            <p:ph type="sldNum" sz="quarter" idx="12"/>
          </p:nvPr>
        </p:nvSpPr>
        <p:spPr>
          <a:xfrm>
            <a:off x="6875393" y="6557202"/>
            <a:ext cx="2268607" cy="300798"/>
          </a:xfrm>
        </p:spPr>
        <p:txBody>
          <a:bodyPr/>
          <a:lstStyle/>
          <a:p>
            <a:fld id="{0E5DFA69-656B-6C42-BCA9-A7EFA50B4608}" type="slidenum">
              <a:rPr lang="en-US" smtClean="0"/>
              <a:t>‹#›</a:t>
            </a:fld>
            <a:endParaRPr lang="en-US"/>
          </a:p>
        </p:txBody>
      </p:sp>
      <p:sp>
        <p:nvSpPr>
          <p:cNvPr id="2" name="Title 1"/>
          <p:cNvSpPr>
            <a:spLocks noGrp="1"/>
          </p:cNvSpPr>
          <p:nvPr>
            <p:ph type="title" hasCustomPrompt="1"/>
          </p:nvPr>
        </p:nvSpPr>
        <p:spPr>
          <a:xfrm>
            <a:off x="629841" y="457200"/>
            <a:ext cx="2949178" cy="1600200"/>
          </a:xfrm>
        </p:spPr>
        <p:txBody>
          <a:bodyPr anchor="b">
            <a:noAutofit/>
          </a:bodyPr>
          <a:lstStyle>
            <a:lvl1pPr>
              <a:defRPr sz="3200">
                <a:solidFill>
                  <a:srgbClr val="EA5E29"/>
                </a:solidFill>
              </a:defRPr>
            </a:lvl1pPr>
          </a:lstStyle>
          <a:p>
            <a:r>
              <a:rPr lang="en-US"/>
              <a:t>Set Title Font Between 30-40pt</a:t>
            </a:r>
          </a:p>
        </p:txBody>
      </p:sp>
      <p:sp>
        <p:nvSpPr>
          <p:cNvPr id="3" name="Picture Placeholder 2"/>
          <p:cNvSpPr>
            <a:spLocks noGrp="1" noChangeAspect="1"/>
          </p:cNvSpPr>
          <p:nvPr>
            <p:ph type="pic" idx="1"/>
          </p:nvPr>
        </p:nvSpPr>
        <p:spPr>
          <a:xfrm>
            <a:off x="3887391" y="45720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629841" y="2057400"/>
            <a:ext cx="2949178"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677497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B51341-4418-87B6-30DA-20B8CBB7931B}"/>
              </a:ext>
            </a:extLst>
          </p:cNvPr>
          <p:cNvSpPr>
            <a:spLocks noGrp="1"/>
          </p:cNvSpPr>
          <p:nvPr>
            <p:ph type="pic" sz="quarter" idx="10"/>
          </p:nvPr>
        </p:nvSpPr>
        <p:spPr>
          <a:xfrm>
            <a:off x="1084660" y="823012"/>
            <a:ext cx="2396728" cy="4229100"/>
          </a:xfrm>
          <a:prstGeom prst="rect">
            <a:avLst/>
          </a:prstGeom>
          <a:solidFill>
            <a:schemeClr val="tx1">
              <a:lumMod val="75000"/>
              <a:lumOff val="25000"/>
            </a:schemeClr>
          </a:solidFill>
        </p:spPr>
        <p:txBody>
          <a:bodyPr/>
          <a:lstStyle>
            <a:lvl1pPr marL="0" indent="0" algn="ctr">
              <a:buNone/>
              <a:defRPr>
                <a:solidFill>
                  <a:schemeClr val="bg1"/>
                </a:solidFill>
              </a:defRPr>
            </a:lvl1pPr>
          </a:lstStyle>
          <a:p>
            <a:endParaRPr lang="en-US"/>
          </a:p>
          <a:p>
            <a:r>
              <a:rPr lang="en-US"/>
              <a:t>Click Icon to add picture or drag and drop</a:t>
            </a:r>
          </a:p>
        </p:txBody>
      </p:sp>
    </p:spTree>
    <p:extLst>
      <p:ext uri="{BB962C8B-B14F-4D97-AF65-F5344CB8AC3E}">
        <p14:creationId xmlns:p14="http://schemas.microsoft.com/office/powerpoint/2010/main" val="388902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5A892-5E35-FD45-8F99-4777B996129A}" type="datetimeFigureOut">
              <a:rPr lang="en-US" smtClean="0"/>
              <a:t>9/24/2024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DFA69-656B-6C42-BCA9-A7EFA50B4608}" type="slidenum">
              <a:rPr lang="en-US" smtClean="0"/>
              <a:t>‹#›</a:t>
            </a:fld>
            <a:endParaRPr lang="en-US"/>
          </a:p>
        </p:txBody>
      </p:sp>
    </p:spTree>
    <p:extLst>
      <p:ext uri="{BB962C8B-B14F-4D97-AF65-F5344CB8AC3E}">
        <p14:creationId xmlns:p14="http://schemas.microsoft.com/office/powerpoint/2010/main" val="2982986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71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AB1E-1DCF-084E-AF8A-EB63ED4C0C3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DE003-1416-0943-B751-76EB793B8FB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C401-84AA-DA45-98ED-029205FBAAB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46214-5550-7C43-AB36-F5FA31A12F1C}" type="datetimeFigureOut">
              <a:rPr lang="en-US" smtClean="0"/>
              <a:t>9/24/2024</a:t>
            </a:fld>
            <a:endParaRPr lang="en-US"/>
          </a:p>
        </p:txBody>
      </p:sp>
      <p:sp>
        <p:nvSpPr>
          <p:cNvPr id="5" name="Footer Placeholder 4">
            <a:extLst>
              <a:ext uri="{FF2B5EF4-FFF2-40B4-BE49-F238E27FC236}">
                <a16:creationId xmlns:a16="http://schemas.microsoft.com/office/drawing/2014/main" id="{2E7561BC-D6DD-5E48-85C7-D8DCA93C11F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3EE7F-2D09-EC4F-8996-BE5EE8B27A1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E3F615-0371-7B44-8B36-5A304F524AD2}" type="slidenum">
              <a:rPr lang="en-US" smtClean="0"/>
              <a:t>‹#›</a:t>
            </a:fld>
            <a:endParaRPr lang="en-US"/>
          </a:p>
        </p:txBody>
      </p:sp>
    </p:spTree>
    <p:extLst>
      <p:ext uri="{BB962C8B-B14F-4D97-AF65-F5344CB8AC3E}">
        <p14:creationId xmlns:p14="http://schemas.microsoft.com/office/powerpoint/2010/main" val="397405980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AB1E-1DCF-084E-AF8A-EB63ED4C0C35}"/>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DE003-1416-0943-B751-76EB793B8FB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C401-84AA-DA45-98ED-029205FBAAB1}"/>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13746214-5550-7C43-AB36-F5FA31A12F1C}" type="datetimeFigureOut">
              <a:rPr lang="en-US" smtClean="0"/>
              <a:t>9/24/2024</a:t>
            </a:fld>
            <a:endParaRPr lang="en-US"/>
          </a:p>
        </p:txBody>
      </p:sp>
      <p:sp>
        <p:nvSpPr>
          <p:cNvPr id="5" name="Footer Placeholder 4">
            <a:extLst>
              <a:ext uri="{FF2B5EF4-FFF2-40B4-BE49-F238E27FC236}">
                <a16:creationId xmlns:a16="http://schemas.microsoft.com/office/drawing/2014/main" id="{2E7561BC-D6DD-5E48-85C7-D8DCA93C11F4}"/>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3EE7F-2D09-EC4F-8996-BE5EE8B27A10}"/>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73E3F615-0371-7B44-8B36-5A304F524AD2}" type="slidenum">
              <a:rPr lang="en-US" smtClean="0"/>
              <a:t>‹#›</a:t>
            </a:fld>
            <a:endParaRPr lang="en-US"/>
          </a:p>
        </p:txBody>
      </p:sp>
    </p:spTree>
    <p:extLst>
      <p:ext uri="{BB962C8B-B14F-4D97-AF65-F5344CB8AC3E}">
        <p14:creationId xmlns:p14="http://schemas.microsoft.com/office/powerpoint/2010/main" val="156703272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www.apprenticeship.gov/sites/default/files/DOL_IndustryFactsheet_AboutUs_v16%20%281%29.pdf" TargetMode="External"/><Relationship Id="rId4" Type="http://schemas.openxmlformats.org/officeDocument/2006/relationships/hyperlink" Target="http://www.apprenticeship.gov/"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apprenticeship.gov/"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hyperlink" Target="http://www.apprenticeship.gov/NAW"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apprenticeship.gov/sites/default/files/DOL_IndFactsheet_Ambassador_041024.pdf" TargetMode="External"/><Relationship Id="rId5" Type="http://schemas.openxmlformats.org/officeDocument/2006/relationships/image" Target="../media/image49.png"/><Relationship Id="rId4" Type="http://schemas.openxmlformats.org/officeDocument/2006/relationships/hyperlink" Target="https://www.apprenticeship.gov/sites/default/files/dol-industryfactsheet-ra-industryintermediaries-updated.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18" Type="http://schemas.openxmlformats.org/officeDocument/2006/relationships/image" Target="../media/image63.png"/><Relationship Id="rId3" Type="http://schemas.openxmlformats.org/officeDocument/2006/relationships/slide" Target="slide25.xml"/><Relationship Id="rId7" Type="http://schemas.openxmlformats.org/officeDocument/2006/relationships/image" Target="../media/image54.svg"/><Relationship Id="rId12" Type="http://schemas.openxmlformats.org/officeDocument/2006/relationships/image" Target="../media/image58.svg"/><Relationship Id="rId17" Type="http://schemas.openxmlformats.org/officeDocument/2006/relationships/image" Target="../media/image62.svg"/><Relationship Id="rId2" Type="http://schemas.openxmlformats.org/officeDocument/2006/relationships/notesSlide" Target="../notesSlides/notesSlide14.xml"/><Relationship Id="rId16"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svg"/><Relationship Id="rId15" Type="http://schemas.openxmlformats.org/officeDocument/2006/relationships/slide" Target="slide27.xml"/><Relationship Id="rId10" Type="http://schemas.openxmlformats.org/officeDocument/2006/relationships/slide" Target="slide26.xml"/><Relationship Id="rId19" Type="http://schemas.openxmlformats.org/officeDocument/2006/relationships/image" Target="../media/image64.sv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0.svg"/></Relationships>
</file>

<file path=ppt/slides/_rels/slide26.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18" Type="http://schemas.openxmlformats.org/officeDocument/2006/relationships/image" Target="../media/image64.svg"/><Relationship Id="rId3" Type="http://schemas.openxmlformats.org/officeDocument/2006/relationships/slide" Target="slide25.xml"/><Relationship Id="rId7" Type="http://schemas.openxmlformats.org/officeDocument/2006/relationships/image" Target="../media/image53.png"/><Relationship Id="rId12" Type="http://schemas.openxmlformats.org/officeDocument/2006/relationships/image" Target="../media/image58.svg"/><Relationship Id="rId17" Type="http://schemas.openxmlformats.org/officeDocument/2006/relationships/image" Target="../media/image63.png"/><Relationship Id="rId2" Type="http://schemas.openxmlformats.org/officeDocument/2006/relationships/notesSlide" Target="../notesSlides/notesSlide15.xml"/><Relationship Id="rId16" Type="http://schemas.openxmlformats.org/officeDocument/2006/relationships/image" Target="../media/image62.svg"/><Relationship Id="rId1" Type="http://schemas.openxmlformats.org/officeDocument/2006/relationships/slideLayout" Target="../slideLayouts/slideLayout6.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slide" Target="slide27.xml"/><Relationship Id="rId9" Type="http://schemas.openxmlformats.org/officeDocument/2006/relationships/image" Target="../media/image55.png"/><Relationship Id="rId14" Type="http://schemas.openxmlformats.org/officeDocument/2006/relationships/image" Target="../media/image60.sv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58.svg"/><Relationship Id="rId18" Type="http://schemas.openxmlformats.org/officeDocument/2006/relationships/image" Target="../media/image62.svg"/><Relationship Id="rId3" Type="http://schemas.openxmlformats.org/officeDocument/2006/relationships/slide" Target="slide25.xml"/><Relationship Id="rId7" Type="http://schemas.openxmlformats.org/officeDocument/2006/relationships/image" Target="../media/image54.svg"/><Relationship Id="rId12" Type="http://schemas.openxmlformats.org/officeDocument/2006/relationships/image" Target="../media/image57.png"/><Relationship Id="rId17" Type="http://schemas.openxmlformats.org/officeDocument/2006/relationships/image" Target="../media/image61.png"/><Relationship Id="rId2" Type="http://schemas.openxmlformats.org/officeDocument/2006/relationships/notesSlide" Target="../notesSlides/notesSlide16.xml"/><Relationship Id="rId16" Type="http://schemas.openxmlformats.org/officeDocument/2006/relationships/slide" Target="slide27.xml"/><Relationship Id="rId20" Type="http://schemas.openxmlformats.org/officeDocument/2006/relationships/image" Target="../media/image64.svg"/><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slide" Target="slide26.xml"/><Relationship Id="rId5" Type="http://schemas.openxmlformats.org/officeDocument/2006/relationships/image" Target="../media/image52.svg"/><Relationship Id="rId15" Type="http://schemas.openxmlformats.org/officeDocument/2006/relationships/image" Target="../media/image60.svg"/><Relationship Id="rId10" Type="http://schemas.openxmlformats.org/officeDocument/2006/relationships/image" Target="../media/image56.svg"/><Relationship Id="rId19" Type="http://schemas.openxmlformats.org/officeDocument/2006/relationships/image" Target="../media/image63.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9.png"/><Relationship Id="rId18" Type="http://schemas.openxmlformats.org/officeDocument/2006/relationships/image" Target="../media/image63.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8.svg"/><Relationship Id="rId17" Type="http://schemas.openxmlformats.org/officeDocument/2006/relationships/image" Target="../media/image62.svg"/><Relationship Id="rId2" Type="http://schemas.openxmlformats.org/officeDocument/2006/relationships/notesSlide" Target="../notesSlides/notesSlide17.xml"/><Relationship Id="rId16"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54.svg"/><Relationship Id="rId11" Type="http://schemas.openxmlformats.org/officeDocument/2006/relationships/image" Target="../media/image57.png"/><Relationship Id="rId5" Type="http://schemas.openxmlformats.org/officeDocument/2006/relationships/image" Target="../media/image53.png"/><Relationship Id="rId15" Type="http://schemas.openxmlformats.org/officeDocument/2006/relationships/slide" Target="slide27.xml"/><Relationship Id="rId10" Type="http://schemas.openxmlformats.org/officeDocument/2006/relationships/slide" Target="slide26.xml"/><Relationship Id="rId19" Type="http://schemas.openxmlformats.org/officeDocument/2006/relationships/image" Target="../media/image64.svg"/><Relationship Id="rId4" Type="http://schemas.openxmlformats.org/officeDocument/2006/relationships/image" Target="../media/image52.svg"/><Relationship Id="rId9" Type="http://schemas.openxmlformats.org/officeDocument/2006/relationships/slide" Target="slide25.xml"/><Relationship Id="rId14" Type="http://schemas.openxmlformats.org/officeDocument/2006/relationships/image" Target="../media/image60.sv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svg"/><Relationship Id="rId18" Type="http://schemas.openxmlformats.org/officeDocument/2006/relationships/image" Target="../media/image61.png"/><Relationship Id="rId3" Type="http://schemas.openxmlformats.org/officeDocument/2006/relationships/slide" Target="slide27.xml"/><Relationship Id="rId7" Type="http://schemas.openxmlformats.org/officeDocument/2006/relationships/image" Target="../media/image54.svg"/><Relationship Id="rId12" Type="http://schemas.openxmlformats.org/officeDocument/2006/relationships/image" Target="../media/image57.png"/><Relationship Id="rId17" Type="http://schemas.openxmlformats.org/officeDocument/2006/relationships/image" Target="../media/image64.svg"/><Relationship Id="rId2" Type="http://schemas.openxmlformats.org/officeDocument/2006/relationships/notesSlide" Target="../notesSlides/notesSlide18.xml"/><Relationship Id="rId16"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slide" Target="slide26.xml"/><Relationship Id="rId5" Type="http://schemas.openxmlformats.org/officeDocument/2006/relationships/image" Target="../media/image52.svg"/><Relationship Id="rId15" Type="http://schemas.openxmlformats.org/officeDocument/2006/relationships/image" Target="../media/image60.svg"/><Relationship Id="rId10" Type="http://schemas.openxmlformats.org/officeDocument/2006/relationships/slide" Target="slide25.xml"/><Relationship Id="rId19" Type="http://schemas.openxmlformats.org/officeDocument/2006/relationships/image" Target="../media/image62.sv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slide" Target="slide30.xml"/><Relationship Id="rId18" Type="http://schemas.openxmlformats.org/officeDocument/2006/relationships/image" Target="../media/image62.svg"/><Relationship Id="rId3" Type="http://schemas.openxmlformats.org/officeDocument/2006/relationships/slide" Target="slide25.xml"/><Relationship Id="rId7" Type="http://schemas.openxmlformats.org/officeDocument/2006/relationships/image" Target="../media/image54.svg"/><Relationship Id="rId12" Type="http://schemas.openxmlformats.org/officeDocument/2006/relationships/image" Target="../media/image58.svg"/><Relationship Id="rId17" Type="http://schemas.openxmlformats.org/officeDocument/2006/relationships/image" Target="../media/image61.png"/><Relationship Id="rId2" Type="http://schemas.openxmlformats.org/officeDocument/2006/relationships/notesSlide" Target="../notesSlides/notesSlide19.xml"/><Relationship Id="rId16" Type="http://schemas.openxmlformats.org/officeDocument/2006/relationships/slide" Target="slide27.xml"/><Relationship Id="rId20" Type="http://schemas.openxmlformats.org/officeDocument/2006/relationships/image" Target="../media/image64.svg"/><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svg"/><Relationship Id="rId15" Type="http://schemas.openxmlformats.org/officeDocument/2006/relationships/image" Target="../media/image60.svg"/><Relationship Id="rId10" Type="http://schemas.openxmlformats.org/officeDocument/2006/relationships/slide" Target="slide26.xml"/><Relationship Id="rId19" Type="http://schemas.openxmlformats.org/officeDocument/2006/relationships/image" Target="../media/image63.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slide" Target="slide29.xml"/><Relationship Id="rId18" Type="http://schemas.openxmlformats.org/officeDocument/2006/relationships/image" Target="../media/image62.svg"/><Relationship Id="rId3" Type="http://schemas.openxmlformats.org/officeDocument/2006/relationships/slide" Target="slide30.xml"/><Relationship Id="rId7" Type="http://schemas.openxmlformats.org/officeDocument/2006/relationships/image" Target="../media/image54.svg"/><Relationship Id="rId12" Type="http://schemas.openxmlformats.org/officeDocument/2006/relationships/image" Target="../media/image58.svg"/><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slide" Target="slide27.xml"/><Relationship Id="rId20" Type="http://schemas.openxmlformats.org/officeDocument/2006/relationships/image" Target="../media/image64.svg"/><Relationship Id="rId1" Type="http://schemas.openxmlformats.org/officeDocument/2006/relationships/slideLayout" Target="../slideLayouts/slideLayout6.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svg"/><Relationship Id="rId15" Type="http://schemas.openxmlformats.org/officeDocument/2006/relationships/image" Target="../media/image60.svg"/><Relationship Id="rId10" Type="http://schemas.openxmlformats.org/officeDocument/2006/relationships/slide" Target="slide26.xml"/><Relationship Id="rId19" Type="http://schemas.openxmlformats.org/officeDocument/2006/relationships/image" Target="../media/image63.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9.png"/><Relationship Id="rId18" Type="http://schemas.openxmlformats.org/officeDocument/2006/relationships/image" Target="../media/image63.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8.svg"/><Relationship Id="rId17" Type="http://schemas.openxmlformats.org/officeDocument/2006/relationships/image" Target="../media/image62.svg"/><Relationship Id="rId2" Type="http://schemas.openxmlformats.org/officeDocument/2006/relationships/notesSlide" Target="../notesSlides/notesSlide21.xml"/><Relationship Id="rId16"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54.svg"/><Relationship Id="rId11" Type="http://schemas.openxmlformats.org/officeDocument/2006/relationships/image" Target="../media/image57.png"/><Relationship Id="rId5" Type="http://schemas.openxmlformats.org/officeDocument/2006/relationships/image" Target="../media/image53.png"/><Relationship Id="rId15" Type="http://schemas.openxmlformats.org/officeDocument/2006/relationships/slide" Target="slide27.xml"/><Relationship Id="rId10" Type="http://schemas.openxmlformats.org/officeDocument/2006/relationships/slide" Target="slide26.xml"/><Relationship Id="rId19" Type="http://schemas.openxmlformats.org/officeDocument/2006/relationships/image" Target="../media/image64.svg"/><Relationship Id="rId4" Type="http://schemas.openxmlformats.org/officeDocument/2006/relationships/image" Target="../media/image52.svg"/><Relationship Id="rId9" Type="http://schemas.openxmlformats.org/officeDocument/2006/relationships/slide" Target="slide30.xml"/><Relationship Id="rId14" Type="http://schemas.openxmlformats.org/officeDocument/2006/relationships/image" Target="../media/image60.sv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youtu.be/zHkn70oRBDA" TargetMode="External"/><Relationship Id="rId5" Type="http://schemas.openxmlformats.org/officeDocument/2006/relationships/image" Target="../media/image48.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34.xml"/><Relationship Id="rId7"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https://miro.medium.com/v2/resize:fit:1358/1*TWHtJ6vSv4OmbxkZkyNpxA.jpeg" TargetMode="External"/><Relationship Id="rId5" Type="http://schemas.openxmlformats.org/officeDocument/2006/relationships/image" Target="../media/image67.jpeg"/><Relationship Id="rId10" Type="http://schemas.openxmlformats.org/officeDocument/2006/relationships/image" Target="../media/image71.jpeg"/><Relationship Id="rId4" Type="http://schemas.openxmlformats.org/officeDocument/2006/relationships/image" Target="../media/image66.jpeg"/><Relationship Id="rId9" Type="http://schemas.openxmlformats.org/officeDocument/2006/relationships/image" Target="../media/image70.jpeg"/></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hyperlink" Target="https://www.thenationalcouncil.org/program/center-for-workforce-solutions/" TargetMode="External"/><Relationship Id="rId3" Type="http://schemas.microsoft.com/office/2018/10/relationships/comments" Target="../comments/modernComment_7FFFE79C_52429EC1.xml"/><Relationship Id="rId7" Type="http://schemas.openxmlformats.org/officeDocument/2006/relationships/hyperlink" Target="https://www.thenationalcouncil.org/program/center-for-workforce-solutions/engage/workforce-solutions-jam/" TargetMode="External"/><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hyperlink" Target="mailto:workforce@thenationalcouncil.org"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9.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23.png"/><Relationship Id="rId5" Type="http://schemas.openxmlformats.org/officeDocument/2006/relationships/hyperlink" Target="https://www.thenationalcouncil.org/resources/crosswalk-workforce-recommendations/"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EF56-B36F-CB6F-CB42-DEAF06219299}"/>
              </a:ext>
            </a:extLst>
          </p:cNvPr>
          <p:cNvSpPr>
            <a:spLocks noGrp="1"/>
          </p:cNvSpPr>
          <p:nvPr>
            <p:ph type="ctrTitle"/>
          </p:nvPr>
        </p:nvSpPr>
        <p:spPr>
          <a:xfrm>
            <a:off x="685800" y="3114551"/>
            <a:ext cx="7772400" cy="1685235"/>
          </a:xfrm>
        </p:spPr>
        <p:txBody>
          <a:bodyPr/>
          <a:lstStyle/>
          <a:p>
            <a:r>
              <a:rPr lang="en-US" sz="4000"/>
              <a:t>Reimagining Behavioral Health Workforce Pathways: An Introduction to Apprenticeships</a:t>
            </a:r>
          </a:p>
        </p:txBody>
      </p:sp>
      <p:sp>
        <p:nvSpPr>
          <p:cNvPr id="3" name="Subtitle 2">
            <a:extLst>
              <a:ext uri="{FF2B5EF4-FFF2-40B4-BE49-F238E27FC236}">
                <a16:creationId xmlns:a16="http://schemas.microsoft.com/office/drawing/2014/main" id="{33974FE2-C5D8-A8B0-4395-30E9979D7834}"/>
              </a:ext>
            </a:extLst>
          </p:cNvPr>
          <p:cNvSpPr>
            <a:spLocks noGrp="1"/>
          </p:cNvSpPr>
          <p:nvPr>
            <p:ph type="subTitle" idx="1"/>
          </p:nvPr>
        </p:nvSpPr>
        <p:spPr/>
        <p:txBody>
          <a:bodyPr/>
          <a:lstStyle/>
          <a:p>
            <a:r>
              <a:rPr lang="en-US"/>
              <a:t>Thursday, September 19</a:t>
            </a:r>
          </a:p>
          <a:p>
            <a:r>
              <a:rPr lang="en-US"/>
              <a:t>2 PM ET</a:t>
            </a:r>
          </a:p>
        </p:txBody>
      </p:sp>
    </p:spTree>
    <p:extLst>
      <p:ext uri="{BB962C8B-B14F-4D97-AF65-F5344CB8AC3E}">
        <p14:creationId xmlns:p14="http://schemas.microsoft.com/office/powerpoint/2010/main" val="1643762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D0212-1A5C-09D8-3C00-28FB85A5FAF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C932DB-0DBB-2F16-92A6-9B21A0043E1D}"/>
              </a:ext>
            </a:extLst>
          </p:cNvPr>
          <p:cNvPicPr>
            <a:picLocks noChangeAspect="1"/>
          </p:cNvPicPr>
          <p:nvPr/>
        </p:nvPicPr>
        <p:blipFill>
          <a:blip r:embed="rId3"/>
          <a:stretch>
            <a:fillRect/>
          </a:stretch>
        </p:blipFill>
        <p:spPr>
          <a:xfrm>
            <a:off x="6311248" y="6149175"/>
            <a:ext cx="2414588" cy="592931"/>
          </a:xfrm>
          <a:prstGeom prst="rect">
            <a:avLst/>
          </a:prstGeom>
        </p:spPr>
      </p:pic>
      <p:sp>
        <p:nvSpPr>
          <p:cNvPr id="8" name="Title 1">
            <a:extLst>
              <a:ext uri="{FF2B5EF4-FFF2-40B4-BE49-F238E27FC236}">
                <a16:creationId xmlns:a16="http://schemas.microsoft.com/office/drawing/2014/main" id="{12ED9B7A-E41D-2A68-CD85-31827308701D}"/>
              </a:ext>
            </a:extLst>
          </p:cNvPr>
          <p:cNvSpPr txBox="1">
            <a:spLocks/>
          </p:cNvSpPr>
          <p:nvPr/>
        </p:nvSpPr>
        <p:spPr>
          <a:xfrm>
            <a:off x="452114" y="242828"/>
            <a:ext cx="8691887" cy="931994"/>
          </a:xfrm>
          <a:prstGeom prst="rect">
            <a:avLst/>
          </a:prstGeom>
          <a:noFill/>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defTabSz="685800">
              <a:defRPr/>
            </a:pPr>
            <a:r>
              <a:rPr lang="en-US" sz="3200">
                <a:solidFill>
                  <a:srgbClr val="EA5E29"/>
                </a:solidFill>
                <a:latin typeface="Calibri Light"/>
                <a:cs typeface="Calibri Light"/>
              </a:rPr>
              <a:t>Crosswalk of Recommendation Highlights: Workforce Expansion</a:t>
            </a:r>
            <a:endParaRPr lang="en-US" sz="3600">
              <a:solidFill>
                <a:prstClr val="black"/>
              </a:solidFill>
            </a:endParaRPr>
          </a:p>
        </p:txBody>
      </p:sp>
      <p:pic>
        <p:nvPicPr>
          <p:cNvPr id="3" name="Picture 2" descr="A close-up of a sign&#10;&#10;Description automatically generated">
            <a:extLst>
              <a:ext uri="{FF2B5EF4-FFF2-40B4-BE49-F238E27FC236}">
                <a16:creationId xmlns:a16="http://schemas.microsoft.com/office/drawing/2014/main" id="{FD80E7EA-DFC0-8D56-5ABA-6FDC83A27BF0}"/>
              </a:ext>
            </a:extLst>
          </p:cNvPr>
          <p:cNvPicPr>
            <a:picLocks noChangeAspect="1"/>
          </p:cNvPicPr>
          <p:nvPr/>
        </p:nvPicPr>
        <p:blipFill>
          <a:blip r:embed="rId4"/>
          <a:stretch>
            <a:fillRect/>
          </a:stretch>
        </p:blipFill>
        <p:spPr>
          <a:xfrm>
            <a:off x="4280594" y="6149175"/>
            <a:ext cx="1687070" cy="564020"/>
          </a:xfrm>
          <a:prstGeom prst="rect">
            <a:avLst/>
          </a:prstGeom>
        </p:spPr>
      </p:pic>
      <p:sp>
        <p:nvSpPr>
          <p:cNvPr id="7" name="TextBox 6">
            <a:extLst>
              <a:ext uri="{FF2B5EF4-FFF2-40B4-BE49-F238E27FC236}">
                <a16:creationId xmlns:a16="http://schemas.microsoft.com/office/drawing/2014/main" id="{4202357B-898C-992C-36BA-6D54F614DC4A}"/>
              </a:ext>
            </a:extLst>
          </p:cNvPr>
          <p:cNvSpPr txBox="1"/>
          <p:nvPr/>
        </p:nvSpPr>
        <p:spPr>
          <a:xfrm>
            <a:off x="452114" y="1640819"/>
            <a:ext cx="7962838" cy="584775"/>
          </a:xfrm>
          <a:prstGeom prst="rect">
            <a:avLst/>
          </a:prstGeom>
          <a:noFill/>
        </p:spPr>
        <p:txBody>
          <a:bodyPr wrap="square">
            <a:spAutoFit/>
          </a:bodyPr>
          <a:lstStyle/>
          <a:p>
            <a:pPr defTabSz="685800"/>
            <a:r>
              <a:rPr lang="en-US" sz="1600">
                <a:solidFill>
                  <a:prstClr val="black"/>
                </a:solidFill>
                <a:latin typeface="Calibri"/>
              </a:rPr>
              <a:t>Expanding both the clinical and non-traditional workforce are central to addressing current and future shortages and are part of clinical innovation and new models of care</a:t>
            </a:r>
            <a:r>
              <a:rPr lang="en-US" sz="1200">
                <a:solidFill>
                  <a:prstClr val="black"/>
                </a:solidFill>
                <a:latin typeface="Calibri"/>
              </a:rPr>
              <a:t>.</a:t>
            </a:r>
          </a:p>
        </p:txBody>
      </p:sp>
      <p:sp>
        <p:nvSpPr>
          <p:cNvPr id="2" name="Rectangle: Diagonal Corners Rounded 1">
            <a:extLst>
              <a:ext uri="{FF2B5EF4-FFF2-40B4-BE49-F238E27FC236}">
                <a16:creationId xmlns:a16="http://schemas.microsoft.com/office/drawing/2014/main" id="{1989BE7F-2971-2267-F04C-A02AECD16D53}"/>
              </a:ext>
            </a:extLst>
          </p:cNvPr>
          <p:cNvSpPr/>
          <p:nvPr/>
        </p:nvSpPr>
        <p:spPr>
          <a:xfrm>
            <a:off x="452114" y="2436274"/>
            <a:ext cx="8092446" cy="3334606"/>
          </a:xfrm>
          <a:prstGeom prst="round2Diag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sz="1400" b="1">
                <a:solidFill>
                  <a:prstClr val="black"/>
                </a:solidFill>
                <a:latin typeface="Calibri" panose="020F0502020204030204"/>
                <a:cs typeface="Calibri"/>
              </a:rPr>
              <a:t>Recruit and retain a diverse and inclusive healthcare workforce</a:t>
            </a:r>
          </a:p>
          <a:p>
            <a:pPr marL="557213" lvl="1" indent="-214313" defTabSz="685800">
              <a:buFont typeface="Arial" panose="020B0604020202020204" pitchFamily="34" charset="0"/>
              <a:buChar char="•"/>
              <a:defRPr/>
            </a:pPr>
            <a:r>
              <a:rPr lang="en-US" sz="1400">
                <a:solidFill>
                  <a:prstClr val="black"/>
                </a:solidFill>
                <a:latin typeface="Calibri" panose="020F0502020204030204"/>
                <a:cs typeface="Calibri"/>
              </a:rPr>
              <a:t>Develop equity-grounded leadership programs to build leadership and expansion of a diverse workforce and foster clear, equitable pathways for career advancement </a:t>
            </a:r>
          </a:p>
          <a:p>
            <a:pPr algn="ctr" defTabSz="685800">
              <a:defRPr/>
            </a:pPr>
            <a:endParaRPr lang="en-US" sz="1400" b="1">
              <a:solidFill>
                <a:prstClr val="black"/>
              </a:solidFill>
              <a:latin typeface="Calibri" panose="020F0502020204030204"/>
              <a:cs typeface="Calibri"/>
            </a:endParaRPr>
          </a:p>
          <a:p>
            <a:pPr algn="ctr" defTabSz="685800">
              <a:defRPr/>
            </a:pPr>
            <a:r>
              <a:rPr lang="en-US" sz="1400" b="1">
                <a:solidFill>
                  <a:prstClr val="black"/>
                </a:solidFill>
                <a:latin typeface="Calibri" panose="020F0502020204030204"/>
                <a:cs typeface="Calibri"/>
              </a:rPr>
              <a:t>Enhance the infrastructure available to support and coordinate workforce development </a:t>
            </a:r>
          </a:p>
          <a:p>
            <a:pPr marL="557213" lvl="1" indent="-214313" defTabSz="685800">
              <a:buFont typeface="Arial" panose="020B0604020202020204" pitchFamily="34" charset="0"/>
              <a:buChar char="•"/>
              <a:defRPr/>
            </a:pPr>
            <a:r>
              <a:rPr lang="en-US" sz="1400">
                <a:solidFill>
                  <a:prstClr val="black"/>
                </a:solidFill>
                <a:latin typeface="Calibri" panose="020F0502020204030204"/>
                <a:cs typeface="Calibri"/>
              </a:rPr>
              <a:t>Implement systematic recruitment and retention strategies at the federal, state, and local levels</a:t>
            </a:r>
          </a:p>
          <a:p>
            <a:pPr marL="557213" lvl="1" indent="-214313" defTabSz="685800">
              <a:buFont typeface="Arial" panose="020B0604020202020204" pitchFamily="34" charset="0"/>
              <a:buChar char="•"/>
              <a:defRPr/>
            </a:pPr>
            <a:r>
              <a:rPr lang="en-US" sz="1400">
                <a:solidFill>
                  <a:prstClr val="black"/>
                </a:solidFill>
                <a:latin typeface="Calibri" panose="020F0502020204030204"/>
                <a:cs typeface="Calibri"/>
              </a:rPr>
              <a:t>Build relationships with the community, local colleges and universities to raise connection with diverse students who could become part of the workforce pipeline</a:t>
            </a:r>
          </a:p>
          <a:p>
            <a:pPr marL="557213" lvl="1" indent="-214313" defTabSz="685800">
              <a:buFont typeface="Arial" panose="020B0604020202020204" pitchFamily="34" charset="0"/>
              <a:buChar char="•"/>
              <a:defRPr/>
            </a:pPr>
            <a:r>
              <a:rPr lang="en-US" sz="1400">
                <a:solidFill>
                  <a:prstClr val="black"/>
                </a:solidFill>
                <a:latin typeface="Calibri" panose="020F0502020204030204"/>
                <a:cs typeface="Calibri"/>
              </a:rPr>
              <a:t>Design models for training, including how to receive payment and invest in Peer run organization policy, payment, and training</a:t>
            </a:r>
          </a:p>
          <a:p>
            <a:pPr algn="ctr" defTabSz="685800">
              <a:defRPr/>
            </a:pPr>
            <a:endParaRPr lang="en-US" sz="1400" b="1">
              <a:solidFill>
                <a:prstClr val="black"/>
              </a:solidFill>
              <a:latin typeface="Calibri" panose="020F0502020204030204"/>
              <a:cs typeface="Calibri"/>
            </a:endParaRPr>
          </a:p>
          <a:p>
            <a:pPr algn="ctr" defTabSz="685800">
              <a:defRPr/>
            </a:pPr>
            <a:r>
              <a:rPr lang="en-US" sz="1400" b="1">
                <a:solidFill>
                  <a:prstClr val="black"/>
                </a:solidFill>
                <a:latin typeface="Calibri" panose="020F0502020204030204"/>
                <a:cs typeface="Calibri"/>
              </a:rPr>
              <a:t>Expand and optimize the workforce</a:t>
            </a:r>
          </a:p>
          <a:p>
            <a:pPr marL="557213" lvl="1" indent="-214313" defTabSz="685800">
              <a:buFont typeface="Arial" panose="020B0604020202020204" pitchFamily="34" charset="0"/>
              <a:buChar char="•"/>
              <a:defRPr/>
            </a:pPr>
            <a:r>
              <a:rPr lang="en-US" sz="1400">
                <a:solidFill>
                  <a:prstClr val="black"/>
                </a:solidFill>
                <a:latin typeface="Calibri" panose="020F0502020204030204"/>
                <a:cs typeface="Calibri"/>
              </a:rPr>
              <a:t>Develop a greater role for peer specialists, community health workers, and paraprofessionals to free up the licensed workforce for those with higher level needs </a:t>
            </a:r>
          </a:p>
        </p:txBody>
      </p:sp>
    </p:spTree>
    <p:extLst>
      <p:ext uri="{BB962C8B-B14F-4D97-AF65-F5344CB8AC3E}">
        <p14:creationId xmlns:p14="http://schemas.microsoft.com/office/powerpoint/2010/main" val="2973708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6497-24F9-BB31-8315-47E33B62BD5B}"/>
              </a:ext>
            </a:extLst>
          </p:cNvPr>
          <p:cNvSpPr>
            <a:spLocks noGrp="1"/>
          </p:cNvSpPr>
          <p:nvPr>
            <p:ph type="title"/>
          </p:nvPr>
        </p:nvSpPr>
        <p:spPr>
          <a:xfrm>
            <a:off x="526773" y="-106322"/>
            <a:ext cx="8090451" cy="1325563"/>
          </a:xfrm>
        </p:spPr>
        <p:txBody>
          <a:bodyPr/>
          <a:lstStyle/>
          <a:p>
            <a:r>
              <a:rPr lang="en-US" sz="3200"/>
              <a:t>NCMW Apprenticeship Capacity Building Project</a:t>
            </a:r>
          </a:p>
        </p:txBody>
      </p:sp>
      <p:graphicFrame>
        <p:nvGraphicFramePr>
          <p:cNvPr id="4" name="Content Placeholder 3">
            <a:extLst>
              <a:ext uri="{FF2B5EF4-FFF2-40B4-BE49-F238E27FC236}">
                <a16:creationId xmlns:a16="http://schemas.microsoft.com/office/drawing/2014/main" id="{DDD56872-E490-9B7A-3BA3-7454618ECE27}"/>
              </a:ext>
            </a:extLst>
          </p:cNvPr>
          <p:cNvGraphicFramePr>
            <a:graphicFrameLocks noGrp="1"/>
          </p:cNvGraphicFramePr>
          <p:nvPr>
            <p:ph idx="1"/>
          </p:nvPr>
        </p:nvGraphicFramePr>
        <p:xfrm>
          <a:off x="526773" y="1104265"/>
          <a:ext cx="8090451" cy="18218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B27CE451-D714-7A28-AFC4-86B3DFD26B84}"/>
              </a:ext>
            </a:extLst>
          </p:cNvPr>
          <p:cNvSpPr txBox="1"/>
          <p:nvPr/>
        </p:nvSpPr>
        <p:spPr>
          <a:xfrm>
            <a:off x="294640" y="3092408"/>
            <a:ext cx="8463280" cy="2893100"/>
          </a:xfrm>
          <a:prstGeom prst="rect">
            <a:avLst/>
          </a:prstGeom>
          <a:noFill/>
        </p:spPr>
        <p:txBody>
          <a:bodyPr wrap="square" rtlCol="0">
            <a:spAutoFit/>
          </a:bodyPr>
          <a:lstStyle/>
          <a:p>
            <a:r>
              <a:rPr lang="en-US" b="1"/>
              <a:t>Initial Findings:</a:t>
            </a:r>
          </a:p>
          <a:p>
            <a:endParaRPr lang="en-US"/>
          </a:p>
          <a:p>
            <a:pPr marL="285750" indent="-285750">
              <a:spcAft>
                <a:spcPts val="600"/>
              </a:spcAft>
              <a:buFont typeface="Arial" panose="020B0604020202020204" pitchFamily="34" charset="0"/>
              <a:buChar char="•"/>
            </a:pPr>
            <a:r>
              <a:rPr lang="en-US"/>
              <a:t>There is a lack of awareness of RAPs in the MH/SU field but an interest in learning more</a:t>
            </a:r>
          </a:p>
          <a:p>
            <a:pPr marL="285750" indent="-285750">
              <a:spcAft>
                <a:spcPts val="600"/>
              </a:spcAft>
              <a:buFont typeface="Arial" panose="020B0604020202020204" pitchFamily="34" charset="0"/>
              <a:buChar char="•"/>
            </a:pPr>
            <a:r>
              <a:rPr lang="en-US"/>
              <a:t>Barriers to implementing a RAP include understanding the registration process, lack of funding, lack of organizational capacity to commit to the program</a:t>
            </a:r>
          </a:p>
          <a:p>
            <a:pPr marL="285750" indent="-285750">
              <a:spcAft>
                <a:spcPts val="600"/>
              </a:spcAft>
              <a:buFont typeface="Arial" panose="020B0604020202020204" pitchFamily="34" charset="0"/>
              <a:buChar char="•"/>
            </a:pPr>
            <a:r>
              <a:rPr lang="en-US"/>
              <a:t>WBLPs experienced challenges including turnover and staffing difficulties</a:t>
            </a:r>
          </a:p>
          <a:p>
            <a:pPr marL="285750" indent="-285750">
              <a:buFont typeface="Arial" panose="020B0604020202020204" pitchFamily="34" charset="0"/>
              <a:buChar char="•"/>
            </a:pPr>
            <a:r>
              <a:rPr lang="en-US"/>
              <a:t>RAPS/WBLPs can be beneficial for staff recruitment/retention, increasing</a:t>
            </a:r>
          </a:p>
          <a:p>
            <a:r>
              <a:rPr lang="en-US"/>
              <a:t> employee skill level and increasing workforce capacity to serve clients</a:t>
            </a:r>
          </a:p>
        </p:txBody>
      </p:sp>
    </p:spTree>
    <p:extLst>
      <p:ext uri="{BB962C8B-B14F-4D97-AF65-F5344CB8AC3E}">
        <p14:creationId xmlns:p14="http://schemas.microsoft.com/office/powerpoint/2010/main" val="3837635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9581-32A7-31A9-DDED-57A54F7B76CA}"/>
              </a:ext>
            </a:extLst>
          </p:cNvPr>
          <p:cNvSpPr>
            <a:spLocks noGrp="1"/>
          </p:cNvSpPr>
          <p:nvPr>
            <p:ph type="title"/>
          </p:nvPr>
        </p:nvSpPr>
        <p:spPr/>
        <p:txBody>
          <a:bodyPr/>
          <a:lstStyle/>
          <a:p>
            <a:r>
              <a:rPr lang="en-US" sz="3600"/>
              <a:t>Coming Soon: Work-Based Learning Handbook</a:t>
            </a:r>
          </a:p>
        </p:txBody>
      </p:sp>
      <p:pic>
        <p:nvPicPr>
          <p:cNvPr id="5" name="Content Placeholder 4" descr="A person and person sitting at a table&#10;&#10;Description automatically generated">
            <a:extLst>
              <a:ext uri="{FF2B5EF4-FFF2-40B4-BE49-F238E27FC236}">
                <a16:creationId xmlns:a16="http://schemas.microsoft.com/office/drawing/2014/main" id="{D5392506-064F-B013-ACFE-53EDDBEC113E}"/>
              </a:ext>
            </a:extLst>
          </p:cNvPr>
          <p:cNvPicPr>
            <a:picLocks noGrp="1" noChangeAspect="1"/>
          </p:cNvPicPr>
          <p:nvPr>
            <p:ph idx="1"/>
          </p:nvPr>
        </p:nvPicPr>
        <p:blipFill>
          <a:blip r:embed="rId2"/>
          <a:stretch>
            <a:fillRect/>
          </a:stretch>
        </p:blipFill>
        <p:spPr>
          <a:xfrm>
            <a:off x="437306" y="1838959"/>
            <a:ext cx="2705436" cy="3495041"/>
          </a:xfrm>
        </p:spPr>
      </p:pic>
      <p:sp>
        <p:nvSpPr>
          <p:cNvPr id="6" name="TextBox 5">
            <a:extLst>
              <a:ext uri="{FF2B5EF4-FFF2-40B4-BE49-F238E27FC236}">
                <a16:creationId xmlns:a16="http://schemas.microsoft.com/office/drawing/2014/main" id="{EB1ACFCC-2F90-DB27-2183-983524945A2B}"/>
              </a:ext>
            </a:extLst>
          </p:cNvPr>
          <p:cNvSpPr txBox="1"/>
          <p:nvPr/>
        </p:nvSpPr>
        <p:spPr>
          <a:xfrm>
            <a:off x="3342640" y="1690689"/>
            <a:ext cx="5699760" cy="4385816"/>
          </a:xfrm>
          <a:prstGeom prst="rect">
            <a:avLst/>
          </a:prstGeom>
          <a:noFill/>
        </p:spPr>
        <p:txBody>
          <a:bodyPr wrap="square" rtlCol="0">
            <a:spAutoFit/>
          </a:bodyPr>
          <a:lstStyle/>
          <a:p>
            <a:pPr>
              <a:lnSpc>
                <a:spcPct val="150000"/>
              </a:lnSpc>
            </a:pPr>
            <a:r>
              <a:rPr lang="en-US" i="1"/>
              <a:t>This handbook will include:</a:t>
            </a:r>
          </a:p>
          <a:p>
            <a:pPr marL="285750" indent="-285750">
              <a:buFont typeface="Arial" panose="020B0604020202020204" pitchFamily="34" charset="0"/>
              <a:buChar char="•"/>
            </a:pPr>
            <a:r>
              <a:rPr lang="en-US"/>
              <a:t>Overview of Registered Apprenticeship Programs (RAP)</a:t>
            </a:r>
          </a:p>
          <a:p>
            <a:endParaRPr lang="en-US"/>
          </a:p>
          <a:p>
            <a:pPr marL="285750" indent="-285750">
              <a:lnSpc>
                <a:spcPct val="150000"/>
              </a:lnSpc>
              <a:buFont typeface="Arial" panose="020B0604020202020204" pitchFamily="34" charset="0"/>
              <a:buChar char="•"/>
            </a:pPr>
            <a:r>
              <a:rPr lang="en-US"/>
              <a:t>Overview of work-based learning programs</a:t>
            </a:r>
          </a:p>
          <a:p>
            <a:pPr>
              <a:lnSpc>
                <a:spcPct val="150000"/>
              </a:lnSpc>
            </a:pPr>
            <a:endParaRPr lang="en-US"/>
          </a:p>
          <a:p>
            <a:pPr marL="285750" indent="-285750">
              <a:buFont typeface="Arial" panose="020B0604020202020204" pitchFamily="34" charset="0"/>
              <a:buChar char="•"/>
            </a:pPr>
            <a:r>
              <a:rPr lang="en-US"/>
              <a:t>Program considerations surrounding funding, recruitment and retention, and ROI</a:t>
            </a:r>
          </a:p>
          <a:p>
            <a:endParaRPr lang="en-US"/>
          </a:p>
          <a:p>
            <a:pPr marL="285750" indent="-285750">
              <a:buFont typeface="Arial" panose="020B0604020202020204" pitchFamily="34" charset="0"/>
              <a:buChar char="•"/>
            </a:pPr>
            <a:r>
              <a:rPr lang="en-US"/>
              <a:t>Resources to support organizations interested in exploring implementation of a RAP or work-based learning program</a:t>
            </a:r>
          </a:p>
          <a:p>
            <a:endParaRPr lang="en-US"/>
          </a:p>
          <a:p>
            <a:pPr marL="285750" indent="-285750">
              <a:buFont typeface="Arial" panose="020B0604020202020204" pitchFamily="34" charset="0"/>
              <a:buChar char="•"/>
            </a:pPr>
            <a:r>
              <a:rPr lang="en-US"/>
              <a:t>Discussion of the importance of equity </a:t>
            </a:r>
          </a:p>
          <a:p>
            <a:r>
              <a:rPr lang="en-US"/>
              <a:t>      in the MH/SU workforce</a:t>
            </a:r>
          </a:p>
        </p:txBody>
      </p:sp>
    </p:spTree>
    <p:extLst>
      <p:ext uri="{BB962C8B-B14F-4D97-AF65-F5344CB8AC3E}">
        <p14:creationId xmlns:p14="http://schemas.microsoft.com/office/powerpoint/2010/main" val="4057457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ADD49C-C563-BFC0-C17F-7E2C7E1AADC1}"/>
              </a:ext>
            </a:extLst>
          </p:cNvPr>
          <p:cNvSpPr txBox="1"/>
          <p:nvPr/>
        </p:nvSpPr>
        <p:spPr bwMode="auto">
          <a:xfrm>
            <a:off x="633093" y="3607679"/>
            <a:ext cx="5221421" cy="1831193"/>
          </a:xfrm>
          <a:prstGeom prst="rect">
            <a:avLst/>
          </a:prstGeom>
          <a:solidFill>
            <a:schemeClr val="bg1">
              <a:lumMod val="95000"/>
            </a:schemeClr>
          </a:solidFill>
          <a:ln>
            <a:noFill/>
          </a:ln>
        </p:spPr>
        <p:txBody>
          <a:bodyPr wrap="square" lIns="91440" tIns="54000" rIns="91440" bIns="54000" rtlCol="0" anchor="t">
            <a:spAutoFit/>
          </a:bodyPr>
          <a:lstStyle/>
          <a:p>
            <a:pPr defTabSz="685205" eaLnBrk="0" fontAlgn="base" hangingPunct="0">
              <a:lnSpc>
                <a:spcPct val="120000"/>
              </a:lnSpc>
              <a:spcBef>
                <a:spcPct val="0"/>
              </a:spcBef>
              <a:spcAft>
                <a:spcPct val="0"/>
              </a:spcAft>
            </a:pPr>
            <a:r>
              <a:rPr lang="en-US" sz="1350" b="1">
                <a:solidFill>
                  <a:srgbClr val="000000"/>
                </a:solidFill>
                <a:latin typeface="Arial"/>
                <a:ea typeface="Century Gothic" charset="0"/>
                <a:cs typeface="Arial"/>
              </a:rPr>
              <a:t>ApprenticeshipUSA</a:t>
            </a:r>
            <a:r>
              <a:rPr lang="en-US" sz="1350" b="1">
                <a:solidFill>
                  <a:srgbClr val="FA5333"/>
                </a:solidFill>
                <a:latin typeface="Arial"/>
                <a:ea typeface="Century Gothic" charset="0"/>
                <a:cs typeface="Arial"/>
              </a:rPr>
              <a:t> </a:t>
            </a:r>
            <a:r>
              <a:rPr lang="en-US" sz="1350">
                <a:solidFill>
                  <a:srgbClr val="000000"/>
                </a:solidFill>
                <a:latin typeface="Arial"/>
                <a:ea typeface="Century Gothic" charset="0"/>
                <a:cs typeface="Arial"/>
              </a:rPr>
              <a:t>is a unifying brand designed to connect, </a:t>
            </a:r>
            <a:br>
              <a:rPr lang="en-US" sz="1350">
                <a:latin typeface="Arial" panose="020B0604020202020204" pitchFamily="34" charset="0"/>
                <a:ea typeface="Century Gothic" charset="0"/>
                <a:cs typeface="Arial" panose="020B0604020202020204" pitchFamily="34" charset="0"/>
              </a:rPr>
            </a:br>
            <a:r>
              <a:rPr lang="en-US" sz="1350">
                <a:solidFill>
                  <a:srgbClr val="000000"/>
                </a:solidFill>
                <a:latin typeface="Arial"/>
                <a:ea typeface="Century Gothic" charset="0"/>
                <a:cs typeface="Arial"/>
              </a:rPr>
              <a:t>unite, and amplify all stakeholders in the national Registered Apprenticeship system including apprenticeship sponsors, </a:t>
            </a:r>
            <a:br>
              <a:rPr lang="en-US" sz="1350">
                <a:latin typeface="Arial" panose="020B0604020202020204" pitchFamily="34" charset="0"/>
                <a:ea typeface="Century Gothic" charset="0"/>
                <a:cs typeface="Arial" panose="020B0604020202020204" pitchFamily="34" charset="0"/>
              </a:rPr>
            </a:br>
            <a:r>
              <a:rPr lang="en-US" sz="1350">
                <a:solidFill>
                  <a:srgbClr val="000000"/>
                </a:solidFill>
                <a:latin typeface="Arial"/>
                <a:ea typeface="Century Gothic" charset="0"/>
                <a:cs typeface="Arial"/>
              </a:rPr>
              <a:t>training providers, apprentices, Office of Apprenticeship staff, </a:t>
            </a:r>
            <a:br>
              <a:rPr lang="en-US" sz="1350">
                <a:latin typeface="Arial" panose="020B0604020202020204" pitchFamily="34" charset="0"/>
                <a:ea typeface="Century Gothic" charset="0"/>
                <a:cs typeface="Arial" panose="020B0604020202020204" pitchFamily="34" charset="0"/>
              </a:rPr>
            </a:br>
            <a:r>
              <a:rPr lang="en-US" sz="1350">
                <a:solidFill>
                  <a:srgbClr val="000000"/>
                </a:solidFill>
                <a:latin typeface="Arial"/>
                <a:ea typeface="Century Gothic" charset="0"/>
                <a:cs typeface="Arial"/>
              </a:rPr>
              <a:t>State Apprenticeship Agencies, employers, labor management organizations, industry associations, educators, equity partners, </a:t>
            </a:r>
            <a:br>
              <a:rPr lang="en-US" sz="1350">
                <a:latin typeface="Arial" panose="020B0604020202020204" pitchFamily="34" charset="0"/>
                <a:ea typeface="Century Gothic" charset="0"/>
                <a:cs typeface="Arial" panose="020B0604020202020204" pitchFamily="34" charset="0"/>
              </a:rPr>
            </a:br>
            <a:r>
              <a:rPr lang="en-US" sz="1350">
                <a:solidFill>
                  <a:srgbClr val="000000"/>
                </a:solidFill>
                <a:latin typeface="Arial"/>
                <a:ea typeface="Century Gothic" charset="0"/>
                <a:cs typeface="Arial"/>
              </a:rPr>
              <a:t>and others under one name. </a:t>
            </a:r>
          </a:p>
        </p:txBody>
      </p:sp>
      <p:sp>
        <p:nvSpPr>
          <p:cNvPr id="5" name="Title 13">
            <a:extLst>
              <a:ext uri="{FF2B5EF4-FFF2-40B4-BE49-F238E27FC236}">
                <a16:creationId xmlns:a16="http://schemas.microsoft.com/office/drawing/2014/main" id="{CC34044F-AAB0-D2B7-7B8E-EB57407202AD}"/>
              </a:ext>
            </a:extLst>
          </p:cNvPr>
          <p:cNvSpPr>
            <a:spLocks noGrp="1"/>
          </p:cNvSpPr>
          <p:nvPr>
            <p:ph type="title"/>
          </p:nvPr>
        </p:nvSpPr>
        <p:spPr>
          <a:xfrm>
            <a:off x="633093" y="3153615"/>
            <a:ext cx="5221421" cy="403957"/>
          </a:xfrm>
          <a:solidFill>
            <a:schemeClr val="bg1"/>
          </a:solidFill>
        </p:spPr>
        <p:txBody>
          <a:bodyPr/>
          <a:lstStyle/>
          <a:p>
            <a:r>
              <a:rPr lang="en-US" sz="2250" spc="-38">
                <a:solidFill>
                  <a:schemeClr val="tx2"/>
                </a:solidFill>
                <a:ea typeface="Lato" charset="0"/>
                <a:cs typeface="Lato" charset="0"/>
              </a:rPr>
              <a:t>WHAT IS </a:t>
            </a:r>
            <a:r>
              <a:rPr lang="en-US" sz="2250" b="1" spc="-38">
                <a:solidFill>
                  <a:srgbClr val="001F60"/>
                </a:solidFill>
                <a:ea typeface="Lato" charset="0"/>
                <a:cs typeface="Lato" charset="0"/>
              </a:rPr>
              <a:t>APPRENTICESHIP</a:t>
            </a:r>
            <a:r>
              <a:rPr lang="en-US" sz="2250" b="1" spc="-38">
                <a:solidFill>
                  <a:srgbClr val="FF0000"/>
                </a:solidFill>
                <a:ea typeface="Lato" charset="0"/>
                <a:cs typeface="Lato" charset="0"/>
              </a:rPr>
              <a:t>USA</a:t>
            </a:r>
            <a:r>
              <a:rPr lang="en-US" sz="2250" b="1" spc="-38">
                <a:solidFill>
                  <a:schemeClr val="tx2"/>
                </a:solidFill>
                <a:ea typeface="Lato" charset="0"/>
                <a:cs typeface="Lato" charset="0"/>
              </a:rPr>
              <a:t>?</a:t>
            </a:r>
            <a:endParaRPr lang="en-US" sz="2250" spc="-38">
              <a:solidFill>
                <a:schemeClr val="tx2"/>
              </a:solidFill>
              <a:ea typeface="Lato" charset="0"/>
              <a:cs typeface="Lato" charset="0"/>
            </a:endParaRPr>
          </a:p>
        </p:txBody>
      </p:sp>
      <p:sp>
        <p:nvSpPr>
          <p:cNvPr id="6" name="Rectangle 5">
            <a:extLst>
              <a:ext uri="{FF2B5EF4-FFF2-40B4-BE49-F238E27FC236}">
                <a16:creationId xmlns:a16="http://schemas.microsoft.com/office/drawing/2014/main" id="{F72CC5B6-A0AA-FA6F-6AD0-2E680B74B773}"/>
              </a:ext>
            </a:extLst>
          </p:cNvPr>
          <p:cNvSpPr/>
          <p:nvPr/>
        </p:nvSpPr>
        <p:spPr>
          <a:xfrm>
            <a:off x="6099673" y="3824697"/>
            <a:ext cx="2627427" cy="1131079"/>
          </a:xfrm>
          <a:prstGeom prst="rect">
            <a:avLst/>
          </a:prstGeom>
          <a:noFill/>
        </p:spPr>
        <p:txBody>
          <a:bodyPr wrap="square">
            <a:spAutoFit/>
          </a:bodyPr>
          <a:lstStyle/>
          <a:p>
            <a:pPr defTabSz="685205" eaLnBrk="0" fontAlgn="base" hangingPunct="0">
              <a:spcBef>
                <a:spcPct val="0"/>
              </a:spcBef>
              <a:spcAft>
                <a:spcPct val="0"/>
              </a:spcAft>
            </a:pPr>
            <a:r>
              <a:rPr lang="en-US" sz="1350" i="1">
                <a:solidFill>
                  <a:srgbClr val="000000">
                    <a:lumMod val="65000"/>
                    <a:lumOff val="35000"/>
                  </a:srgbClr>
                </a:solidFill>
                <a:latin typeface="Arial" panose="020B0604020202020204" pitchFamily="34" charset="0"/>
                <a:ea typeface="Century Gothic" charset="0"/>
                <a:cs typeface="Arial" panose="020B0604020202020204" pitchFamily="34" charset="0"/>
              </a:rPr>
              <a:t>This initiative supports the Department’s broader efforts to expand, diversify, strengthen, and modernize Registered Apprenticeship.</a:t>
            </a:r>
          </a:p>
        </p:txBody>
      </p:sp>
      <p:cxnSp>
        <p:nvCxnSpPr>
          <p:cNvPr id="7" name="Straight Connector 6">
            <a:extLst>
              <a:ext uri="{FF2B5EF4-FFF2-40B4-BE49-F238E27FC236}">
                <a16:creationId xmlns:a16="http://schemas.microsoft.com/office/drawing/2014/main" id="{5372AE75-CA8F-1978-267E-108311559554}"/>
              </a:ext>
            </a:extLst>
          </p:cNvPr>
          <p:cNvCxnSpPr>
            <a:cxnSpLocks/>
          </p:cNvCxnSpPr>
          <p:nvPr/>
        </p:nvCxnSpPr>
        <p:spPr>
          <a:xfrm>
            <a:off x="5977093" y="3607679"/>
            <a:ext cx="0" cy="1831209"/>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grpSp>
        <p:nvGrpSpPr>
          <p:cNvPr id="8" name="Group 7">
            <a:extLst>
              <a:ext uri="{FF2B5EF4-FFF2-40B4-BE49-F238E27FC236}">
                <a16:creationId xmlns:a16="http://schemas.microsoft.com/office/drawing/2014/main" id="{771CACED-808C-21E8-EDCD-3977FF48A405}"/>
              </a:ext>
            </a:extLst>
          </p:cNvPr>
          <p:cNvGrpSpPr/>
          <p:nvPr/>
        </p:nvGrpSpPr>
        <p:grpSpPr>
          <a:xfrm>
            <a:off x="559815" y="1444126"/>
            <a:ext cx="8024370" cy="1121939"/>
            <a:chOff x="347772" y="787690"/>
            <a:chExt cx="11484489" cy="1605721"/>
          </a:xfrm>
        </p:grpSpPr>
        <p:pic>
          <p:nvPicPr>
            <p:cNvPr id="9" name="Picture 8">
              <a:extLst>
                <a:ext uri="{FF2B5EF4-FFF2-40B4-BE49-F238E27FC236}">
                  <a16:creationId xmlns:a16="http://schemas.microsoft.com/office/drawing/2014/main" id="{AC12946C-40BF-8A13-A90F-ED5A39B9EB79}"/>
                </a:ext>
              </a:extLst>
            </p:cNvPr>
            <p:cNvPicPr>
              <a:picLocks noChangeAspect="1"/>
            </p:cNvPicPr>
            <p:nvPr/>
          </p:nvPicPr>
          <p:blipFill rotWithShape="1">
            <a:blip r:embed="rId2">
              <a:extLst>
                <a:ext uri="{28A0092B-C50C-407E-A947-70E740481C1C}">
                  <a14:useLocalDpi xmlns:a14="http://schemas.microsoft.com/office/drawing/2010/main" val="0"/>
                </a:ext>
              </a:extLst>
            </a:blip>
            <a:srcRect b="23026"/>
            <a:stretch/>
          </p:blipFill>
          <p:spPr>
            <a:xfrm>
              <a:off x="356565" y="787690"/>
              <a:ext cx="11475696" cy="1225752"/>
            </a:xfrm>
            <a:prstGeom prst="rect">
              <a:avLst/>
            </a:prstGeom>
          </p:spPr>
        </p:pic>
        <p:pic>
          <p:nvPicPr>
            <p:cNvPr id="10" name="Picture 9" descr="Logo&#10;&#10;Description automatically generated">
              <a:extLst>
                <a:ext uri="{FF2B5EF4-FFF2-40B4-BE49-F238E27FC236}">
                  <a16:creationId xmlns:a16="http://schemas.microsoft.com/office/drawing/2014/main" id="{76A155A5-F6F4-ADAB-C39F-C16A895E2A8F}"/>
                </a:ext>
              </a:extLst>
            </p:cNvPr>
            <p:cNvPicPr>
              <a:picLocks noChangeAspect="1"/>
            </p:cNvPicPr>
            <p:nvPr/>
          </p:nvPicPr>
          <p:blipFill rotWithShape="1">
            <a:blip r:embed="rId3"/>
            <a:srcRect t="76028"/>
            <a:stretch/>
          </p:blipFill>
          <p:spPr>
            <a:xfrm>
              <a:off x="347772" y="2013455"/>
              <a:ext cx="11475696" cy="379956"/>
            </a:xfrm>
            <a:prstGeom prst="rect">
              <a:avLst/>
            </a:prstGeom>
          </p:spPr>
        </p:pic>
      </p:grpSp>
      <p:cxnSp>
        <p:nvCxnSpPr>
          <p:cNvPr id="11" name="Straight Connector 10">
            <a:extLst>
              <a:ext uri="{FF2B5EF4-FFF2-40B4-BE49-F238E27FC236}">
                <a16:creationId xmlns:a16="http://schemas.microsoft.com/office/drawing/2014/main" id="{FB75DA5D-C3E1-DA22-D99F-4B57389E6338}"/>
              </a:ext>
            </a:extLst>
          </p:cNvPr>
          <p:cNvCxnSpPr>
            <a:cxnSpLocks/>
          </p:cNvCxnSpPr>
          <p:nvPr/>
        </p:nvCxnSpPr>
        <p:spPr>
          <a:xfrm>
            <a:off x="1192" y="2863404"/>
            <a:ext cx="9141619" cy="0"/>
          </a:xfrm>
          <a:prstGeom prst="line">
            <a:avLst/>
          </a:prstGeom>
          <a:ln w="38100" cmpd="thickThin">
            <a:solidFill>
              <a:srgbClr val="001F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155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3B0DB7CB-FC87-516A-2023-651C2437613E}"/>
              </a:ext>
            </a:extLst>
          </p:cNvPr>
          <p:cNvSpPr>
            <a:spLocks noGrp="1"/>
          </p:cNvSpPr>
          <p:nvPr>
            <p:ph type="title"/>
          </p:nvPr>
        </p:nvSpPr>
        <p:spPr>
          <a:xfrm>
            <a:off x="630704" y="741357"/>
            <a:ext cx="7875762" cy="360005"/>
          </a:xfrm>
        </p:spPr>
        <p:txBody>
          <a:bodyPr>
            <a:noAutofit/>
          </a:bodyPr>
          <a:lstStyle/>
          <a:p>
            <a:pPr algn="ctr"/>
            <a:r>
              <a:rPr lang="en-US" sz="3200"/>
              <a:t>THE REGISTERED APPRENTICESHIP SYSTEM</a:t>
            </a:r>
          </a:p>
        </p:txBody>
      </p:sp>
      <p:cxnSp>
        <p:nvCxnSpPr>
          <p:cNvPr id="11" name="Straight Connector 10">
            <a:extLst>
              <a:ext uri="{FF2B5EF4-FFF2-40B4-BE49-F238E27FC236}">
                <a16:creationId xmlns:a16="http://schemas.microsoft.com/office/drawing/2014/main" id="{CB5F5B22-4662-233E-C20C-7B4534A12971}"/>
              </a:ext>
            </a:extLst>
          </p:cNvPr>
          <p:cNvCxnSpPr>
            <a:cxnSpLocks/>
          </p:cNvCxnSpPr>
          <p:nvPr/>
        </p:nvCxnSpPr>
        <p:spPr>
          <a:xfrm flipH="1">
            <a:off x="534892" y="5285116"/>
            <a:ext cx="808029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32A7AE-F275-4E0B-8E9C-E77CEA4AAAEB}"/>
              </a:ext>
            </a:extLst>
          </p:cNvPr>
          <p:cNvCxnSpPr>
            <a:cxnSpLocks/>
          </p:cNvCxnSpPr>
          <p:nvPr/>
        </p:nvCxnSpPr>
        <p:spPr>
          <a:xfrm flipH="1">
            <a:off x="555122" y="1665556"/>
            <a:ext cx="808029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5655F41-B093-9278-308B-2CDFE4742D76}"/>
              </a:ext>
            </a:extLst>
          </p:cNvPr>
          <p:cNvPicPr>
            <a:picLocks noChangeAspect="1"/>
          </p:cNvPicPr>
          <p:nvPr/>
        </p:nvPicPr>
        <p:blipFill>
          <a:blip r:embed="rId2"/>
          <a:stretch>
            <a:fillRect/>
          </a:stretch>
        </p:blipFill>
        <p:spPr>
          <a:xfrm>
            <a:off x="473352" y="1721244"/>
            <a:ext cx="4824071" cy="266486"/>
          </a:xfrm>
          <a:prstGeom prst="rect">
            <a:avLst/>
          </a:prstGeom>
        </p:spPr>
      </p:pic>
      <p:sp>
        <p:nvSpPr>
          <p:cNvPr id="14" name="TextBox 13">
            <a:extLst>
              <a:ext uri="{FF2B5EF4-FFF2-40B4-BE49-F238E27FC236}">
                <a16:creationId xmlns:a16="http://schemas.microsoft.com/office/drawing/2014/main" id="{167F8217-89A6-E7CC-8CFA-22D5832CE4EA}"/>
              </a:ext>
            </a:extLst>
          </p:cNvPr>
          <p:cNvSpPr txBox="1"/>
          <p:nvPr/>
        </p:nvSpPr>
        <p:spPr bwMode="auto">
          <a:xfrm>
            <a:off x="5410348" y="1845234"/>
            <a:ext cx="3225070" cy="328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205" eaLnBrk="0" fontAlgn="base" hangingPunct="0">
              <a:lnSpc>
                <a:spcPct val="120000"/>
              </a:lnSpc>
              <a:spcBef>
                <a:spcPct val="0"/>
              </a:spcBef>
              <a:spcAft>
                <a:spcPct val="0"/>
              </a:spcAft>
            </a:pPr>
            <a:r>
              <a:rPr lang="en-US" sz="1350">
                <a:solidFill>
                  <a:srgbClr val="000000">
                    <a:lumMod val="65000"/>
                    <a:lumOff val="35000"/>
                  </a:srgbClr>
                </a:solidFill>
                <a:latin typeface="Arial"/>
                <a:cs typeface="Arial"/>
              </a:rPr>
              <a:t>The Office of Apprenticeship oversees the National Registered Apprenticeship System, which involves employers, industry associations, labor, education providers, Apprenticeship Industry Intermediaries, State Apprenticeship Agencies, and other Registered Apprenticeship stakeholders and sponsors. There are Registered Apprenticeship experts in every state who are available to assist organizations interested in developing Registered Apprenticeship programs.</a:t>
            </a:r>
            <a:r>
              <a:rPr lang="en-US" sz="1050">
                <a:solidFill>
                  <a:srgbClr val="000000">
                    <a:lumMod val="65000"/>
                    <a:lumOff val="35000"/>
                  </a:srgbClr>
                </a:solidFill>
                <a:latin typeface="Arial"/>
                <a:cs typeface="Arial"/>
              </a:rPr>
              <a:t> </a:t>
            </a:r>
          </a:p>
        </p:txBody>
      </p:sp>
      <p:cxnSp>
        <p:nvCxnSpPr>
          <p:cNvPr id="15" name="Straight Connector 14">
            <a:extLst>
              <a:ext uri="{FF2B5EF4-FFF2-40B4-BE49-F238E27FC236}">
                <a16:creationId xmlns:a16="http://schemas.microsoft.com/office/drawing/2014/main" id="{90D5A0E9-6E68-E128-CAA7-DAA9AE796EBB}"/>
              </a:ext>
            </a:extLst>
          </p:cNvPr>
          <p:cNvCxnSpPr/>
          <p:nvPr/>
        </p:nvCxnSpPr>
        <p:spPr>
          <a:xfrm>
            <a:off x="5324213" y="1987731"/>
            <a:ext cx="0" cy="302230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6FCD0A-FBF9-3024-693B-615D1D6FD125}"/>
              </a:ext>
            </a:extLst>
          </p:cNvPr>
          <p:cNvPicPr>
            <a:picLocks noChangeAspect="1"/>
          </p:cNvPicPr>
          <p:nvPr/>
        </p:nvPicPr>
        <p:blipFill>
          <a:blip r:embed="rId3"/>
          <a:stretch>
            <a:fillRect/>
          </a:stretch>
        </p:blipFill>
        <p:spPr>
          <a:xfrm>
            <a:off x="555122" y="2134841"/>
            <a:ext cx="4624415" cy="3045707"/>
          </a:xfrm>
          <a:prstGeom prst="rect">
            <a:avLst/>
          </a:prstGeom>
        </p:spPr>
      </p:pic>
    </p:spTree>
    <p:extLst>
      <p:ext uri="{BB962C8B-B14F-4D97-AF65-F5344CB8AC3E}">
        <p14:creationId xmlns:p14="http://schemas.microsoft.com/office/powerpoint/2010/main" val="863308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67BB43-F5BE-9F8E-6360-981495F8D944}"/>
              </a:ext>
            </a:extLst>
          </p:cNvPr>
          <p:cNvPicPr>
            <a:picLocks noChangeAspect="1"/>
          </p:cNvPicPr>
          <p:nvPr/>
        </p:nvPicPr>
        <p:blipFill rotWithShape="1">
          <a:blip r:embed="rId3">
            <a:extLst>
              <a:ext uri="{28A0092B-C50C-407E-A947-70E740481C1C}">
                <a14:useLocalDpi xmlns:a14="http://schemas.microsoft.com/office/drawing/2010/main" val="0"/>
              </a:ext>
            </a:extLst>
          </a:blip>
          <a:srcRect t="2925" b="11589"/>
          <a:stretch/>
        </p:blipFill>
        <p:spPr>
          <a:xfrm>
            <a:off x="634336" y="2917505"/>
            <a:ext cx="3937666" cy="2419574"/>
          </a:xfrm>
          <a:prstGeom prst="rect">
            <a:avLst/>
          </a:prstGeom>
        </p:spPr>
      </p:pic>
      <p:sp>
        <p:nvSpPr>
          <p:cNvPr id="30" name="Rectangle 29">
            <a:extLst>
              <a:ext uri="{FF2B5EF4-FFF2-40B4-BE49-F238E27FC236}">
                <a16:creationId xmlns:a16="http://schemas.microsoft.com/office/drawing/2014/main" id="{902C2DD2-B93B-ADAC-CA81-F9CEEE8E8ECE}"/>
              </a:ext>
            </a:extLst>
          </p:cNvPr>
          <p:cNvSpPr/>
          <p:nvPr/>
        </p:nvSpPr>
        <p:spPr>
          <a:xfrm>
            <a:off x="634119" y="1551133"/>
            <a:ext cx="8120898" cy="11811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00" eaLnBrk="0" fontAlgn="base" hangingPunct="0">
              <a:spcBef>
                <a:spcPct val="0"/>
              </a:spcBef>
              <a:spcAft>
                <a:spcPct val="0"/>
              </a:spcAft>
            </a:pPr>
            <a:endParaRPr lang="en-US" sz="1349">
              <a:solidFill>
                <a:srgbClr val="FFFFFF"/>
              </a:solidFill>
              <a:latin typeface="Arial" panose="020B0604020202020204"/>
            </a:endParaRPr>
          </a:p>
        </p:txBody>
      </p:sp>
      <p:sp>
        <p:nvSpPr>
          <p:cNvPr id="5" name="Slide Number Placeholder 4">
            <a:extLst>
              <a:ext uri="{FF2B5EF4-FFF2-40B4-BE49-F238E27FC236}">
                <a16:creationId xmlns:a16="http://schemas.microsoft.com/office/drawing/2014/main" id="{E19FB4AE-5F05-9964-0298-F6A27E7240BA}"/>
              </a:ext>
            </a:extLst>
          </p:cNvPr>
          <p:cNvSpPr>
            <a:spLocks noGrp="1"/>
          </p:cNvSpPr>
          <p:nvPr>
            <p:ph type="sldNum" sz="quarter" idx="4"/>
          </p:nvPr>
        </p:nvSpPr>
        <p:spPr>
          <a:xfrm>
            <a:off x="842755" y="6215446"/>
            <a:ext cx="352884" cy="365125"/>
          </a:xfrm>
          <a:prstGeom prst="rect">
            <a:avLst/>
          </a:prstGeom>
        </p:spPr>
        <p:txBody>
          <a:bodyPr vert="horz" lIns="0" tIns="45708" rIns="0" bIns="45708" rtlCol="0" anchor="ctr"/>
          <a:lstStyle>
            <a:defPPr>
              <a:defRPr lang="en-US"/>
            </a:defPPr>
            <a:lvl1pPr marL="0" algn="l" defTabSz="914400" rtl="0" eaLnBrk="1" latinLnBrk="0" hangingPunct="1">
              <a:defRPr lang="en-GB" sz="900" b="0" kern="1200" smtClean="0">
                <a:solidFill>
                  <a:schemeClr val="bg1">
                    <a:lumMod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000" eaLnBrk="0" fontAlgn="base" hangingPunct="0">
              <a:spcBef>
                <a:spcPct val="0"/>
              </a:spcBef>
              <a:spcAft>
                <a:spcPct val="0"/>
              </a:spcAft>
            </a:pPr>
            <a:fld id="{D61AABEC-672F-4B68-B914-690DA978312C}" type="slidenum">
              <a:rPr lang="en-US" smtClean="0"/>
              <a:pPr defTabSz="685000" eaLnBrk="0" fontAlgn="base" hangingPunct="0">
                <a:spcBef>
                  <a:spcPct val="0"/>
                </a:spcBef>
                <a:spcAft>
                  <a:spcPct val="0"/>
                </a:spcAft>
              </a:pPr>
              <a:t>15</a:t>
            </a:fld>
            <a:r>
              <a:rPr lang="en-US"/>
              <a:t>  </a:t>
            </a:r>
            <a:endParaRPr lang="en-US">
              <a:solidFill>
                <a:srgbClr val="FFFFFF">
                  <a:lumMod val="50000"/>
                </a:srgbClr>
              </a:solidFill>
            </a:endParaRPr>
          </a:p>
        </p:txBody>
      </p:sp>
      <p:sp>
        <p:nvSpPr>
          <p:cNvPr id="7" name="Title 6">
            <a:extLst>
              <a:ext uri="{FF2B5EF4-FFF2-40B4-BE49-F238E27FC236}">
                <a16:creationId xmlns:a16="http://schemas.microsoft.com/office/drawing/2014/main" id="{97E48C68-5E11-3508-FD7C-BD79BCC93D8B}"/>
              </a:ext>
            </a:extLst>
          </p:cNvPr>
          <p:cNvSpPr>
            <a:spLocks noGrp="1"/>
          </p:cNvSpPr>
          <p:nvPr>
            <p:ph type="title"/>
          </p:nvPr>
        </p:nvSpPr>
        <p:spPr/>
        <p:txBody>
          <a:bodyPr/>
          <a:lstStyle/>
          <a:p>
            <a:r>
              <a:rPr lang="en-US" b="1">
                <a:solidFill>
                  <a:schemeClr val="accent2"/>
                </a:solidFill>
              </a:rPr>
              <a:t>ABOUT</a:t>
            </a:r>
            <a:r>
              <a:rPr lang="en-US"/>
              <a:t> US</a:t>
            </a:r>
          </a:p>
        </p:txBody>
      </p:sp>
      <p:sp>
        <p:nvSpPr>
          <p:cNvPr id="4" name="TextBox 3">
            <a:extLst>
              <a:ext uri="{FF2B5EF4-FFF2-40B4-BE49-F238E27FC236}">
                <a16:creationId xmlns:a16="http://schemas.microsoft.com/office/drawing/2014/main" id="{7A6E4FE6-AA44-2591-DE6B-503DD283D061}"/>
              </a:ext>
            </a:extLst>
          </p:cNvPr>
          <p:cNvSpPr txBox="1"/>
          <p:nvPr/>
        </p:nvSpPr>
        <p:spPr bwMode="auto">
          <a:xfrm>
            <a:off x="4677367" y="3295806"/>
            <a:ext cx="3953614" cy="214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rtlCol="0" anchor="t">
            <a:spAutoFit/>
          </a:bodyPr>
          <a:lstStyle/>
          <a:p>
            <a:pPr defTabSz="685000" eaLnBrk="0" fontAlgn="base" hangingPunct="0">
              <a:spcBef>
                <a:spcPct val="0"/>
              </a:spcBef>
              <a:spcAft>
                <a:spcPct val="0"/>
              </a:spcAft>
            </a:pPr>
            <a:r>
              <a:rPr lang="en-US" sz="1500">
                <a:solidFill>
                  <a:srgbClr val="000000"/>
                </a:solidFill>
                <a:latin typeface="Arial"/>
                <a:cs typeface="Arial"/>
              </a:rPr>
              <a:t>The </a:t>
            </a:r>
            <a:r>
              <a:rPr lang="en-US" sz="1500" b="1">
                <a:solidFill>
                  <a:srgbClr val="016375"/>
                </a:solidFill>
                <a:latin typeface="Arial"/>
                <a:cs typeface="Arial"/>
              </a:rPr>
              <a:t>U.S. Department of Labor’s Office of Apprenticeship</a:t>
            </a:r>
            <a:r>
              <a:rPr lang="en-US" sz="1500">
                <a:solidFill>
                  <a:srgbClr val="016375"/>
                </a:solidFill>
                <a:latin typeface="Arial"/>
                <a:cs typeface="Arial"/>
              </a:rPr>
              <a:t> </a:t>
            </a:r>
            <a:r>
              <a:rPr lang="en-US" sz="1500">
                <a:solidFill>
                  <a:srgbClr val="000000"/>
                </a:solidFill>
                <a:latin typeface="Arial"/>
                <a:cs typeface="Arial"/>
              </a:rPr>
              <a:t>promotes and oversees quality, accessible Registered Apprenticeship opportunities for workers seeking higher-skilled, higher-paying jobs and engages employers seeking to build a qualified, diverse, and inclusive workforce. </a:t>
            </a:r>
            <a:endParaRPr lang="en-US" sz="1500">
              <a:solidFill>
                <a:srgbClr val="000000">
                  <a:lumMod val="65000"/>
                  <a:lumOff val="35000"/>
                </a:srgbClr>
              </a:solidFill>
              <a:latin typeface="Arial" panose="020B0604020202020204" pitchFamily="34" charset="0"/>
              <a:cs typeface="Arial" panose="020B0604020202020204" pitchFamily="34" charset="0"/>
            </a:endParaRPr>
          </a:p>
          <a:p>
            <a:pPr defTabSz="685000" eaLnBrk="0" fontAlgn="base" hangingPunct="0">
              <a:spcBef>
                <a:spcPct val="0"/>
              </a:spcBef>
              <a:spcAft>
                <a:spcPct val="0"/>
              </a:spcAft>
            </a:pPr>
            <a:endParaRPr lang="en-US" sz="1500">
              <a:solidFill>
                <a:srgbClr val="000000">
                  <a:lumMod val="65000"/>
                  <a:lumOff val="35000"/>
                </a:srgbClr>
              </a:solidFill>
              <a:latin typeface="Arial" panose="020B0604020202020204" pitchFamily="34" charset="0"/>
              <a:cs typeface="Arial" panose="020B0604020202020204" pitchFamily="34" charset="0"/>
            </a:endParaRPr>
          </a:p>
          <a:p>
            <a:pPr defTabSz="685000" eaLnBrk="0" fontAlgn="base" hangingPunct="0">
              <a:spcBef>
                <a:spcPct val="0"/>
              </a:spcBef>
              <a:spcAft>
                <a:spcPct val="0"/>
              </a:spcAft>
            </a:pPr>
            <a:r>
              <a:rPr lang="en-US" sz="1500">
                <a:solidFill>
                  <a:srgbClr val="000000"/>
                </a:solidFill>
                <a:latin typeface="Arial"/>
                <a:cs typeface="Arial"/>
              </a:rPr>
              <a:t>Learn more at </a:t>
            </a:r>
            <a:r>
              <a:rPr lang="en-US" sz="1500">
                <a:solidFill>
                  <a:srgbClr val="0070C0"/>
                </a:solidFill>
                <a:latin typeface="Arial"/>
                <a:cs typeface="Arial"/>
                <a:hlinkClick r:id="rId4">
                  <a:extLst>
                    <a:ext uri="{A12FA001-AC4F-418D-AE19-62706E023703}">
                      <ahyp:hlinkClr xmlns:ahyp="http://schemas.microsoft.com/office/drawing/2018/hyperlinkcolor" val="tx"/>
                    </a:ext>
                  </a:extLst>
                </a:hlinkClick>
              </a:rPr>
              <a:t>Apprenticeship.gov</a:t>
            </a:r>
            <a:endParaRPr lang="en-US" sz="1500">
              <a:solidFill>
                <a:srgbClr val="0070C0"/>
              </a:solidFill>
              <a:latin typeface="Arial"/>
              <a:cs typeface="Arial"/>
              <a:hlinkClick r:id="rId5"/>
            </a:endParaRPr>
          </a:p>
        </p:txBody>
      </p:sp>
      <p:sp>
        <p:nvSpPr>
          <p:cNvPr id="22" name="TextBox 21">
            <a:extLst>
              <a:ext uri="{FF2B5EF4-FFF2-40B4-BE49-F238E27FC236}">
                <a16:creationId xmlns:a16="http://schemas.microsoft.com/office/drawing/2014/main" id="{EC0823DC-F44C-1BB0-BEEE-29F5E05737B0}"/>
              </a:ext>
            </a:extLst>
          </p:cNvPr>
          <p:cNvSpPr txBox="1"/>
          <p:nvPr/>
        </p:nvSpPr>
        <p:spPr bwMode="auto">
          <a:xfrm>
            <a:off x="4666684" y="2894567"/>
            <a:ext cx="1669349" cy="368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000" eaLnBrk="0" fontAlgn="base" hangingPunct="0">
              <a:lnSpc>
                <a:spcPct val="120000"/>
              </a:lnSpc>
              <a:spcBef>
                <a:spcPct val="0"/>
              </a:spcBef>
              <a:spcAft>
                <a:spcPct val="0"/>
              </a:spcAft>
            </a:pPr>
            <a:r>
              <a:rPr lang="en-US" sz="1649" b="1">
                <a:solidFill>
                  <a:srgbClr val="016375"/>
                </a:solidFill>
                <a:latin typeface="Arial" panose="020B0604020202020204" pitchFamily="34" charset="0"/>
                <a:cs typeface="Arial" panose="020B0604020202020204" pitchFamily="34" charset="0"/>
              </a:rPr>
              <a:t>OUR MISSION</a:t>
            </a:r>
          </a:p>
        </p:txBody>
      </p:sp>
      <p:sp>
        <p:nvSpPr>
          <p:cNvPr id="12" name="TextBox 11">
            <a:extLst>
              <a:ext uri="{FF2B5EF4-FFF2-40B4-BE49-F238E27FC236}">
                <a16:creationId xmlns:a16="http://schemas.microsoft.com/office/drawing/2014/main" id="{F4DB2D1D-EFAD-1107-DF9C-162BFE8EA058}"/>
              </a:ext>
            </a:extLst>
          </p:cNvPr>
          <p:cNvSpPr txBox="1"/>
          <p:nvPr/>
        </p:nvSpPr>
        <p:spPr>
          <a:xfrm>
            <a:off x="5564624" y="1813478"/>
            <a:ext cx="1351287" cy="591240"/>
          </a:xfrm>
          <a:prstGeom prst="rect">
            <a:avLst/>
          </a:prstGeom>
          <a:noFill/>
        </p:spPr>
        <p:txBody>
          <a:bodyPr wrap="square" lIns="26987" tIns="34281" rIns="54836" bIns="53972"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3263" b="1">
                <a:solidFill>
                  <a:srgbClr val="FA5333"/>
                </a:solidFill>
                <a:latin typeface="Arial" panose="020B0604020202020204"/>
                <a:cs typeface="Arial"/>
              </a:rPr>
              <a:t>7,454</a:t>
            </a:r>
          </a:p>
        </p:txBody>
      </p:sp>
      <p:grpSp>
        <p:nvGrpSpPr>
          <p:cNvPr id="34" name="Group 33">
            <a:extLst>
              <a:ext uri="{FF2B5EF4-FFF2-40B4-BE49-F238E27FC236}">
                <a16:creationId xmlns:a16="http://schemas.microsoft.com/office/drawing/2014/main" id="{E7FCCBD7-55BA-E369-3C61-A7597567A19E}"/>
              </a:ext>
            </a:extLst>
          </p:cNvPr>
          <p:cNvGrpSpPr/>
          <p:nvPr/>
        </p:nvGrpSpPr>
        <p:grpSpPr>
          <a:xfrm>
            <a:off x="2269588" y="1895152"/>
            <a:ext cx="3174742" cy="812018"/>
            <a:chOff x="4157619" y="1187472"/>
            <a:chExt cx="4482003" cy="1082973"/>
          </a:xfrm>
        </p:grpSpPr>
        <p:cxnSp>
          <p:nvCxnSpPr>
            <p:cNvPr id="6" name="Straight Connector 5">
              <a:extLst>
                <a:ext uri="{FF2B5EF4-FFF2-40B4-BE49-F238E27FC236}">
                  <a16:creationId xmlns:a16="http://schemas.microsoft.com/office/drawing/2014/main" id="{BEF994E2-261E-470B-AB64-AF2AC5CD8686}"/>
                </a:ext>
              </a:extLst>
            </p:cNvPr>
            <p:cNvCxnSpPr>
              <a:cxnSpLocks/>
            </p:cNvCxnSpPr>
            <p:nvPr/>
          </p:nvCxnSpPr>
          <p:spPr>
            <a:xfrm flipV="1">
              <a:off x="4157619" y="1195776"/>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F25ECFA-EF59-69D7-4CA2-F271D5A3E7F3}"/>
                </a:ext>
              </a:extLst>
            </p:cNvPr>
            <p:cNvCxnSpPr>
              <a:cxnSpLocks/>
            </p:cNvCxnSpPr>
            <p:nvPr/>
          </p:nvCxnSpPr>
          <p:spPr>
            <a:xfrm flipV="1">
              <a:off x="6255857" y="1187472"/>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732033-269C-AAC3-7410-D396BDC52671}"/>
                </a:ext>
              </a:extLst>
            </p:cNvPr>
            <p:cNvCxnSpPr>
              <a:cxnSpLocks/>
            </p:cNvCxnSpPr>
            <p:nvPr/>
          </p:nvCxnSpPr>
          <p:spPr>
            <a:xfrm flipV="1">
              <a:off x="8639622" y="1196248"/>
              <a:ext cx="0" cy="10741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8EB33DEE-DB60-6572-1887-D0AE52460775}"/>
              </a:ext>
            </a:extLst>
          </p:cNvPr>
          <p:cNvSpPr txBox="1"/>
          <p:nvPr/>
        </p:nvSpPr>
        <p:spPr>
          <a:xfrm>
            <a:off x="2397570" y="1811442"/>
            <a:ext cx="1351287" cy="591240"/>
          </a:xfrm>
          <a:prstGeom prst="rect">
            <a:avLst/>
          </a:prstGeom>
          <a:noFill/>
        </p:spPr>
        <p:txBody>
          <a:bodyPr wrap="square" lIns="26987" tIns="34281" rIns="54836" bIns="53972"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3263" b="1">
                <a:solidFill>
                  <a:srgbClr val="FA5333"/>
                </a:solidFill>
                <a:latin typeface="Arial" panose="020B0604020202020204"/>
              </a:rPr>
              <a:t>886K+</a:t>
            </a:r>
          </a:p>
        </p:txBody>
      </p:sp>
      <p:sp>
        <p:nvSpPr>
          <p:cNvPr id="17" name="TextBox 3">
            <a:extLst>
              <a:ext uri="{FF2B5EF4-FFF2-40B4-BE49-F238E27FC236}">
                <a16:creationId xmlns:a16="http://schemas.microsoft.com/office/drawing/2014/main" id="{3B8EA2F2-E60C-911C-CC6D-8DC7C7535794}"/>
              </a:ext>
            </a:extLst>
          </p:cNvPr>
          <p:cNvSpPr txBox="1"/>
          <p:nvPr/>
        </p:nvSpPr>
        <p:spPr>
          <a:xfrm>
            <a:off x="2352191" y="2472293"/>
            <a:ext cx="1442045" cy="253916"/>
          </a:xfrm>
          <a:prstGeom prst="rect">
            <a:avLst/>
          </a:prstGeom>
          <a:noFill/>
        </p:spPr>
        <p:txBody>
          <a:bodyPr wrap="square" lIns="26987" rIns="0" rtlCol="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050" b="1">
                <a:solidFill>
                  <a:srgbClr val="5E5E5E"/>
                </a:solidFill>
                <a:latin typeface="Arial" panose="020B0604020202020204" pitchFamily="34" charset="0"/>
                <a:cs typeface="Arial" panose="020B0604020202020204" pitchFamily="34" charset="0"/>
              </a:rPr>
              <a:t>Apprentices served</a:t>
            </a:r>
          </a:p>
        </p:txBody>
      </p:sp>
      <p:cxnSp>
        <p:nvCxnSpPr>
          <p:cNvPr id="18" name="Straight Connector 17">
            <a:extLst>
              <a:ext uri="{FF2B5EF4-FFF2-40B4-BE49-F238E27FC236}">
                <a16:creationId xmlns:a16="http://schemas.microsoft.com/office/drawing/2014/main" id="{09F67128-B6E2-5CFE-D63D-7F54FDBD34C4}"/>
              </a:ext>
            </a:extLst>
          </p:cNvPr>
          <p:cNvCxnSpPr>
            <a:cxnSpLocks/>
          </p:cNvCxnSpPr>
          <p:nvPr/>
        </p:nvCxnSpPr>
        <p:spPr>
          <a:xfrm>
            <a:off x="2735136" y="2341172"/>
            <a:ext cx="51580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3">
            <a:extLst>
              <a:ext uri="{FF2B5EF4-FFF2-40B4-BE49-F238E27FC236}">
                <a16:creationId xmlns:a16="http://schemas.microsoft.com/office/drawing/2014/main" id="{7F7258DE-9614-62DC-CC18-6B603AE533B0}"/>
              </a:ext>
            </a:extLst>
          </p:cNvPr>
          <p:cNvSpPr txBox="1"/>
          <p:nvPr/>
        </p:nvSpPr>
        <p:spPr>
          <a:xfrm>
            <a:off x="5542686" y="2471954"/>
            <a:ext cx="1645051" cy="392415"/>
          </a:xfrm>
          <a:prstGeom prst="rect">
            <a:avLst/>
          </a:prstGeom>
          <a:noFill/>
        </p:spPr>
        <p:txBody>
          <a:bodyPr wrap="square" lIns="26987" tIns="34290" rIns="0" bIns="34290" rtlCol="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050" b="1">
                <a:solidFill>
                  <a:srgbClr val="5E5E5E"/>
                </a:solidFill>
                <a:latin typeface="Arial"/>
                <a:cs typeface="Arial"/>
              </a:rPr>
              <a:t>New apprenticeship programs since 2021</a:t>
            </a:r>
            <a:endParaRPr lang="en-US" sz="1050" b="1">
              <a:solidFill>
                <a:srgbClr val="5E5E5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5A924CD-1516-99C7-1903-69D5E8E44978}"/>
              </a:ext>
            </a:extLst>
          </p:cNvPr>
          <p:cNvSpPr txBox="1"/>
          <p:nvPr/>
        </p:nvSpPr>
        <p:spPr bwMode="auto">
          <a:xfrm>
            <a:off x="692996" y="2005689"/>
            <a:ext cx="1460026" cy="53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rtlCol="0" anchor="t">
            <a:spAutoFit/>
          </a:bodyPr>
          <a:lstStyle/>
          <a:p>
            <a:pPr algn="ctr" defTabSz="685000" eaLnBrk="0" fontAlgn="base" hangingPunct="0">
              <a:spcBef>
                <a:spcPct val="0"/>
              </a:spcBef>
              <a:spcAft>
                <a:spcPct val="0"/>
              </a:spcAft>
            </a:pPr>
            <a:r>
              <a:rPr lang="en-US" sz="1500" b="1">
                <a:solidFill>
                  <a:srgbClr val="016375"/>
                </a:solidFill>
                <a:latin typeface="Arial" panose="020B0604020202020204"/>
              </a:rPr>
              <a:t>FY 2023 </a:t>
            </a:r>
          </a:p>
          <a:p>
            <a:pPr algn="ctr" defTabSz="685000" eaLnBrk="0" fontAlgn="base" hangingPunct="0">
              <a:spcBef>
                <a:spcPct val="0"/>
              </a:spcBef>
              <a:spcAft>
                <a:spcPct val="0"/>
              </a:spcAft>
            </a:pPr>
            <a:r>
              <a:rPr lang="en-US" sz="1500" b="1">
                <a:solidFill>
                  <a:srgbClr val="016375"/>
                </a:solidFill>
                <a:latin typeface="Arial" panose="020B0604020202020204"/>
              </a:rPr>
              <a:t>FAST FACTS </a:t>
            </a:r>
            <a:endParaRPr lang="en-US" sz="1500" b="1">
              <a:solidFill>
                <a:srgbClr val="016375"/>
              </a:solidFill>
              <a:latin typeface="Arial" panose="020B0604020202020204"/>
              <a:cs typeface="Arial"/>
            </a:endParaRPr>
          </a:p>
        </p:txBody>
      </p:sp>
      <p:sp>
        <p:nvSpPr>
          <p:cNvPr id="11" name="TextBox 10">
            <a:extLst>
              <a:ext uri="{FF2B5EF4-FFF2-40B4-BE49-F238E27FC236}">
                <a16:creationId xmlns:a16="http://schemas.microsoft.com/office/drawing/2014/main" id="{10062295-FC03-C76A-987A-E2C8D93F19AE}"/>
              </a:ext>
            </a:extLst>
          </p:cNvPr>
          <p:cNvSpPr txBox="1"/>
          <p:nvPr/>
        </p:nvSpPr>
        <p:spPr>
          <a:xfrm>
            <a:off x="4018925" y="1804318"/>
            <a:ext cx="1351287" cy="591240"/>
          </a:xfrm>
          <a:prstGeom prst="rect">
            <a:avLst/>
          </a:prstGeom>
          <a:noFill/>
        </p:spPr>
        <p:txBody>
          <a:bodyPr wrap="square" lIns="26987" tIns="34281" rIns="54836" bIns="53972"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3263" b="1">
                <a:solidFill>
                  <a:srgbClr val="FA5333"/>
                </a:solidFill>
                <a:latin typeface="Arial" panose="020B0604020202020204"/>
              </a:rPr>
              <a:t>23K+</a:t>
            </a:r>
          </a:p>
        </p:txBody>
      </p:sp>
      <p:sp>
        <p:nvSpPr>
          <p:cNvPr id="19" name="TextBox 3">
            <a:extLst>
              <a:ext uri="{FF2B5EF4-FFF2-40B4-BE49-F238E27FC236}">
                <a16:creationId xmlns:a16="http://schemas.microsoft.com/office/drawing/2014/main" id="{A1ECC8F4-5BB7-91C2-1F7C-6834BAE9C0D8}"/>
              </a:ext>
            </a:extLst>
          </p:cNvPr>
          <p:cNvSpPr txBox="1"/>
          <p:nvPr/>
        </p:nvSpPr>
        <p:spPr>
          <a:xfrm>
            <a:off x="3913845" y="2468945"/>
            <a:ext cx="1647051" cy="415498"/>
          </a:xfrm>
          <a:prstGeom prst="rect">
            <a:avLst/>
          </a:prstGeom>
          <a:noFill/>
        </p:spPr>
        <p:txBody>
          <a:bodyPr wrap="square" lIns="26987" rIns="0" rtlCol="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050" b="1">
                <a:solidFill>
                  <a:srgbClr val="5E5E5E"/>
                </a:solidFill>
                <a:latin typeface="Arial" panose="020B0604020202020204" pitchFamily="34" charset="0"/>
                <a:cs typeface="Arial" panose="020B0604020202020204" pitchFamily="34" charset="0"/>
              </a:rPr>
              <a:t>Active apprenticeship programs</a:t>
            </a:r>
          </a:p>
        </p:txBody>
      </p:sp>
      <p:cxnSp>
        <p:nvCxnSpPr>
          <p:cNvPr id="27" name="Straight Connector 26">
            <a:extLst>
              <a:ext uri="{FF2B5EF4-FFF2-40B4-BE49-F238E27FC236}">
                <a16:creationId xmlns:a16="http://schemas.microsoft.com/office/drawing/2014/main" id="{1F6101F5-2ECE-1BE4-7281-B038F32A7D49}"/>
              </a:ext>
            </a:extLst>
          </p:cNvPr>
          <p:cNvCxnSpPr>
            <a:cxnSpLocks/>
          </p:cNvCxnSpPr>
          <p:nvPr/>
        </p:nvCxnSpPr>
        <p:spPr>
          <a:xfrm>
            <a:off x="4269698" y="2341172"/>
            <a:ext cx="51580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726C3C-49B1-B098-82F6-C7786FD484B0}"/>
              </a:ext>
            </a:extLst>
          </p:cNvPr>
          <p:cNvCxnSpPr>
            <a:cxnSpLocks/>
          </p:cNvCxnSpPr>
          <p:nvPr/>
        </p:nvCxnSpPr>
        <p:spPr>
          <a:xfrm>
            <a:off x="5835340" y="2341172"/>
            <a:ext cx="51580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771A5B60-408F-D590-0685-D9DB8A542C28}"/>
              </a:ext>
            </a:extLst>
          </p:cNvPr>
          <p:cNvCxnSpPr>
            <a:cxnSpLocks/>
          </p:cNvCxnSpPr>
          <p:nvPr/>
        </p:nvCxnSpPr>
        <p:spPr>
          <a:xfrm flipV="1">
            <a:off x="6895679" y="1938456"/>
            <a:ext cx="0" cy="8054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4FB0820-3FF9-306B-C73D-0156B89BF64A}"/>
              </a:ext>
            </a:extLst>
          </p:cNvPr>
          <p:cNvSpPr txBox="1"/>
          <p:nvPr/>
        </p:nvSpPr>
        <p:spPr>
          <a:xfrm>
            <a:off x="7036206" y="1822723"/>
            <a:ext cx="1351287" cy="591240"/>
          </a:xfrm>
          <a:prstGeom prst="rect">
            <a:avLst/>
          </a:prstGeom>
          <a:noFill/>
        </p:spPr>
        <p:txBody>
          <a:bodyPr wrap="square" lIns="26987" tIns="34281" rIns="54836" bIns="53972"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sz="3263" b="1">
                <a:solidFill>
                  <a:srgbClr val="FA5333"/>
                </a:solidFill>
                <a:latin typeface="Arial" panose="020B0604020202020204"/>
              </a:rPr>
              <a:t>85%</a:t>
            </a:r>
            <a:endParaRPr lang="en-US" sz="3599" b="1">
              <a:solidFill>
                <a:srgbClr val="FA5333"/>
              </a:solidFill>
              <a:latin typeface="Arial" panose="020B0604020202020204"/>
              <a:cs typeface="Arial" panose="020B0604020202020204"/>
            </a:endParaRPr>
          </a:p>
        </p:txBody>
      </p:sp>
      <p:sp>
        <p:nvSpPr>
          <p:cNvPr id="10" name="TextBox 3">
            <a:extLst>
              <a:ext uri="{FF2B5EF4-FFF2-40B4-BE49-F238E27FC236}">
                <a16:creationId xmlns:a16="http://schemas.microsoft.com/office/drawing/2014/main" id="{1C02C634-029E-129E-7FE2-003E8FE8B341}"/>
              </a:ext>
            </a:extLst>
          </p:cNvPr>
          <p:cNvSpPr txBox="1"/>
          <p:nvPr/>
        </p:nvSpPr>
        <p:spPr>
          <a:xfrm>
            <a:off x="6990362" y="2473991"/>
            <a:ext cx="1764656" cy="415498"/>
          </a:xfrm>
          <a:prstGeom prst="rect">
            <a:avLst/>
          </a:prstGeom>
          <a:noFill/>
        </p:spPr>
        <p:txBody>
          <a:bodyPr wrap="square" lIns="26987" rIns="0" rtlCol="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050" b="1">
                <a:solidFill>
                  <a:srgbClr val="5E5E5E"/>
                </a:solidFill>
                <a:latin typeface="Arial" panose="020B0604020202020204" pitchFamily="34" charset="0"/>
                <a:cs typeface="Arial" panose="020B0604020202020204" pitchFamily="34" charset="0"/>
              </a:rPr>
              <a:t>Growth of new apprentices over the past decade</a:t>
            </a:r>
          </a:p>
        </p:txBody>
      </p:sp>
      <p:cxnSp>
        <p:nvCxnSpPr>
          <p:cNvPr id="13" name="Straight Connector 12">
            <a:extLst>
              <a:ext uri="{FF2B5EF4-FFF2-40B4-BE49-F238E27FC236}">
                <a16:creationId xmlns:a16="http://schemas.microsoft.com/office/drawing/2014/main" id="{61A2206B-579D-76B4-FB96-F7F1396BE50C}"/>
              </a:ext>
            </a:extLst>
          </p:cNvPr>
          <p:cNvCxnSpPr>
            <a:cxnSpLocks/>
          </p:cNvCxnSpPr>
          <p:nvPr/>
        </p:nvCxnSpPr>
        <p:spPr>
          <a:xfrm>
            <a:off x="7316835" y="2343209"/>
            <a:ext cx="51580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634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
            <a:extLst>
              <a:ext uri="{FF2B5EF4-FFF2-40B4-BE49-F238E27FC236}">
                <a16:creationId xmlns:a16="http://schemas.microsoft.com/office/drawing/2014/main" id="{EC0FB413-DED9-840F-E67D-57C44FEFB6D5}"/>
              </a:ext>
            </a:extLst>
          </p:cNvPr>
          <p:cNvPicPr>
            <a:picLocks noChangeAspect="1"/>
          </p:cNvPicPr>
          <p:nvPr/>
        </p:nvPicPr>
        <p:blipFill rotWithShape="1">
          <a:blip r:embed="rId2">
            <a:extLst>
              <a:ext uri="{28A0092B-C50C-407E-A947-70E740481C1C}">
                <a14:useLocalDpi xmlns:a14="http://schemas.microsoft.com/office/drawing/2010/main" val="0"/>
              </a:ext>
            </a:extLst>
          </a:blip>
          <a:srcRect l="12969" r="45963"/>
          <a:stretch/>
        </p:blipFill>
        <p:spPr>
          <a:xfrm>
            <a:off x="644977" y="857250"/>
            <a:ext cx="3165362" cy="5143500"/>
          </a:xfrm>
          <a:prstGeom prst="rect">
            <a:avLst/>
          </a:prstGeom>
        </p:spPr>
      </p:pic>
      <p:sp>
        <p:nvSpPr>
          <p:cNvPr id="5" name="Title 1">
            <a:extLst>
              <a:ext uri="{FF2B5EF4-FFF2-40B4-BE49-F238E27FC236}">
                <a16:creationId xmlns:a16="http://schemas.microsoft.com/office/drawing/2014/main" id="{79190A00-29C4-8F71-F565-2E4D4F72C759}"/>
              </a:ext>
            </a:extLst>
          </p:cNvPr>
          <p:cNvSpPr>
            <a:spLocks noGrp="1"/>
          </p:cNvSpPr>
          <p:nvPr>
            <p:ph type="title"/>
          </p:nvPr>
        </p:nvSpPr>
        <p:spPr>
          <a:xfrm>
            <a:off x="4151530" y="1274288"/>
            <a:ext cx="4661972" cy="715581"/>
          </a:xfrm>
        </p:spPr>
        <p:txBody>
          <a:bodyPr/>
          <a:lstStyle/>
          <a:p>
            <a:r>
              <a:rPr lang="en-US" sz="2250">
                <a:latin typeface="Arial"/>
                <a:cs typeface="Arial"/>
              </a:rPr>
              <a:t>BENEFITS OF </a:t>
            </a:r>
            <a:br>
              <a:rPr lang="en-US" sz="2250">
                <a:latin typeface="Arial"/>
                <a:cs typeface="Arial"/>
              </a:rPr>
            </a:br>
            <a:r>
              <a:rPr lang="en-US" sz="2250" b="1">
                <a:solidFill>
                  <a:schemeClr val="accent4"/>
                </a:solidFill>
                <a:latin typeface="Arial"/>
                <a:cs typeface="Arial"/>
              </a:rPr>
              <a:t>REGISTERING YOUR PROGRAM</a:t>
            </a:r>
            <a:endParaRPr lang="en-US" sz="2250" b="1">
              <a:solidFill>
                <a:schemeClr val="accent4"/>
              </a:solidFill>
            </a:endParaRPr>
          </a:p>
        </p:txBody>
      </p:sp>
      <p:sp>
        <p:nvSpPr>
          <p:cNvPr id="6" name="TextBox 5">
            <a:extLst>
              <a:ext uri="{FF2B5EF4-FFF2-40B4-BE49-F238E27FC236}">
                <a16:creationId xmlns:a16="http://schemas.microsoft.com/office/drawing/2014/main" id="{10EB8258-3A91-6831-5A1D-DA6897F4A30C}"/>
              </a:ext>
            </a:extLst>
          </p:cNvPr>
          <p:cNvSpPr txBox="1"/>
          <p:nvPr/>
        </p:nvSpPr>
        <p:spPr>
          <a:xfrm>
            <a:off x="4804244" y="3014898"/>
            <a:ext cx="3740301" cy="484730"/>
          </a:xfrm>
          <a:prstGeom prst="rect">
            <a:avLst/>
          </a:prstGeom>
          <a:noFill/>
        </p:spPr>
        <p:txBody>
          <a:bodyPr wrap="square" lIns="68562" tIns="34281" rIns="68562" bIns="34281" rtlCol="0" anchor="t">
            <a:spAutoFit/>
          </a:bodyPr>
          <a:lstStyle/>
          <a:p>
            <a:pPr defTabSz="685595">
              <a:defRPr/>
            </a:pPr>
            <a:r>
              <a:rPr lang="en-US" sz="1350">
                <a:solidFill>
                  <a:srgbClr val="000000">
                    <a:lumMod val="50000"/>
                    <a:lumOff val="50000"/>
                  </a:srgbClr>
                </a:solidFill>
                <a:latin typeface="Arial" panose="020B0604020202020204"/>
              </a:rPr>
              <a:t>Access to a </a:t>
            </a:r>
            <a:r>
              <a:rPr lang="en-US" sz="1350" b="1">
                <a:solidFill>
                  <a:srgbClr val="016375"/>
                </a:solidFill>
                <a:latin typeface="Arial" panose="020B0604020202020204"/>
              </a:rPr>
              <a:t>nationwide network of expertise</a:t>
            </a:r>
            <a:r>
              <a:rPr lang="en-US" sz="1350" b="1">
                <a:solidFill>
                  <a:srgbClr val="000000">
                    <a:lumMod val="50000"/>
                    <a:lumOff val="50000"/>
                  </a:srgbClr>
                </a:solidFill>
                <a:latin typeface="Arial" panose="020B0604020202020204"/>
              </a:rPr>
              <a:t>, </a:t>
            </a:r>
            <a:r>
              <a:rPr lang="en-US" sz="1350" b="1">
                <a:solidFill>
                  <a:srgbClr val="016375"/>
                </a:solidFill>
                <a:latin typeface="Arial" panose="020B0604020202020204"/>
              </a:rPr>
              <a:t>customer service</a:t>
            </a:r>
            <a:r>
              <a:rPr lang="en-US" sz="1350">
                <a:solidFill>
                  <a:srgbClr val="000000">
                    <a:lumMod val="50000"/>
                    <a:lumOff val="50000"/>
                  </a:srgbClr>
                </a:solidFill>
                <a:latin typeface="Arial" panose="020B0604020202020204"/>
              </a:rPr>
              <a:t>, and </a:t>
            </a:r>
            <a:r>
              <a:rPr lang="en-US" sz="1350" b="1">
                <a:solidFill>
                  <a:srgbClr val="016375"/>
                </a:solidFill>
                <a:latin typeface="Arial" panose="020B0604020202020204"/>
              </a:rPr>
              <a:t>support at no charge</a:t>
            </a:r>
            <a:r>
              <a:rPr lang="en-US" sz="1350">
                <a:solidFill>
                  <a:srgbClr val="000000">
                    <a:lumMod val="50000"/>
                    <a:lumOff val="50000"/>
                  </a:srgbClr>
                </a:solidFill>
                <a:latin typeface="Arial" panose="020B0604020202020204"/>
              </a:rPr>
              <a:t>. </a:t>
            </a:r>
            <a:endParaRPr lang="en-US" sz="1350">
              <a:solidFill>
                <a:srgbClr val="000000">
                  <a:lumMod val="50000"/>
                  <a:lumOff val="50000"/>
                </a:srgbClr>
              </a:solidFill>
              <a:latin typeface="Arial" panose="020B0604020202020204"/>
              <a:cs typeface="Arial"/>
            </a:endParaRPr>
          </a:p>
        </p:txBody>
      </p:sp>
      <p:sp>
        <p:nvSpPr>
          <p:cNvPr id="7" name="TextBox 6">
            <a:extLst>
              <a:ext uri="{FF2B5EF4-FFF2-40B4-BE49-F238E27FC236}">
                <a16:creationId xmlns:a16="http://schemas.microsoft.com/office/drawing/2014/main" id="{9B20EC9A-E0B3-708D-49C4-5F1732728B09}"/>
              </a:ext>
            </a:extLst>
          </p:cNvPr>
          <p:cNvSpPr txBox="1"/>
          <p:nvPr/>
        </p:nvSpPr>
        <p:spPr>
          <a:xfrm>
            <a:off x="4804244" y="3766555"/>
            <a:ext cx="3630221" cy="715581"/>
          </a:xfrm>
          <a:prstGeom prst="rect">
            <a:avLst/>
          </a:prstGeom>
          <a:noFill/>
        </p:spPr>
        <p:txBody>
          <a:bodyPr wrap="square" rtlCol="0">
            <a:spAutoFit/>
          </a:bodyPr>
          <a:lstStyle/>
          <a:p>
            <a:pPr defTabSz="685595">
              <a:defRPr/>
            </a:pPr>
            <a:r>
              <a:rPr lang="en-US" sz="1350">
                <a:solidFill>
                  <a:srgbClr val="000000">
                    <a:lumMod val="50000"/>
                    <a:lumOff val="50000"/>
                  </a:srgbClr>
                </a:solidFill>
                <a:latin typeface="Arial" panose="020B0604020202020204"/>
              </a:rPr>
              <a:t>Access </a:t>
            </a:r>
            <a:r>
              <a:rPr lang="en-US" sz="1350" b="1">
                <a:solidFill>
                  <a:srgbClr val="016375"/>
                </a:solidFill>
                <a:latin typeface="Arial" panose="020B0604020202020204"/>
              </a:rPr>
              <a:t>funding</a:t>
            </a:r>
            <a:r>
              <a:rPr lang="en-US" sz="1350">
                <a:solidFill>
                  <a:srgbClr val="000000">
                    <a:lumMod val="50000"/>
                    <a:lumOff val="50000"/>
                  </a:srgbClr>
                </a:solidFill>
                <a:latin typeface="Arial" panose="020B0604020202020204"/>
              </a:rPr>
              <a:t> and other resources from federal programs. In many states, businesses can qualify for tax credits.</a:t>
            </a:r>
          </a:p>
        </p:txBody>
      </p:sp>
      <p:sp>
        <p:nvSpPr>
          <p:cNvPr id="8" name="TextBox 7">
            <a:extLst>
              <a:ext uri="{FF2B5EF4-FFF2-40B4-BE49-F238E27FC236}">
                <a16:creationId xmlns:a16="http://schemas.microsoft.com/office/drawing/2014/main" id="{82F4813D-87E9-F07C-0551-D11890060546}"/>
              </a:ext>
            </a:extLst>
          </p:cNvPr>
          <p:cNvSpPr txBox="1"/>
          <p:nvPr/>
        </p:nvSpPr>
        <p:spPr>
          <a:xfrm>
            <a:off x="4804245" y="4685910"/>
            <a:ext cx="3904469" cy="507831"/>
          </a:xfrm>
          <a:prstGeom prst="rect">
            <a:avLst/>
          </a:prstGeom>
          <a:noFill/>
        </p:spPr>
        <p:txBody>
          <a:bodyPr wrap="square" rtlCol="0">
            <a:spAutoFit/>
          </a:bodyPr>
          <a:lstStyle/>
          <a:p>
            <a:pPr defTabSz="685595">
              <a:defRPr/>
            </a:pPr>
            <a:r>
              <a:rPr lang="en-US" sz="1350">
                <a:solidFill>
                  <a:srgbClr val="000000">
                    <a:lumMod val="50000"/>
                    <a:lumOff val="50000"/>
                  </a:srgbClr>
                </a:solidFill>
                <a:latin typeface="Arial" panose="020B0604020202020204"/>
              </a:rPr>
              <a:t>Graduates receive an </a:t>
            </a:r>
            <a:r>
              <a:rPr lang="en-US" sz="1350" b="1">
                <a:solidFill>
                  <a:srgbClr val="016375"/>
                </a:solidFill>
                <a:latin typeface="Arial" panose="020B0604020202020204" pitchFamily="34" charset="0"/>
                <a:cs typeface="Arial" panose="020B0604020202020204" pitchFamily="34" charset="0"/>
              </a:rPr>
              <a:t>industry-recognized</a:t>
            </a:r>
            <a:r>
              <a:rPr lang="en-US" sz="1350">
                <a:solidFill>
                  <a:srgbClr val="000000">
                    <a:lumMod val="50000"/>
                    <a:lumOff val="50000"/>
                  </a:srgbClr>
                </a:solidFill>
                <a:latin typeface="Arial" panose="020B0604020202020204" pitchFamily="34" charset="0"/>
                <a:cs typeface="Arial" panose="020B0604020202020204" pitchFamily="34" charset="0"/>
              </a:rPr>
              <a:t> and </a:t>
            </a:r>
            <a:r>
              <a:rPr lang="en-US" sz="1350" b="1">
                <a:solidFill>
                  <a:srgbClr val="016375"/>
                </a:solidFill>
                <a:latin typeface="Arial" panose="020B0604020202020204" pitchFamily="34" charset="0"/>
                <a:cs typeface="Arial" panose="020B0604020202020204" pitchFamily="34" charset="0"/>
              </a:rPr>
              <a:t>nationally-portable credential</a:t>
            </a:r>
            <a:r>
              <a:rPr lang="en-US" sz="1350">
                <a:solidFill>
                  <a:srgbClr val="000000">
                    <a:lumMod val="50000"/>
                    <a:lumOff val="50000"/>
                  </a:srgbClr>
                </a:solidFill>
                <a:latin typeface="Arial" panose="020B0604020202020204" pitchFamily="34" charset="0"/>
                <a:cs typeface="Arial" panose="020B0604020202020204" pitchFamily="34" charset="0"/>
              </a:rPr>
              <a:t>. </a:t>
            </a:r>
            <a:r>
              <a:rPr lang="en-US" sz="1350">
                <a:solidFill>
                  <a:srgbClr val="000000">
                    <a:lumMod val="50000"/>
                    <a:lumOff val="50000"/>
                  </a:srgbClr>
                </a:solidFill>
                <a:latin typeface="Arial" panose="020B0604020202020204"/>
              </a:rPr>
              <a:t> </a:t>
            </a:r>
          </a:p>
        </p:txBody>
      </p:sp>
      <p:sp>
        <p:nvSpPr>
          <p:cNvPr id="9" name="TextBox 8">
            <a:extLst>
              <a:ext uri="{FF2B5EF4-FFF2-40B4-BE49-F238E27FC236}">
                <a16:creationId xmlns:a16="http://schemas.microsoft.com/office/drawing/2014/main" id="{D33E9F9A-D9E8-B474-E24E-4FFB10826CCF}"/>
              </a:ext>
            </a:extLst>
          </p:cNvPr>
          <p:cNvSpPr txBox="1"/>
          <p:nvPr/>
        </p:nvSpPr>
        <p:spPr>
          <a:xfrm>
            <a:off x="4151530" y="2171857"/>
            <a:ext cx="4992470" cy="692479"/>
          </a:xfrm>
          <a:prstGeom prst="rect">
            <a:avLst/>
          </a:prstGeom>
          <a:noFill/>
        </p:spPr>
        <p:txBody>
          <a:bodyPr rot="0" spcFirstLastPara="0" vertOverflow="overflow" horzOverflow="overflow" vert="horz" wrap="square" lIns="68562" tIns="34281" rIns="68562" bIns="34281" numCol="1" spcCol="0" rtlCol="0" fromWordArt="0" anchor="t" anchorCtr="0" forceAA="0" compatLnSpc="1">
            <a:prstTxWarp prst="textNoShape">
              <a:avLst/>
            </a:prstTxWarp>
            <a:spAutoFit/>
          </a:bodyPr>
          <a:lstStyle/>
          <a:p>
            <a:pPr defTabSz="685205" eaLnBrk="0" fontAlgn="base" hangingPunct="0">
              <a:spcBef>
                <a:spcPct val="0"/>
              </a:spcBef>
              <a:spcAft>
                <a:spcPct val="0"/>
              </a:spcAft>
            </a:pPr>
            <a:r>
              <a:rPr lang="en-US" sz="1350">
                <a:solidFill>
                  <a:srgbClr val="000000">
                    <a:lumMod val="50000"/>
                    <a:lumOff val="50000"/>
                  </a:srgbClr>
                </a:solidFill>
                <a:latin typeface="Arial"/>
              </a:rPr>
              <a:t>By registering your program with the U.S. Department of Labor or State Apprenticeship Agency, you will gain access to additional resources:</a:t>
            </a:r>
            <a:endParaRPr lang="en-US" sz="1350">
              <a:solidFill>
                <a:srgbClr val="000000">
                  <a:lumMod val="50000"/>
                  <a:lumOff val="50000"/>
                </a:srgbClr>
              </a:solidFill>
              <a:latin typeface="Lato Light" panose="020F0302020204030203" pitchFamily="34" charset="77"/>
            </a:endParaRPr>
          </a:p>
        </p:txBody>
      </p:sp>
      <p:sp>
        <p:nvSpPr>
          <p:cNvPr id="10" name="Freeform 567">
            <a:extLst>
              <a:ext uri="{FF2B5EF4-FFF2-40B4-BE49-F238E27FC236}">
                <a16:creationId xmlns:a16="http://schemas.microsoft.com/office/drawing/2014/main" id="{D4101EA5-01A5-177E-8060-08F25A8A570C}"/>
              </a:ext>
            </a:extLst>
          </p:cNvPr>
          <p:cNvSpPr>
            <a:spLocks noChangeAspect="1" noEditPoints="1"/>
          </p:cNvSpPr>
          <p:nvPr/>
        </p:nvSpPr>
        <p:spPr bwMode="auto">
          <a:xfrm>
            <a:off x="4168515" y="4719226"/>
            <a:ext cx="483015" cy="445770"/>
          </a:xfrm>
          <a:custGeom>
            <a:avLst/>
            <a:gdLst>
              <a:gd name="T0" fmla="*/ 17 w 1151"/>
              <a:gd name="T1" fmla="*/ 183 h 1061"/>
              <a:gd name="T2" fmla="*/ 692 w 1151"/>
              <a:gd name="T3" fmla="*/ 1043 h 1061"/>
              <a:gd name="T4" fmla="*/ 884 w 1151"/>
              <a:gd name="T5" fmla="*/ 1060 h 1061"/>
              <a:gd name="T6" fmla="*/ 1151 w 1151"/>
              <a:gd name="T7" fmla="*/ 957 h 1061"/>
              <a:gd name="T8" fmla="*/ 104 w 1151"/>
              <a:gd name="T9" fmla="*/ 36 h 1061"/>
              <a:gd name="T10" fmla="*/ 674 w 1151"/>
              <a:gd name="T11" fmla="*/ 740 h 1061"/>
              <a:gd name="T12" fmla="*/ 797 w 1151"/>
              <a:gd name="T13" fmla="*/ 981 h 1061"/>
              <a:gd name="T14" fmla="*/ 867 w 1151"/>
              <a:gd name="T15" fmla="*/ 880 h 1061"/>
              <a:gd name="T16" fmla="*/ 901 w 1151"/>
              <a:gd name="T17" fmla="*/ 856 h 1061"/>
              <a:gd name="T18" fmla="*/ 692 w 1151"/>
              <a:gd name="T19" fmla="*/ 940 h 1061"/>
              <a:gd name="T20" fmla="*/ 207 w 1151"/>
              <a:gd name="T21" fmla="*/ 85 h 1061"/>
              <a:gd name="T22" fmla="*/ 183 w 1151"/>
              <a:gd name="T23" fmla="*/ 37 h 1061"/>
              <a:gd name="T24" fmla="*/ 1060 w 1151"/>
              <a:gd name="T25" fmla="*/ 119 h 1061"/>
              <a:gd name="T26" fmla="*/ 1043 w 1151"/>
              <a:gd name="T27" fmla="*/ 158 h 1061"/>
              <a:gd name="T28" fmla="*/ 906 w 1151"/>
              <a:gd name="T29" fmla="*/ 154 h 1061"/>
              <a:gd name="T30" fmla="*/ 888 w 1151"/>
              <a:gd name="T31" fmla="*/ 136 h 1061"/>
              <a:gd name="T32" fmla="*/ 817 w 1151"/>
              <a:gd name="T33" fmla="*/ 119 h 1061"/>
              <a:gd name="T34" fmla="*/ 552 w 1151"/>
              <a:gd name="T35" fmla="*/ 154 h 1061"/>
              <a:gd name="T36" fmla="*/ 508 w 1151"/>
              <a:gd name="T37" fmla="*/ 154 h 1061"/>
              <a:gd name="T38" fmla="*/ 641 w 1151"/>
              <a:gd name="T39" fmla="*/ 119 h 1061"/>
              <a:gd name="T40" fmla="*/ 437 w 1151"/>
              <a:gd name="T41" fmla="*/ 136 h 1061"/>
              <a:gd name="T42" fmla="*/ 287 w 1151"/>
              <a:gd name="T43" fmla="*/ 119 h 1061"/>
              <a:gd name="T44" fmla="*/ 282 w 1151"/>
              <a:gd name="T45" fmla="*/ 158 h 1061"/>
              <a:gd name="T46" fmla="*/ 265 w 1151"/>
              <a:gd name="T47" fmla="*/ 800 h 1061"/>
              <a:gd name="T48" fmla="*/ 248 w 1151"/>
              <a:gd name="T49" fmla="*/ 782 h 1061"/>
              <a:gd name="T50" fmla="*/ 265 w 1151"/>
              <a:gd name="T51" fmla="*/ 598 h 1061"/>
              <a:gd name="T52" fmla="*/ 282 w 1151"/>
              <a:gd name="T53" fmla="*/ 533 h 1061"/>
              <a:gd name="T54" fmla="*/ 265 w 1151"/>
              <a:gd name="T55" fmla="*/ 550 h 1061"/>
              <a:gd name="T56" fmla="*/ 248 w 1151"/>
              <a:gd name="T57" fmla="*/ 366 h 1061"/>
              <a:gd name="T58" fmla="*/ 282 w 1151"/>
              <a:gd name="T59" fmla="*/ 241 h 1061"/>
              <a:gd name="T60" fmla="*/ 287 w 1151"/>
              <a:gd name="T61" fmla="*/ 870 h 1061"/>
              <a:gd name="T62" fmla="*/ 248 w 1151"/>
              <a:gd name="T63" fmla="*/ 887 h 1061"/>
              <a:gd name="T64" fmla="*/ 552 w 1151"/>
              <a:gd name="T65" fmla="*/ 870 h 1061"/>
              <a:gd name="T66" fmla="*/ 570 w 1151"/>
              <a:gd name="T67" fmla="*/ 887 h 1061"/>
              <a:gd name="T68" fmla="*/ 375 w 1151"/>
              <a:gd name="T69" fmla="*/ 904 h 1061"/>
              <a:gd name="T70" fmla="*/ 1043 w 1151"/>
              <a:gd name="T71" fmla="*/ 865 h 1061"/>
              <a:gd name="T72" fmla="*/ 1060 w 1151"/>
              <a:gd name="T73" fmla="*/ 904 h 1061"/>
              <a:gd name="T74" fmla="*/ 1043 w 1151"/>
              <a:gd name="T75" fmla="*/ 241 h 1061"/>
              <a:gd name="T76" fmla="*/ 1060 w 1151"/>
              <a:gd name="T77" fmla="*/ 224 h 1061"/>
              <a:gd name="T78" fmla="*/ 1078 w 1151"/>
              <a:gd name="T79" fmla="*/ 533 h 1061"/>
              <a:gd name="T80" fmla="*/ 1043 w 1151"/>
              <a:gd name="T81" fmla="*/ 657 h 1061"/>
              <a:gd name="T82" fmla="*/ 1060 w 1151"/>
              <a:gd name="T83" fmla="*/ 349 h 1061"/>
              <a:gd name="T84" fmla="*/ 1078 w 1151"/>
              <a:gd name="T85" fmla="*/ 366 h 1061"/>
              <a:gd name="T86" fmla="*/ 1060 w 1151"/>
              <a:gd name="T87" fmla="*/ 800 h 1061"/>
              <a:gd name="T88" fmla="*/ 797 w 1151"/>
              <a:gd name="T89" fmla="*/ 258 h 1061"/>
              <a:gd name="T90" fmla="*/ 815 w 1151"/>
              <a:gd name="T91" fmla="*/ 276 h 1061"/>
              <a:gd name="T92" fmla="*/ 952 w 1151"/>
              <a:gd name="T93" fmla="*/ 415 h 1061"/>
              <a:gd name="T94" fmla="*/ 378 w 1151"/>
              <a:gd name="T95" fmla="*/ 415 h 1061"/>
              <a:gd name="T96" fmla="*/ 952 w 1151"/>
              <a:gd name="T97" fmla="*/ 502 h 1061"/>
              <a:gd name="T98" fmla="*/ 969 w 1151"/>
              <a:gd name="T99" fmla="*/ 520 h 1061"/>
              <a:gd name="T100" fmla="*/ 378 w 1151"/>
              <a:gd name="T101" fmla="*/ 537 h 1061"/>
              <a:gd name="T102" fmla="*/ 378 w 1151"/>
              <a:gd name="T103" fmla="*/ 624 h 1061"/>
              <a:gd name="T104" fmla="*/ 584 w 1151"/>
              <a:gd name="T105" fmla="*/ 624 h 1061"/>
              <a:gd name="T106" fmla="*/ 797 w 1151"/>
              <a:gd name="T107" fmla="*/ 670 h 1061"/>
              <a:gd name="T108" fmla="*/ 797 w 1151"/>
              <a:gd name="T109" fmla="*/ 775 h 1061"/>
              <a:gd name="T110" fmla="*/ 429 w 1151"/>
              <a:gd name="T111" fmla="*/ 798 h 1061"/>
              <a:gd name="T112" fmla="*/ 471 w 1151"/>
              <a:gd name="T113" fmla="*/ 751 h 1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1" h="1061">
                <a:moveTo>
                  <a:pt x="1047" y="0"/>
                </a:moveTo>
                <a:cubicBezTo>
                  <a:pt x="104" y="0"/>
                  <a:pt x="104" y="0"/>
                  <a:pt x="104" y="0"/>
                </a:cubicBezTo>
                <a:cubicBezTo>
                  <a:pt x="46" y="0"/>
                  <a:pt x="0" y="48"/>
                  <a:pt x="0" y="106"/>
                </a:cubicBezTo>
                <a:cubicBezTo>
                  <a:pt x="0" y="165"/>
                  <a:pt x="0" y="165"/>
                  <a:pt x="0" y="165"/>
                </a:cubicBezTo>
                <a:cubicBezTo>
                  <a:pt x="0" y="175"/>
                  <a:pt x="7" y="183"/>
                  <a:pt x="17" y="183"/>
                </a:cubicBezTo>
                <a:cubicBezTo>
                  <a:pt x="174" y="183"/>
                  <a:pt x="174" y="183"/>
                  <a:pt x="174" y="183"/>
                </a:cubicBezTo>
                <a:cubicBezTo>
                  <a:pt x="174" y="957"/>
                  <a:pt x="174" y="957"/>
                  <a:pt x="174" y="957"/>
                </a:cubicBezTo>
                <a:cubicBezTo>
                  <a:pt x="174" y="967"/>
                  <a:pt x="182" y="975"/>
                  <a:pt x="192" y="975"/>
                </a:cubicBezTo>
                <a:cubicBezTo>
                  <a:pt x="692" y="975"/>
                  <a:pt x="692" y="975"/>
                  <a:pt x="692" y="975"/>
                </a:cubicBezTo>
                <a:cubicBezTo>
                  <a:pt x="692" y="1043"/>
                  <a:pt x="692" y="1043"/>
                  <a:pt x="692" y="1043"/>
                </a:cubicBezTo>
                <a:cubicBezTo>
                  <a:pt x="692" y="1049"/>
                  <a:pt x="695" y="1054"/>
                  <a:pt x="700" y="1057"/>
                </a:cubicBezTo>
                <a:cubicBezTo>
                  <a:pt x="705" y="1060"/>
                  <a:pt x="712" y="1061"/>
                  <a:pt x="717" y="1058"/>
                </a:cubicBezTo>
                <a:cubicBezTo>
                  <a:pt x="797" y="1017"/>
                  <a:pt x="797" y="1017"/>
                  <a:pt x="797" y="1017"/>
                </a:cubicBezTo>
                <a:cubicBezTo>
                  <a:pt x="876" y="1058"/>
                  <a:pt x="876" y="1058"/>
                  <a:pt x="876" y="1058"/>
                </a:cubicBezTo>
                <a:cubicBezTo>
                  <a:pt x="879" y="1059"/>
                  <a:pt x="881" y="1060"/>
                  <a:pt x="884" y="1060"/>
                </a:cubicBezTo>
                <a:cubicBezTo>
                  <a:pt x="887" y="1060"/>
                  <a:pt x="890" y="1059"/>
                  <a:pt x="893" y="1057"/>
                </a:cubicBezTo>
                <a:cubicBezTo>
                  <a:pt x="898" y="1054"/>
                  <a:pt x="901" y="1049"/>
                  <a:pt x="901" y="1043"/>
                </a:cubicBezTo>
                <a:cubicBezTo>
                  <a:pt x="901" y="975"/>
                  <a:pt x="901" y="975"/>
                  <a:pt x="901" y="975"/>
                </a:cubicBezTo>
                <a:cubicBezTo>
                  <a:pt x="1134" y="975"/>
                  <a:pt x="1134" y="975"/>
                  <a:pt x="1134" y="975"/>
                </a:cubicBezTo>
                <a:cubicBezTo>
                  <a:pt x="1144" y="975"/>
                  <a:pt x="1151" y="967"/>
                  <a:pt x="1151" y="957"/>
                </a:cubicBezTo>
                <a:cubicBezTo>
                  <a:pt x="1151" y="106"/>
                  <a:pt x="1151" y="106"/>
                  <a:pt x="1151" y="106"/>
                </a:cubicBezTo>
                <a:cubicBezTo>
                  <a:pt x="1151" y="48"/>
                  <a:pt x="1104" y="0"/>
                  <a:pt x="1047" y="0"/>
                </a:cubicBezTo>
                <a:close/>
                <a:moveTo>
                  <a:pt x="34" y="148"/>
                </a:moveTo>
                <a:cubicBezTo>
                  <a:pt x="34" y="106"/>
                  <a:pt x="34" y="106"/>
                  <a:pt x="34" y="106"/>
                </a:cubicBezTo>
                <a:cubicBezTo>
                  <a:pt x="34" y="67"/>
                  <a:pt x="66" y="36"/>
                  <a:pt x="104" y="36"/>
                </a:cubicBezTo>
                <a:cubicBezTo>
                  <a:pt x="143" y="36"/>
                  <a:pt x="174" y="67"/>
                  <a:pt x="174" y="106"/>
                </a:cubicBezTo>
                <a:cubicBezTo>
                  <a:pt x="174" y="148"/>
                  <a:pt x="174" y="148"/>
                  <a:pt x="174" y="148"/>
                </a:cubicBezTo>
                <a:lnTo>
                  <a:pt x="34" y="148"/>
                </a:lnTo>
                <a:close/>
                <a:moveTo>
                  <a:pt x="797" y="862"/>
                </a:moveTo>
                <a:cubicBezTo>
                  <a:pt x="729" y="862"/>
                  <a:pt x="674" y="808"/>
                  <a:pt x="674" y="740"/>
                </a:cubicBezTo>
                <a:cubicBezTo>
                  <a:pt x="674" y="673"/>
                  <a:pt x="729" y="618"/>
                  <a:pt x="797" y="618"/>
                </a:cubicBezTo>
                <a:cubicBezTo>
                  <a:pt x="864" y="618"/>
                  <a:pt x="919" y="673"/>
                  <a:pt x="919" y="740"/>
                </a:cubicBezTo>
                <a:cubicBezTo>
                  <a:pt x="919" y="808"/>
                  <a:pt x="864" y="862"/>
                  <a:pt x="797" y="862"/>
                </a:cubicBezTo>
                <a:close/>
                <a:moveTo>
                  <a:pt x="805" y="982"/>
                </a:moveTo>
                <a:cubicBezTo>
                  <a:pt x="802" y="981"/>
                  <a:pt x="800" y="981"/>
                  <a:pt x="797" y="981"/>
                </a:cubicBezTo>
                <a:cubicBezTo>
                  <a:pt x="794" y="981"/>
                  <a:pt x="791" y="981"/>
                  <a:pt x="789" y="982"/>
                </a:cubicBezTo>
                <a:cubicBezTo>
                  <a:pt x="727" y="1014"/>
                  <a:pt x="727" y="1014"/>
                  <a:pt x="727" y="1014"/>
                </a:cubicBezTo>
                <a:cubicBezTo>
                  <a:pt x="727" y="881"/>
                  <a:pt x="727" y="881"/>
                  <a:pt x="727" y="881"/>
                </a:cubicBezTo>
                <a:cubicBezTo>
                  <a:pt x="748" y="891"/>
                  <a:pt x="772" y="897"/>
                  <a:pt x="797" y="897"/>
                </a:cubicBezTo>
                <a:cubicBezTo>
                  <a:pt x="822" y="897"/>
                  <a:pt x="845" y="891"/>
                  <a:pt x="867" y="880"/>
                </a:cubicBezTo>
                <a:cubicBezTo>
                  <a:pt x="867" y="1014"/>
                  <a:pt x="867" y="1014"/>
                  <a:pt x="867" y="1014"/>
                </a:cubicBezTo>
                <a:lnTo>
                  <a:pt x="805" y="982"/>
                </a:lnTo>
                <a:close/>
                <a:moveTo>
                  <a:pt x="1117" y="940"/>
                </a:moveTo>
                <a:cubicBezTo>
                  <a:pt x="901" y="940"/>
                  <a:pt x="901" y="940"/>
                  <a:pt x="901" y="940"/>
                </a:cubicBezTo>
                <a:cubicBezTo>
                  <a:pt x="901" y="856"/>
                  <a:pt x="901" y="856"/>
                  <a:pt x="901" y="856"/>
                </a:cubicBezTo>
                <a:cubicBezTo>
                  <a:pt x="933" y="828"/>
                  <a:pt x="954" y="786"/>
                  <a:pt x="954" y="740"/>
                </a:cubicBezTo>
                <a:cubicBezTo>
                  <a:pt x="954" y="653"/>
                  <a:pt x="883" y="583"/>
                  <a:pt x="797" y="583"/>
                </a:cubicBezTo>
                <a:cubicBezTo>
                  <a:pt x="710" y="583"/>
                  <a:pt x="639" y="653"/>
                  <a:pt x="639" y="740"/>
                </a:cubicBezTo>
                <a:cubicBezTo>
                  <a:pt x="639" y="786"/>
                  <a:pt x="660" y="828"/>
                  <a:pt x="692" y="857"/>
                </a:cubicBezTo>
                <a:cubicBezTo>
                  <a:pt x="692" y="940"/>
                  <a:pt x="692" y="940"/>
                  <a:pt x="692" y="940"/>
                </a:cubicBezTo>
                <a:cubicBezTo>
                  <a:pt x="209" y="940"/>
                  <a:pt x="209" y="940"/>
                  <a:pt x="209" y="940"/>
                </a:cubicBezTo>
                <a:cubicBezTo>
                  <a:pt x="209" y="165"/>
                  <a:pt x="209" y="165"/>
                  <a:pt x="209" y="165"/>
                </a:cubicBezTo>
                <a:cubicBezTo>
                  <a:pt x="209" y="106"/>
                  <a:pt x="209" y="106"/>
                  <a:pt x="209" y="106"/>
                </a:cubicBezTo>
                <a:cubicBezTo>
                  <a:pt x="209" y="99"/>
                  <a:pt x="208" y="93"/>
                  <a:pt x="207" y="87"/>
                </a:cubicBezTo>
                <a:cubicBezTo>
                  <a:pt x="207" y="86"/>
                  <a:pt x="207" y="86"/>
                  <a:pt x="207" y="85"/>
                </a:cubicBezTo>
                <a:cubicBezTo>
                  <a:pt x="206" y="80"/>
                  <a:pt x="204" y="74"/>
                  <a:pt x="202" y="69"/>
                </a:cubicBezTo>
                <a:cubicBezTo>
                  <a:pt x="202" y="68"/>
                  <a:pt x="202" y="67"/>
                  <a:pt x="201" y="67"/>
                </a:cubicBezTo>
                <a:cubicBezTo>
                  <a:pt x="199" y="62"/>
                  <a:pt x="197" y="56"/>
                  <a:pt x="194" y="52"/>
                </a:cubicBezTo>
                <a:cubicBezTo>
                  <a:pt x="194" y="51"/>
                  <a:pt x="193" y="50"/>
                  <a:pt x="193" y="50"/>
                </a:cubicBezTo>
                <a:cubicBezTo>
                  <a:pt x="190" y="45"/>
                  <a:pt x="187" y="41"/>
                  <a:pt x="183" y="37"/>
                </a:cubicBezTo>
                <a:cubicBezTo>
                  <a:pt x="183" y="36"/>
                  <a:pt x="182" y="36"/>
                  <a:pt x="182" y="36"/>
                </a:cubicBezTo>
                <a:cubicBezTo>
                  <a:pt x="1047" y="36"/>
                  <a:pt x="1047" y="36"/>
                  <a:pt x="1047" y="36"/>
                </a:cubicBezTo>
                <a:cubicBezTo>
                  <a:pt x="1085" y="36"/>
                  <a:pt x="1117" y="67"/>
                  <a:pt x="1117" y="106"/>
                </a:cubicBezTo>
                <a:lnTo>
                  <a:pt x="1117" y="940"/>
                </a:lnTo>
                <a:close/>
                <a:moveTo>
                  <a:pt x="1060" y="119"/>
                </a:moveTo>
                <a:cubicBezTo>
                  <a:pt x="1039" y="119"/>
                  <a:pt x="1039" y="119"/>
                  <a:pt x="1039" y="119"/>
                </a:cubicBezTo>
                <a:cubicBezTo>
                  <a:pt x="1029" y="119"/>
                  <a:pt x="1021" y="127"/>
                  <a:pt x="1021" y="136"/>
                </a:cubicBezTo>
                <a:cubicBezTo>
                  <a:pt x="1021" y="146"/>
                  <a:pt x="1029" y="154"/>
                  <a:pt x="1039" y="154"/>
                </a:cubicBezTo>
                <a:cubicBezTo>
                  <a:pt x="1043" y="154"/>
                  <a:pt x="1043" y="154"/>
                  <a:pt x="1043" y="154"/>
                </a:cubicBezTo>
                <a:cubicBezTo>
                  <a:pt x="1043" y="158"/>
                  <a:pt x="1043" y="158"/>
                  <a:pt x="1043" y="158"/>
                </a:cubicBezTo>
                <a:cubicBezTo>
                  <a:pt x="1043" y="168"/>
                  <a:pt x="1051" y="176"/>
                  <a:pt x="1060" y="176"/>
                </a:cubicBezTo>
                <a:cubicBezTo>
                  <a:pt x="1070" y="176"/>
                  <a:pt x="1078" y="168"/>
                  <a:pt x="1078" y="158"/>
                </a:cubicBezTo>
                <a:cubicBezTo>
                  <a:pt x="1078" y="136"/>
                  <a:pt x="1078" y="136"/>
                  <a:pt x="1078" y="136"/>
                </a:cubicBezTo>
                <a:cubicBezTo>
                  <a:pt x="1078" y="127"/>
                  <a:pt x="1070" y="119"/>
                  <a:pt x="1060" y="119"/>
                </a:cubicBezTo>
                <a:close/>
                <a:moveTo>
                  <a:pt x="906" y="154"/>
                </a:moveTo>
                <a:cubicBezTo>
                  <a:pt x="950" y="154"/>
                  <a:pt x="950" y="154"/>
                  <a:pt x="950" y="154"/>
                </a:cubicBezTo>
                <a:cubicBezTo>
                  <a:pt x="960" y="154"/>
                  <a:pt x="968" y="146"/>
                  <a:pt x="968" y="136"/>
                </a:cubicBezTo>
                <a:cubicBezTo>
                  <a:pt x="968" y="127"/>
                  <a:pt x="960" y="119"/>
                  <a:pt x="950" y="119"/>
                </a:cubicBezTo>
                <a:cubicBezTo>
                  <a:pt x="906" y="119"/>
                  <a:pt x="906" y="119"/>
                  <a:pt x="906" y="119"/>
                </a:cubicBezTo>
                <a:cubicBezTo>
                  <a:pt x="896" y="119"/>
                  <a:pt x="888" y="127"/>
                  <a:pt x="888" y="136"/>
                </a:cubicBezTo>
                <a:cubicBezTo>
                  <a:pt x="888" y="146"/>
                  <a:pt x="896" y="154"/>
                  <a:pt x="906" y="154"/>
                </a:cubicBezTo>
                <a:close/>
                <a:moveTo>
                  <a:pt x="773" y="154"/>
                </a:moveTo>
                <a:cubicBezTo>
                  <a:pt x="817" y="154"/>
                  <a:pt x="817" y="154"/>
                  <a:pt x="817" y="154"/>
                </a:cubicBezTo>
                <a:cubicBezTo>
                  <a:pt x="827" y="154"/>
                  <a:pt x="835" y="146"/>
                  <a:pt x="835" y="136"/>
                </a:cubicBezTo>
                <a:cubicBezTo>
                  <a:pt x="835" y="127"/>
                  <a:pt x="827" y="119"/>
                  <a:pt x="817" y="119"/>
                </a:cubicBezTo>
                <a:cubicBezTo>
                  <a:pt x="773" y="119"/>
                  <a:pt x="773" y="119"/>
                  <a:pt x="773" y="119"/>
                </a:cubicBezTo>
                <a:cubicBezTo>
                  <a:pt x="763" y="119"/>
                  <a:pt x="756" y="127"/>
                  <a:pt x="756" y="136"/>
                </a:cubicBezTo>
                <a:cubicBezTo>
                  <a:pt x="756" y="146"/>
                  <a:pt x="763" y="154"/>
                  <a:pt x="773" y="154"/>
                </a:cubicBezTo>
                <a:close/>
                <a:moveTo>
                  <a:pt x="508" y="154"/>
                </a:moveTo>
                <a:cubicBezTo>
                  <a:pt x="552" y="154"/>
                  <a:pt x="552" y="154"/>
                  <a:pt x="552" y="154"/>
                </a:cubicBezTo>
                <a:cubicBezTo>
                  <a:pt x="562" y="154"/>
                  <a:pt x="570" y="146"/>
                  <a:pt x="570" y="136"/>
                </a:cubicBezTo>
                <a:cubicBezTo>
                  <a:pt x="570" y="127"/>
                  <a:pt x="562" y="119"/>
                  <a:pt x="552" y="119"/>
                </a:cubicBezTo>
                <a:cubicBezTo>
                  <a:pt x="508" y="119"/>
                  <a:pt x="508" y="119"/>
                  <a:pt x="508" y="119"/>
                </a:cubicBezTo>
                <a:cubicBezTo>
                  <a:pt x="498" y="119"/>
                  <a:pt x="490" y="127"/>
                  <a:pt x="490" y="136"/>
                </a:cubicBezTo>
                <a:cubicBezTo>
                  <a:pt x="490" y="146"/>
                  <a:pt x="498" y="154"/>
                  <a:pt x="508" y="154"/>
                </a:cubicBezTo>
                <a:close/>
                <a:moveTo>
                  <a:pt x="641" y="154"/>
                </a:moveTo>
                <a:cubicBezTo>
                  <a:pt x="685" y="154"/>
                  <a:pt x="685" y="154"/>
                  <a:pt x="685" y="154"/>
                </a:cubicBezTo>
                <a:cubicBezTo>
                  <a:pt x="694" y="154"/>
                  <a:pt x="702" y="146"/>
                  <a:pt x="702" y="136"/>
                </a:cubicBezTo>
                <a:cubicBezTo>
                  <a:pt x="702" y="127"/>
                  <a:pt x="694" y="119"/>
                  <a:pt x="685" y="119"/>
                </a:cubicBezTo>
                <a:cubicBezTo>
                  <a:pt x="641" y="119"/>
                  <a:pt x="641" y="119"/>
                  <a:pt x="641" y="119"/>
                </a:cubicBezTo>
                <a:cubicBezTo>
                  <a:pt x="631" y="119"/>
                  <a:pt x="623" y="127"/>
                  <a:pt x="623" y="136"/>
                </a:cubicBezTo>
                <a:cubicBezTo>
                  <a:pt x="623" y="146"/>
                  <a:pt x="631" y="154"/>
                  <a:pt x="641" y="154"/>
                </a:cubicBezTo>
                <a:close/>
                <a:moveTo>
                  <a:pt x="375" y="154"/>
                </a:moveTo>
                <a:cubicBezTo>
                  <a:pt x="419" y="154"/>
                  <a:pt x="419" y="154"/>
                  <a:pt x="419" y="154"/>
                </a:cubicBezTo>
                <a:cubicBezTo>
                  <a:pt x="429" y="154"/>
                  <a:pt x="437" y="146"/>
                  <a:pt x="437" y="136"/>
                </a:cubicBezTo>
                <a:cubicBezTo>
                  <a:pt x="437" y="127"/>
                  <a:pt x="429" y="119"/>
                  <a:pt x="419" y="119"/>
                </a:cubicBezTo>
                <a:cubicBezTo>
                  <a:pt x="375" y="119"/>
                  <a:pt x="375" y="119"/>
                  <a:pt x="375" y="119"/>
                </a:cubicBezTo>
                <a:cubicBezTo>
                  <a:pt x="366" y="119"/>
                  <a:pt x="358" y="127"/>
                  <a:pt x="358" y="136"/>
                </a:cubicBezTo>
                <a:cubicBezTo>
                  <a:pt x="358" y="146"/>
                  <a:pt x="366" y="154"/>
                  <a:pt x="375" y="154"/>
                </a:cubicBezTo>
                <a:close/>
                <a:moveTo>
                  <a:pt x="287" y="119"/>
                </a:moveTo>
                <a:cubicBezTo>
                  <a:pt x="265" y="119"/>
                  <a:pt x="265" y="119"/>
                  <a:pt x="265" y="119"/>
                </a:cubicBezTo>
                <a:cubicBezTo>
                  <a:pt x="255" y="119"/>
                  <a:pt x="248" y="127"/>
                  <a:pt x="248" y="136"/>
                </a:cubicBezTo>
                <a:cubicBezTo>
                  <a:pt x="248" y="158"/>
                  <a:pt x="248" y="158"/>
                  <a:pt x="248" y="158"/>
                </a:cubicBezTo>
                <a:cubicBezTo>
                  <a:pt x="248" y="168"/>
                  <a:pt x="255" y="176"/>
                  <a:pt x="265" y="176"/>
                </a:cubicBezTo>
                <a:cubicBezTo>
                  <a:pt x="275" y="176"/>
                  <a:pt x="282" y="168"/>
                  <a:pt x="282" y="158"/>
                </a:cubicBezTo>
                <a:cubicBezTo>
                  <a:pt x="282" y="154"/>
                  <a:pt x="282" y="154"/>
                  <a:pt x="282" y="154"/>
                </a:cubicBezTo>
                <a:cubicBezTo>
                  <a:pt x="287" y="154"/>
                  <a:pt x="287" y="154"/>
                  <a:pt x="287" y="154"/>
                </a:cubicBezTo>
                <a:cubicBezTo>
                  <a:pt x="296" y="154"/>
                  <a:pt x="304" y="146"/>
                  <a:pt x="304" y="136"/>
                </a:cubicBezTo>
                <a:cubicBezTo>
                  <a:pt x="304" y="127"/>
                  <a:pt x="296" y="119"/>
                  <a:pt x="287" y="119"/>
                </a:cubicBezTo>
                <a:close/>
                <a:moveTo>
                  <a:pt x="265" y="800"/>
                </a:moveTo>
                <a:cubicBezTo>
                  <a:pt x="275" y="800"/>
                  <a:pt x="282" y="792"/>
                  <a:pt x="282" y="782"/>
                </a:cubicBezTo>
                <a:cubicBezTo>
                  <a:pt x="282" y="740"/>
                  <a:pt x="282" y="740"/>
                  <a:pt x="282" y="740"/>
                </a:cubicBezTo>
                <a:cubicBezTo>
                  <a:pt x="282" y="731"/>
                  <a:pt x="275" y="723"/>
                  <a:pt x="265" y="723"/>
                </a:cubicBezTo>
                <a:cubicBezTo>
                  <a:pt x="255" y="723"/>
                  <a:pt x="248" y="731"/>
                  <a:pt x="248" y="740"/>
                </a:cubicBezTo>
                <a:cubicBezTo>
                  <a:pt x="248" y="782"/>
                  <a:pt x="248" y="782"/>
                  <a:pt x="248" y="782"/>
                </a:cubicBezTo>
                <a:cubicBezTo>
                  <a:pt x="248" y="792"/>
                  <a:pt x="255" y="800"/>
                  <a:pt x="265" y="800"/>
                </a:cubicBezTo>
                <a:close/>
                <a:moveTo>
                  <a:pt x="265" y="675"/>
                </a:moveTo>
                <a:cubicBezTo>
                  <a:pt x="275" y="675"/>
                  <a:pt x="282" y="667"/>
                  <a:pt x="282" y="657"/>
                </a:cubicBezTo>
                <a:cubicBezTo>
                  <a:pt x="282" y="615"/>
                  <a:pt x="282" y="615"/>
                  <a:pt x="282" y="615"/>
                </a:cubicBezTo>
                <a:cubicBezTo>
                  <a:pt x="282" y="606"/>
                  <a:pt x="275" y="598"/>
                  <a:pt x="265" y="598"/>
                </a:cubicBezTo>
                <a:cubicBezTo>
                  <a:pt x="255" y="598"/>
                  <a:pt x="248" y="606"/>
                  <a:pt x="248" y="615"/>
                </a:cubicBezTo>
                <a:cubicBezTo>
                  <a:pt x="248" y="657"/>
                  <a:pt x="248" y="657"/>
                  <a:pt x="248" y="657"/>
                </a:cubicBezTo>
                <a:cubicBezTo>
                  <a:pt x="248" y="667"/>
                  <a:pt x="255" y="675"/>
                  <a:pt x="265" y="675"/>
                </a:cubicBezTo>
                <a:close/>
                <a:moveTo>
                  <a:pt x="265" y="550"/>
                </a:moveTo>
                <a:cubicBezTo>
                  <a:pt x="275" y="550"/>
                  <a:pt x="282" y="542"/>
                  <a:pt x="282" y="533"/>
                </a:cubicBezTo>
                <a:cubicBezTo>
                  <a:pt x="282" y="491"/>
                  <a:pt x="282" y="491"/>
                  <a:pt x="282" y="491"/>
                </a:cubicBezTo>
                <a:cubicBezTo>
                  <a:pt x="282" y="481"/>
                  <a:pt x="275" y="473"/>
                  <a:pt x="265" y="473"/>
                </a:cubicBezTo>
                <a:cubicBezTo>
                  <a:pt x="255" y="473"/>
                  <a:pt x="248" y="481"/>
                  <a:pt x="248" y="491"/>
                </a:cubicBezTo>
                <a:cubicBezTo>
                  <a:pt x="248" y="533"/>
                  <a:pt x="248" y="533"/>
                  <a:pt x="248" y="533"/>
                </a:cubicBezTo>
                <a:cubicBezTo>
                  <a:pt x="248" y="542"/>
                  <a:pt x="255" y="550"/>
                  <a:pt x="265" y="550"/>
                </a:cubicBezTo>
                <a:close/>
                <a:moveTo>
                  <a:pt x="265" y="425"/>
                </a:moveTo>
                <a:cubicBezTo>
                  <a:pt x="275" y="425"/>
                  <a:pt x="282" y="418"/>
                  <a:pt x="282" y="408"/>
                </a:cubicBezTo>
                <a:cubicBezTo>
                  <a:pt x="282" y="366"/>
                  <a:pt x="282" y="366"/>
                  <a:pt x="282" y="366"/>
                </a:cubicBezTo>
                <a:cubicBezTo>
                  <a:pt x="282" y="356"/>
                  <a:pt x="275" y="349"/>
                  <a:pt x="265" y="349"/>
                </a:cubicBezTo>
                <a:cubicBezTo>
                  <a:pt x="255" y="349"/>
                  <a:pt x="248" y="356"/>
                  <a:pt x="248" y="366"/>
                </a:cubicBezTo>
                <a:cubicBezTo>
                  <a:pt x="248" y="408"/>
                  <a:pt x="248" y="408"/>
                  <a:pt x="248" y="408"/>
                </a:cubicBezTo>
                <a:cubicBezTo>
                  <a:pt x="248" y="418"/>
                  <a:pt x="255" y="425"/>
                  <a:pt x="265" y="425"/>
                </a:cubicBezTo>
                <a:close/>
                <a:moveTo>
                  <a:pt x="265" y="300"/>
                </a:moveTo>
                <a:cubicBezTo>
                  <a:pt x="275" y="300"/>
                  <a:pt x="282" y="293"/>
                  <a:pt x="282" y="283"/>
                </a:cubicBezTo>
                <a:cubicBezTo>
                  <a:pt x="282" y="241"/>
                  <a:pt x="282" y="241"/>
                  <a:pt x="282" y="241"/>
                </a:cubicBezTo>
                <a:cubicBezTo>
                  <a:pt x="282" y="231"/>
                  <a:pt x="275" y="224"/>
                  <a:pt x="265" y="224"/>
                </a:cubicBezTo>
                <a:cubicBezTo>
                  <a:pt x="255" y="224"/>
                  <a:pt x="248" y="231"/>
                  <a:pt x="248" y="241"/>
                </a:cubicBezTo>
                <a:cubicBezTo>
                  <a:pt x="248" y="283"/>
                  <a:pt x="248" y="283"/>
                  <a:pt x="248" y="283"/>
                </a:cubicBezTo>
                <a:cubicBezTo>
                  <a:pt x="248" y="293"/>
                  <a:pt x="255" y="300"/>
                  <a:pt x="265" y="300"/>
                </a:cubicBezTo>
                <a:close/>
                <a:moveTo>
                  <a:pt x="287" y="870"/>
                </a:moveTo>
                <a:cubicBezTo>
                  <a:pt x="282" y="870"/>
                  <a:pt x="282" y="870"/>
                  <a:pt x="282" y="870"/>
                </a:cubicBezTo>
                <a:cubicBezTo>
                  <a:pt x="282" y="865"/>
                  <a:pt x="282" y="865"/>
                  <a:pt x="282" y="865"/>
                </a:cubicBezTo>
                <a:cubicBezTo>
                  <a:pt x="282" y="856"/>
                  <a:pt x="275" y="848"/>
                  <a:pt x="265" y="848"/>
                </a:cubicBezTo>
                <a:cubicBezTo>
                  <a:pt x="255" y="848"/>
                  <a:pt x="248" y="856"/>
                  <a:pt x="248" y="865"/>
                </a:cubicBezTo>
                <a:cubicBezTo>
                  <a:pt x="248" y="887"/>
                  <a:pt x="248" y="887"/>
                  <a:pt x="248" y="887"/>
                </a:cubicBezTo>
                <a:cubicBezTo>
                  <a:pt x="248" y="897"/>
                  <a:pt x="255" y="904"/>
                  <a:pt x="265" y="904"/>
                </a:cubicBezTo>
                <a:cubicBezTo>
                  <a:pt x="287" y="904"/>
                  <a:pt x="287" y="904"/>
                  <a:pt x="287" y="904"/>
                </a:cubicBezTo>
                <a:cubicBezTo>
                  <a:pt x="296" y="904"/>
                  <a:pt x="304" y="897"/>
                  <a:pt x="304" y="887"/>
                </a:cubicBezTo>
                <a:cubicBezTo>
                  <a:pt x="304" y="878"/>
                  <a:pt x="296" y="870"/>
                  <a:pt x="287" y="870"/>
                </a:cubicBezTo>
                <a:close/>
                <a:moveTo>
                  <a:pt x="552" y="870"/>
                </a:moveTo>
                <a:cubicBezTo>
                  <a:pt x="508" y="870"/>
                  <a:pt x="508" y="870"/>
                  <a:pt x="508" y="870"/>
                </a:cubicBezTo>
                <a:cubicBezTo>
                  <a:pt x="498" y="870"/>
                  <a:pt x="490" y="878"/>
                  <a:pt x="490" y="887"/>
                </a:cubicBezTo>
                <a:cubicBezTo>
                  <a:pt x="490" y="897"/>
                  <a:pt x="498" y="904"/>
                  <a:pt x="508" y="904"/>
                </a:cubicBezTo>
                <a:cubicBezTo>
                  <a:pt x="552" y="904"/>
                  <a:pt x="552" y="904"/>
                  <a:pt x="552" y="904"/>
                </a:cubicBezTo>
                <a:cubicBezTo>
                  <a:pt x="562" y="904"/>
                  <a:pt x="570" y="897"/>
                  <a:pt x="570" y="887"/>
                </a:cubicBezTo>
                <a:cubicBezTo>
                  <a:pt x="570" y="878"/>
                  <a:pt x="562" y="870"/>
                  <a:pt x="552" y="870"/>
                </a:cubicBezTo>
                <a:close/>
                <a:moveTo>
                  <a:pt x="420" y="870"/>
                </a:moveTo>
                <a:cubicBezTo>
                  <a:pt x="375" y="870"/>
                  <a:pt x="375" y="870"/>
                  <a:pt x="375" y="870"/>
                </a:cubicBezTo>
                <a:cubicBezTo>
                  <a:pt x="366" y="870"/>
                  <a:pt x="358" y="878"/>
                  <a:pt x="358" y="887"/>
                </a:cubicBezTo>
                <a:cubicBezTo>
                  <a:pt x="358" y="897"/>
                  <a:pt x="366" y="904"/>
                  <a:pt x="375" y="904"/>
                </a:cubicBezTo>
                <a:cubicBezTo>
                  <a:pt x="420" y="904"/>
                  <a:pt x="420" y="904"/>
                  <a:pt x="420" y="904"/>
                </a:cubicBezTo>
                <a:cubicBezTo>
                  <a:pt x="429" y="904"/>
                  <a:pt x="437" y="897"/>
                  <a:pt x="437" y="887"/>
                </a:cubicBezTo>
                <a:cubicBezTo>
                  <a:pt x="437" y="878"/>
                  <a:pt x="429" y="870"/>
                  <a:pt x="420" y="870"/>
                </a:cubicBezTo>
                <a:close/>
                <a:moveTo>
                  <a:pt x="1060" y="848"/>
                </a:moveTo>
                <a:cubicBezTo>
                  <a:pt x="1051" y="848"/>
                  <a:pt x="1043" y="856"/>
                  <a:pt x="1043" y="865"/>
                </a:cubicBezTo>
                <a:cubicBezTo>
                  <a:pt x="1043" y="870"/>
                  <a:pt x="1043" y="870"/>
                  <a:pt x="1043" y="870"/>
                </a:cubicBezTo>
                <a:cubicBezTo>
                  <a:pt x="1039" y="870"/>
                  <a:pt x="1039" y="870"/>
                  <a:pt x="1039" y="870"/>
                </a:cubicBezTo>
                <a:cubicBezTo>
                  <a:pt x="1029" y="870"/>
                  <a:pt x="1021" y="878"/>
                  <a:pt x="1021" y="887"/>
                </a:cubicBezTo>
                <a:cubicBezTo>
                  <a:pt x="1021" y="897"/>
                  <a:pt x="1029" y="904"/>
                  <a:pt x="1039" y="904"/>
                </a:cubicBezTo>
                <a:cubicBezTo>
                  <a:pt x="1060" y="904"/>
                  <a:pt x="1060" y="904"/>
                  <a:pt x="1060" y="904"/>
                </a:cubicBezTo>
                <a:cubicBezTo>
                  <a:pt x="1070" y="904"/>
                  <a:pt x="1078" y="897"/>
                  <a:pt x="1078" y="887"/>
                </a:cubicBezTo>
                <a:cubicBezTo>
                  <a:pt x="1078" y="865"/>
                  <a:pt x="1078" y="865"/>
                  <a:pt x="1078" y="865"/>
                </a:cubicBezTo>
                <a:cubicBezTo>
                  <a:pt x="1078" y="856"/>
                  <a:pt x="1070" y="848"/>
                  <a:pt x="1060" y="848"/>
                </a:cubicBezTo>
                <a:close/>
                <a:moveTo>
                  <a:pt x="1060" y="224"/>
                </a:moveTo>
                <a:cubicBezTo>
                  <a:pt x="1051" y="224"/>
                  <a:pt x="1043" y="231"/>
                  <a:pt x="1043" y="241"/>
                </a:cubicBezTo>
                <a:cubicBezTo>
                  <a:pt x="1043" y="283"/>
                  <a:pt x="1043" y="283"/>
                  <a:pt x="1043" y="283"/>
                </a:cubicBezTo>
                <a:cubicBezTo>
                  <a:pt x="1043" y="293"/>
                  <a:pt x="1051" y="300"/>
                  <a:pt x="1060" y="300"/>
                </a:cubicBezTo>
                <a:cubicBezTo>
                  <a:pt x="1070" y="300"/>
                  <a:pt x="1078" y="293"/>
                  <a:pt x="1078" y="283"/>
                </a:cubicBezTo>
                <a:cubicBezTo>
                  <a:pt x="1078" y="241"/>
                  <a:pt x="1078" y="241"/>
                  <a:pt x="1078" y="241"/>
                </a:cubicBezTo>
                <a:cubicBezTo>
                  <a:pt x="1078" y="231"/>
                  <a:pt x="1070" y="224"/>
                  <a:pt x="1060" y="224"/>
                </a:cubicBezTo>
                <a:close/>
                <a:moveTo>
                  <a:pt x="1060" y="473"/>
                </a:moveTo>
                <a:cubicBezTo>
                  <a:pt x="1051" y="473"/>
                  <a:pt x="1043" y="481"/>
                  <a:pt x="1043" y="491"/>
                </a:cubicBezTo>
                <a:cubicBezTo>
                  <a:pt x="1043" y="533"/>
                  <a:pt x="1043" y="533"/>
                  <a:pt x="1043" y="533"/>
                </a:cubicBezTo>
                <a:cubicBezTo>
                  <a:pt x="1043" y="542"/>
                  <a:pt x="1051" y="550"/>
                  <a:pt x="1060" y="550"/>
                </a:cubicBezTo>
                <a:cubicBezTo>
                  <a:pt x="1070" y="550"/>
                  <a:pt x="1078" y="542"/>
                  <a:pt x="1078" y="533"/>
                </a:cubicBezTo>
                <a:cubicBezTo>
                  <a:pt x="1078" y="491"/>
                  <a:pt x="1078" y="491"/>
                  <a:pt x="1078" y="491"/>
                </a:cubicBezTo>
                <a:cubicBezTo>
                  <a:pt x="1078" y="481"/>
                  <a:pt x="1070" y="473"/>
                  <a:pt x="1060" y="473"/>
                </a:cubicBezTo>
                <a:close/>
                <a:moveTo>
                  <a:pt x="1060" y="598"/>
                </a:moveTo>
                <a:cubicBezTo>
                  <a:pt x="1051" y="598"/>
                  <a:pt x="1043" y="606"/>
                  <a:pt x="1043" y="615"/>
                </a:cubicBezTo>
                <a:cubicBezTo>
                  <a:pt x="1043" y="657"/>
                  <a:pt x="1043" y="657"/>
                  <a:pt x="1043" y="657"/>
                </a:cubicBezTo>
                <a:cubicBezTo>
                  <a:pt x="1043" y="667"/>
                  <a:pt x="1051" y="675"/>
                  <a:pt x="1060" y="675"/>
                </a:cubicBezTo>
                <a:cubicBezTo>
                  <a:pt x="1070" y="675"/>
                  <a:pt x="1078" y="667"/>
                  <a:pt x="1078" y="657"/>
                </a:cubicBezTo>
                <a:cubicBezTo>
                  <a:pt x="1078" y="615"/>
                  <a:pt x="1078" y="615"/>
                  <a:pt x="1078" y="615"/>
                </a:cubicBezTo>
                <a:cubicBezTo>
                  <a:pt x="1078" y="606"/>
                  <a:pt x="1070" y="598"/>
                  <a:pt x="1060" y="598"/>
                </a:cubicBezTo>
                <a:close/>
                <a:moveTo>
                  <a:pt x="1060" y="349"/>
                </a:moveTo>
                <a:cubicBezTo>
                  <a:pt x="1051" y="349"/>
                  <a:pt x="1043" y="356"/>
                  <a:pt x="1043" y="366"/>
                </a:cubicBezTo>
                <a:cubicBezTo>
                  <a:pt x="1043" y="408"/>
                  <a:pt x="1043" y="408"/>
                  <a:pt x="1043" y="408"/>
                </a:cubicBezTo>
                <a:cubicBezTo>
                  <a:pt x="1043" y="418"/>
                  <a:pt x="1051" y="425"/>
                  <a:pt x="1060" y="425"/>
                </a:cubicBezTo>
                <a:cubicBezTo>
                  <a:pt x="1070" y="425"/>
                  <a:pt x="1078" y="418"/>
                  <a:pt x="1078" y="408"/>
                </a:cubicBezTo>
                <a:cubicBezTo>
                  <a:pt x="1078" y="366"/>
                  <a:pt x="1078" y="366"/>
                  <a:pt x="1078" y="366"/>
                </a:cubicBezTo>
                <a:cubicBezTo>
                  <a:pt x="1078" y="356"/>
                  <a:pt x="1070" y="349"/>
                  <a:pt x="1060" y="349"/>
                </a:cubicBezTo>
                <a:close/>
                <a:moveTo>
                  <a:pt x="1060" y="723"/>
                </a:moveTo>
                <a:cubicBezTo>
                  <a:pt x="1051" y="723"/>
                  <a:pt x="1043" y="731"/>
                  <a:pt x="1043" y="740"/>
                </a:cubicBezTo>
                <a:cubicBezTo>
                  <a:pt x="1043" y="782"/>
                  <a:pt x="1043" y="782"/>
                  <a:pt x="1043" y="782"/>
                </a:cubicBezTo>
                <a:cubicBezTo>
                  <a:pt x="1043" y="792"/>
                  <a:pt x="1051" y="800"/>
                  <a:pt x="1060" y="800"/>
                </a:cubicBezTo>
                <a:cubicBezTo>
                  <a:pt x="1070" y="800"/>
                  <a:pt x="1078" y="792"/>
                  <a:pt x="1078" y="782"/>
                </a:cubicBezTo>
                <a:cubicBezTo>
                  <a:pt x="1078" y="740"/>
                  <a:pt x="1078" y="740"/>
                  <a:pt x="1078" y="740"/>
                </a:cubicBezTo>
                <a:cubicBezTo>
                  <a:pt x="1078" y="731"/>
                  <a:pt x="1070" y="723"/>
                  <a:pt x="1060" y="723"/>
                </a:cubicBezTo>
                <a:close/>
                <a:moveTo>
                  <a:pt x="815" y="276"/>
                </a:moveTo>
                <a:cubicBezTo>
                  <a:pt x="815" y="266"/>
                  <a:pt x="807" y="258"/>
                  <a:pt x="797" y="258"/>
                </a:cubicBezTo>
                <a:cubicBezTo>
                  <a:pt x="532" y="258"/>
                  <a:pt x="532" y="258"/>
                  <a:pt x="532" y="258"/>
                </a:cubicBezTo>
                <a:cubicBezTo>
                  <a:pt x="522" y="258"/>
                  <a:pt x="515" y="266"/>
                  <a:pt x="515" y="276"/>
                </a:cubicBezTo>
                <a:cubicBezTo>
                  <a:pt x="515" y="285"/>
                  <a:pt x="522" y="293"/>
                  <a:pt x="532" y="293"/>
                </a:cubicBezTo>
                <a:cubicBezTo>
                  <a:pt x="797" y="293"/>
                  <a:pt x="797" y="293"/>
                  <a:pt x="797" y="293"/>
                </a:cubicBezTo>
                <a:cubicBezTo>
                  <a:pt x="807" y="293"/>
                  <a:pt x="815" y="285"/>
                  <a:pt x="815" y="276"/>
                </a:cubicBezTo>
                <a:close/>
                <a:moveTo>
                  <a:pt x="952" y="380"/>
                </a:moveTo>
                <a:cubicBezTo>
                  <a:pt x="633" y="380"/>
                  <a:pt x="633" y="380"/>
                  <a:pt x="633" y="380"/>
                </a:cubicBezTo>
                <a:cubicBezTo>
                  <a:pt x="623" y="380"/>
                  <a:pt x="615" y="387"/>
                  <a:pt x="615" y="397"/>
                </a:cubicBezTo>
                <a:cubicBezTo>
                  <a:pt x="615" y="407"/>
                  <a:pt x="623" y="415"/>
                  <a:pt x="633" y="415"/>
                </a:cubicBezTo>
                <a:cubicBezTo>
                  <a:pt x="952" y="415"/>
                  <a:pt x="952" y="415"/>
                  <a:pt x="952" y="415"/>
                </a:cubicBezTo>
                <a:cubicBezTo>
                  <a:pt x="961" y="415"/>
                  <a:pt x="969" y="407"/>
                  <a:pt x="969" y="397"/>
                </a:cubicBezTo>
                <a:cubicBezTo>
                  <a:pt x="969" y="387"/>
                  <a:pt x="961" y="380"/>
                  <a:pt x="952" y="380"/>
                </a:cubicBezTo>
                <a:close/>
                <a:moveTo>
                  <a:pt x="378" y="380"/>
                </a:moveTo>
                <a:cubicBezTo>
                  <a:pt x="368" y="380"/>
                  <a:pt x="360" y="387"/>
                  <a:pt x="360" y="397"/>
                </a:cubicBezTo>
                <a:cubicBezTo>
                  <a:pt x="360" y="407"/>
                  <a:pt x="368" y="415"/>
                  <a:pt x="378" y="415"/>
                </a:cubicBezTo>
                <a:cubicBezTo>
                  <a:pt x="542" y="415"/>
                  <a:pt x="542" y="415"/>
                  <a:pt x="542" y="415"/>
                </a:cubicBezTo>
                <a:cubicBezTo>
                  <a:pt x="551" y="415"/>
                  <a:pt x="559" y="407"/>
                  <a:pt x="559" y="397"/>
                </a:cubicBezTo>
                <a:cubicBezTo>
                  <a:pt x="559" y="387"/>
                  <a:pt x="551" y="380"/>
                  <a:pt x="542" y="380"/>
                </a:cubicBezTo>
                <a:lnTo>
                  <a:pt x="378" y="380"/>
                </a:lnTo>
                <a:close/>
                <a:moveTo>
                  <a:pt x="952" y="502"/>
                </a:moveTo>
                <a:cubicBezTo>
                  <a:pt x="793" y="502"/>
                  <a:pt x="793" y="502"/>
                  <a:pt x="793" y="502"/>
                </a:cubicBezTo>
                <a:cubicBezTo>
                  <a:pt x="783" y="502"/>
                  <a:pt x="776" y="510"/>
                  <a:pt x="776" y="520"/>
                </a:cubicBezTo>
                <a:cubicBezTo>
                  <a:pt x="776" y="529"/>
                  <a:pt x="783" y="537"/>
                  <a:pt x="793" y="537"/>
                </a:cubicBezTo>
                <a:cubicBezTo>
                  <a:pt x="952" y="537"/>
                  <a:pt x="952" y="537"/>
                  <a:pt x="952" y="537"/>
                </a:cubicBezTo>
                <a:cubicBezTo>
                  <a:pt x="961" y="537"/>
                  <a:pt x="969" y="529"/>
                  <a:pt x="969" y="520"/>
                </a:cubicBezTo>
                <a:cubicBezTo>
                  <a:pt x="969" y="510"/>
                  <a:pt x="961" y="502"/>
                  <a:pt x="952" y="502"/>
                </a:cubicBezTo>
                <a:close/>
                <a:moveTo>
                  <a:pt x="702" y="502"/>
                </a:moveTo>
                <a:cubicBezTo>
                  <a:pt x="378" y="502"/>
                  <a:pt x="378" y="502"/>
                  <a:pt x="378" y="502"/>
                </a:cubicBezTo>
                <a:cubicBezTo>
                  <a:pt x="368" y="502"/>
                  <a:pt x="360" y="510"/>
                  <a:pt x="360" y="520"/>
                </a:cubicBezTo>
                <a:cubicBezTo>
                  <a:pt x="360" y="529"/>
                  <a:pt x="368" y="537"/>
                  <a:pt x="378" y="537"/>
                </a:cubicBezTo>
                <a:cubicBezTo>
                  <a:pt x="702" y="537"/>
                  <a:pt x="702" y="537"/>
                  <a:pt x="702" y="537"/>
                </a:cubicBezTo>
                <a:cubicBezTo>
                  <a:pt x="711" y="537"/>
                  <a:pt x="719" y="529"/>
                  <a:pt x="719" y="520"/>
                </a:cubicBezTo>
                <a:cubicBezTo>
                  <a:pt x="719" y="510"/>
                  <a:pt x="711" y="502"/>
                  <a:pt x="702" y="502"/>
                </a:cubicBezTo>
                <a:close/>
                <a:moveTo>
                  <a:pt x="584" y="624"/>
                </a:moveTo>
                <a:cubicBezTo>
                  <a:pt x="378" y="624"/>
                  <a:pt x="378" y="624"/>
                  <a:pt x="378" y="624"/>
                </a:cubicBezTo>
                <a:cubicBezTo>
                  <a:pt x="368" y="624"/>
                  <a:pt x="360" y="632"/>
                  <a:pt x="360" y="641"/>
                </a:cubicBezTo>
                <a:cubicBezTo>
                  <a:pt x="360" y="651"/>
                  <a:pt x="368" y="659"/>
                  <a:pt x="378" y="659"/>
                </a:cubicBezTo>
                <a:cubicBezTo>
                  <a:pt x="584" y="659"/>
                  <a:pt x="584" y="659"/>
                  <a:pt x="584" y="659"/>
                </a:cubicBezTo>
                <a:cubicBezTo>
                  <a:pt x="594" y="659"/>
                  <a:pt x="602" y="651"/>
                  <a:pt x="602" y="641"/>
                </a:cubicBezTo>
                <a:cubicBezTo>
                  <a:pt x="602" y="632"/>
                  <a:pt x="594" y="624"/>
                  <a:pt x="584" y="624"/>
                </a:cubicBezTo>
                <a:close/>
                <a:moveTo>
                  <a:pt x="797" y="670"/>
                </a:moveTo>
                <a:cubicBezTo>
                  <a:pt x="758" y="670"/>
                  <a:pt x="727" y="701"/>
                  <a:pt x="727" y="740"/>
                </a:cubicBezTo>
                <a:cubicBezTo>
                  <a:pt x="727" y="779"/>
                  <a:pt x="758" y="810"/>
                  <a:pt x="797" y="810"/>
                </a:cubicBezTo>
                <a:cubicBezTo>
                  <a:pt x="835" y="810"/>
                  <a:pt x="866" y="779"/>
                  <a:pt x="866" y="740"/>
                </a:cubicBezTo>
                <a:cubicBezTo>
                  <a:pt x="866" y="701"/>
                  <a:pt x="835" y="670"/>
                  <a:pt x="797" y="670"/>
                </a:cubicBezTo>
                <a:close/>
                <a:moveTo>
                  <a:pt x="797" y="775"/>
                </a:moveTo>
                <a:cubicBezTo>
                  <a:pt x="777" y="775"/>
                  <a:pt x="762" y="759"/>
                  <a:pt x="762" y="740"/>
                </a:cubicBezTo>
                <a:cubicBezTo>
                  <a:pt x="762" y="721"/>
                  <a:pt x="777" y="705"/>
                  <a:pt x="797" y="705"/>
                </a:cubicBezTo>
                <a:cubicBezTo>
                  <a:pt x="816" y="705"/>
                  <a:pt x="831" y="721"/>
                  <a:pt x="831" y="740"/>
                </a:cubicBezTo>
                <a:cubicBezTo>
                  <a:pt x="831" y="759"/>
                  <a:pt x="816" y="775"/>
                  <a:pt x="797" y="775"/>
                </a:cubicBezTo>
                <a:close/>
                <a:moveTo>
                  <a:pt x="471" y="751"/>
                </a:moveTo>
                <a:cubicBezTo>
                  <a:pt x="448" y="767"/>
                  <a:pt x="410" y="767"/>
                  <a:pt x="388" y="751"/>
                </a:cubicBezTo>
                <a:cubicBezTo>
                  <a:pt x="380" y="745"/>
                  <a:pt x="369" y="746"/>
                  <a:pt x="364" y="754"/>
                </a:cubicBezTo>
                <a:cubicBezTo>
                  <a:pt x="358" y="762"/>
                  <a:pt x="359" y="773"/>
                  <a:pt x="367" y="779"/>
                </a:cubicBezTo>
                <a:cubicBezTo>
                  <a:pt x="385" y="792"/>
                  <a:pt x="407" y="798"/>
                  <a:pt x="429" y="798"/>
                </a:cubicBezTo>
                <a:cubicBezTo>
                  <a:pt x="451" y="798"/>
                  <a:pt x="474" y="792"/>
                  <a:pt x="491" y="779"/>
                </a:cubicBezTo>
                <a:cubicBezTo>
                  <a:pt x="513" y="762"/>
                  <a:pt x="551" y="762"/>
                  <a:pt x="574" y="779"/>
                </a:cubicBezTo>
                <a:cubicBezTo>
                  <a:pt x="581" y="785"/>
                  <a:pt x="593" y="783"/>
                  <a:pt x="598" y="776"/>
                </a:cubicBezTo>
                <a:cubicBezTo>
                  <a:pt x="604" y="767"/>
                  <a:pt x="602" y="756"/>
                  <a:pt x="595" y="751"/>
                </a:cubicBezTo>
                <a:cubicBezTo>
                  <a:pt x="560" y="725"/>
                  <a:pt x="505" y="725"/>
                  <a:pt x="471" y="751"/>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pPr defTabSz="685205" eaLnBrk="0" fontAlgn="base" hangingPunct="0">
              <a:spcBef>
                <a:spcPct val="0"/>
              </a:spcBef>
              <a:spcAft>
                <a:spcPct val="0"/>
              </a:spcAft>
            </a:pPr>
            <a:endParaRPr lang="en-US" sz="1350">
              <a:solidFill>
                <a:srgbClr val="000000">
                  <a:lumMod val="65000"/>
                  <a:lumOff val="35000"/>
                </a:srgbClr>
              </a:solidFill>
              <a:latin typeface="Arial" panose="020B0604020202020204" pitchFamily="34" charset="0"/>
              <a:cs typeface="Arial" panose="020B0604020202020204" pitchFamily="34" charset="0"/>
            </a:endParaRPr>
          </a:p>
        </p:txBody>
      </p:sp>
      <p:sp>
        <p:nvSpPr>
          <p:cNvPr id="11" name="Freeform 294">
            <a:extLst>
              <a:ext uri="{FF2B5EF4-FFF2-40B4-BE49-F238E27FC236}">
                <a16:creationId xmlns:a16="http://schemas.microsoft.com/office/drawing/2014/main" id="{82189CFB-D1B5-1B9E-FDE2-60079AB81FC6}"/>
              </a:ext>
            </a:extLst>
          </p:cNvPr>
          <p:cNvSpPr>
            <a:spLocks noChangeAspect="1" noEditPoints="1"/>
          </p:cNvSpPr>
          <p:nvPr/>
        </p:nvSpPr>
        <p:spPr bwMode="auto">
          <a:xfrm>
            <a:off x="4208678" y="3853651"/>
            <a:ext cx="422039" cy="445770"/>
          </a:xfrm>
          <a:custGeom>
            <a:avLst/>
            <a:gdLst>
              <a:gd name="T0" fmla="*/ 1083 w 1153"/>
              <a:gd name="T1" fmla="*/ 835 h 1216"/>
              <a:gd name="T2" fmla="*/ 977 w 1153"/>
              <a:gd name="T3" fmla="*/ 682 h 1216"/>
              <a:gd name="T4" fmla="*/ 1027 w 1153"/>
              <a:gd name="T5" fmla="*/ 524 h 1216"/>
              <a:gd name="T6" fmla="*/ 1026 w 1153"/>
              <a:gd name="T7" fmla="*/ 516 h 1216"/>
              <a:gd name="T8" fmla="*/ 1022 w 1153"/>
              <a:gd name="T9" fmla="*/ 511 h 1216"/>
              <a:gd name="T10" fmla="*/ 853 w 1153"/>
              <a:gd name="T11" fmla="*/ 262 h 1216"/>
              <a:gd name="T12" fmla="*/ 886 w 1153"/>
              <a:gd name="T13" fmla="*/ 137 h 1216"/>
              <a:gd name="T14" fmla="*/ 884 w 1153"/>
              <a:gd name="T15" fmla="*/ 129 h 1216"/>
              <a:gd name="T16" fmla="*/ 765 w 1153"/>
              <a:gd name="T17" fmla="*/ 0 h 1216"/>
              <a:gd name="T18" fmla="*/ 334 w 1153"/>
              <a:gd name="T19" fmla="*/ 125 h 1216"/>
              <a:gd name="T20" fmla="*/ 330 w 1153"/>
              <a:gd name="T21" fmla="*/ 136 h 1216"/>
              <a:gd name="T22" fmla="*/ 347 w 1153"/>
              <a:gd name="T23" fmla="*/ 262 h 1216"/>
              <a:gd name="T24" fmla="*/ 354 w 1153"/>
              <a:gd name="T25" fmla="*/ 355 h 1216"/>
              <a:gd name="T26" fmla="*/ 194 w 1153"/>
              <a:gd name="T27" fmla="*/ 512 h 1216"/>
              <a:gd name="T28" fmla="*/ 189 w 1153"/>
              <a:gd name="T29" fmla="*/ 523 h 1216"/>
              <a:gd name="T30" fmla="*/ 206 w 1153"/>
              <a:gd name="T31" fmla="*/ 682 h 1216"/>
              <a:gd name="T32" fmla="*/ 164 w 1153"/>
              <a:gd name="T33" fmla="*/ 748 h 1216"/>
              <a:gd name="T34" fmla="*/ 0 w 1153"/>
              <a:gd name="T35" fmla="*/ 1080 h 1216"/>
              <a:gd name="T36" fmla="*/ 525 w 1153"/>
              <a:gd name="T37" fmla="*/ 1150 h 1216"/>
              <a:gd name="T38" fmla="*/ 1130 w 1153"/>
              <a:gd name="T39" fmla="*/ 853 h 1216"/>
              <a:gd name="T40" fmla="*/ 35 w 1153"/>
              <a:gd name="T41" fmla="*/ 783 h 1216"/>
              <a:gd name="T42" fmla="*/ 1039 w 1153"/>
              <a:gd name="T43" fmla="*/ 819 h 1216"/>
              <a:gd name="T44" fmla="*/ 1017 w 1153"/>
              <a:gd name="T45" fmla="*/ 871 h 1216"/>
              <a:gd name="T46" fmla="*/ 1039 w 1153"/>
              <a:gd name="T47" fmla="*/ 819 h 1216"/>
              <a:gd name="T48" fmla="*/ 830 w 1153"/>
              <a:gd name="T49" fmla="*/ 119 h 1216"/>
              <a:gd name="T50" fmla="*/ 365 w 1153"/>
              <a:gd name="T51" fmla="*/ 154 h 1216"/>
              <a:gd name="T52" fmla="*/ 365 w 1153"/>
              <a:gd name="T53" fmla="*/ 227 h 1216"/>
              <a:gd name="T54" fmla="*/ 818 w 1153"/>
              <a:gd name="T55" fmla="*/ 401 h 1216"/>
              <a:gd name="T56" fmla="*/ 818 w 1153"/>
              <a:gd name="T57" fmla="*/ 262 h 1216"/>
              <a:gd name="T58" fmla="*/ 380 w 1153"/>
              <a:gd name="T59" fmla="*/ 436 h 1216"/>
              <a:gd name="T60" fmla="*/ 853 w 1153"/>
              <a:gd name="T61" fmla="*/ 395 h 1216"/>
              <a:gd name="T62" fmla="*/ 363 w 1153"/>
              <a:gd name="T63" fmla="*/ 395 h 1216"/>
              <a:gd name="T64" fmla="*/ 993 w 1153"/>
              <a:gd name="T65" fmla="*/ 541 h 1216"/>
              <a:gd name="T66" fmla="*/ 274 w 1153"/>
              <a:gd name="T67" fmla="*/ 682 h 1216"/>
              <a:gd name="T68" fmla="*/ 810 w 1153"/>
              <a:gd name="T69" fmla="*/ 942 h 1216"/>
              <a:gd name="T70" fmla="*/ 732 w 1153"/>
              <a:gd name="T71" fmla="*/ 830 h 1216"/>
              <a:gd name="T72" fmla="*/ 274 w 1153"/>
              <a:gd name="T73" fmla="*/ 682 h 1216"/>
              <a:gd name="T74" fmla="*/ 182 w 1153"/>
              <a:gd name="T75" fmla="*/ 783 h 1216"/>
              <a:gd name="T76" fmla="*/ 766 w 1153"/>
              <a:gd name="T77" fmla="*/ 877 h 1216"/>
              <a:gd name="T78" fmla="*/ 746 w 1153"/>
              <a:gd name="T79" fmla="*/ 957 h 1216"/>
              <a:gd name="T80" fmla="*/ 464 w 1153"/>
              <a:gd name="T81" fmla="*/ 975 h 1216"/>
              <a:gd name="T82" fmla="*/ 757 w 1153"/>
              <a:gd name="T83" fmla="*/ 990 h 1216"/>
              <a:gd name="T84" fmla="*/ 1117 w 1153"/>
              <a:gd name="T85" fmla="*/ 896 h 1216"/>
              <a:gd name="T86" fmla="*/ 91 w 1153"/>
              <a:gd name="T87" fmla="*/ 821 h 1216"/>
              <a:gd name="T88" fmla="*/ 71 w 1153"/>
              <a:gd name="T89" fmla="*/ 84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3" h="1216">
                <a:moveTo>
                  <a:pt x="1130" y="853"/>
                </a:moveTo>
                <a:cubicBezTo>
                  <a:pt x="1117" y="842"/>
                  <a:pt x="1102" y="841"/>
                  <a:pt x="1082" y="846"/>
                </a:cubicBezTo>
                <a:cubicBezTo>
                  <a:pt x="1083" y="843"/>
                  <a:pt x="1083" y="839"/>
                  <a:pt x="1083" y="835"/>
                </a:cubicBezTo>
                <a:cubicBezTo>
                  <a:pt x="1084" y="823"/>
                  <a:pt x="1079" y="806"/>
                  <a:pt x="1060" y="791"/>
                </a:cubicBezTo>
                <a:cubicBezTo>
                  <a:pt x="1042" y="777"/>
                  <a:pt x="1016" y="783"/>
                  <a:pt x="977" y="799"/>
                </a:cubicBezTo>
                <a:cubicBezTo>
                  <a:pt x="977" y="682"/>
                  <a:pt x="977" y="682"/>
                  <a:pt x="977" y="682"/>
                </a:cubicBezTo>
                <a:cubicBezTo>
                  <a:pt x="1010" y="682"/>
                  <a:pt x="1010" y="682"/>
                  <a:pt x="1010" y="682"/>
                </a:cubicBezTo>
                <a:cubicBezTo>
                  <a:pt x="1020" y="682"/>
                  <a:pt x="1027" y="673"/>
                  <a:pt x="1027" y="664"/>
                </a:cubicBezTo>
                <a:cubicBezTo>
                  <a:pt x="1027" y="524"/>
                  <a:pt x="1027" y="524"/>
                  <a:pt x="1027" y="524"/>
                </a:cubicBezTo>
                <a:cubicBezTo>
                  <a:pt x="1027" y="523"/>
                  <a:pt x="1027" y="523"/>
                  <a:pt x="1027" y="523"/>
                </a:cubicBezTo>
                <a:cubicBezTo>
                  <a:pt x="1027" y="521"/>
                  <a:pt x="1027" y="520"/>
                  <a:pt x="1026" y="518"/>
                </a:cubicBezTo>
                <a:cubicBezTo>
                  <a:pt x="1026" y="517"/>
                  <a:pt x="1026" y="517"/>
                  <a:pt x="1026" y="516"/>
                </a:cubicBezTo>
                <a:cubicBezTo>
                  <a:pt x="1025" y="515"/>
                  <a:pt x="1024" y="513"/>
                  <a:pt x="1023" y="512"/>
                </a:cubicBezTo>
                <a:cubicBezTo>
                  <a:pt x="1023" y="512"/>
                  <a:pt x="1023" y="511"/>
                  <a:pt x="1022" y="511"/>
                </a:cubicBezTo>
                <a:cubicBezTo>
                  <a:pt x="1022" y="511"/>
                  <a:pt x="1022" y="511"/>
                  <a:pt x="1022" y="511"/>
                </a:cubicBezTo>
                <a:cubicBezTo>
                  <a:pt x="862" y="355"/>
                  <a:pt x="862" y="355"/>
                  <a:pt x="862" y="355"/>
                </a:cubicBezTo>
                <a:cubicBezTo>
                  <a:pt x="860" y="352"/>
                  <a:pt x="856" y="351"/>
                  <a:pt x="853" y="350"/>
                </a:cubicBezTo>
                <a:cubicBezTo>
                  <a:pt x="853" y="262"/>
                  <a:pt x="853" y="262"/>
                  <a:pt x="853" y="262"/>
                </a:cubicBezTo>
                <a:cubicBezTo>
                  <a:pt x="869" y="262"/>
                  <a:pt x="869" y="262"/>
                  <a:pt x="869" y="262"/>
                </a:cubicBezTo>
                <a:cubicBezTo>
                  <a:pt x="878" y="262"/>
                  <a:pt x="886" y="255"/>
                  <a:pt x="886" y="245"/>
                </a:cubicBezTo>
                <a:cubicBezTo>
                  <a:pt x="886" y="137"/>
                  <a:pt x="886" y="137"/>
                  <a:pt x="886" y="137"/>
                </a:cubicBezTo>
                <a:cubicBezTo>
                  <a:pt x="886" y="136"/>
                  <a:pt x="886" y="136"/>
                  <a:pt x="886" y="136"/>
                </a:cubicBezTo>
                <a:cubicBezTo>
                  <a:pt x="886" y="134"/>
                  <a:pt x="885" y="132"/>
                  <a:pt x="885" y="130"/>
                </a:cubicBezTo>
                <a:cubicBezTo>
                  <a:pt x="885" y="130"/>
                  <a:pt x="885" y="130"/>
                  <a:pt x="884" y="129"/>
                </a:cubicBezTo>
                <a:cubicBezTo>
                  <a:pt x="884" y="128"/>
                  <a:pt x="883" y="126"/>
                  <a:pt x="882" y="125"/>
                </a:cubicBezTo>
                <a:cubicBezTo>
                  <a:pt x="778" y="6"/>
                  <a:pt x="778" y="6"/>
                  <a:pt x="778" y="6"/>
                </a:cubicBezTo>
                <a:cubicBezTo>
                  <a:pt x="775" y="2"/>
                  <a:pt x="770" y="0"/>
                  <a:pt x="765" y="0"/>
                </a:cubicBezTo>
                <a:cubicBezTo>
                  <a:pt x="451" y="0"/>
                  <a:pt x="451" y="0"/>
                  <a:pt x="451" y="0"/>
                </a:cubicBezTo>
                <a:cubicBezTo>
                  <a:pt x="446" y="0"/>
                  <a:pt x="441" y="2"/>
                  <a:pt x="438" y="6"/>
                </a:cubicBezTo>
                <a:cubicBezTo>
                  <a:pt x="334" y="125"/>
                  <a:pt x="334" y="125"/>
                  <a:pt x="334" y="125"/>
                </a:cubicBezTo>
                <a:cubicBezTo>
                  <a:pt x="333" y="126"/>
                  <a:pt x="332" y="128"/>
                  <a:pt x="332" y="129"/>
                </a:cubicBezTo>
                <a:cubicBezTo>
                  <a:pt x="331" y="130"/>
                  <a:pt x="331" y="130"/>
                  <a:pt x="331" y="130"/>
                </a:cubicBezTo>
                <a:cubicBezTo>
                  <a:pt x="331" y="132"/>
                  <a:pt x="330" y="134"/>
                  <a:pt x="330" y="136"/>
                </a:cubicBezTo>
                <a:cubicBezTo>
                  <a:pt x="330" y="136"/>
                  <a:pt x="330" y="136"/>
                  <a:pt x="330" y="137"/>
                </a:cubicBezTo>
                <a:cubicBezTo>
                  <a:pt x="330" y="245"/>
                  <a:pt x="330" y="245"/>
                  <a:pt x="330" y="245"/>
                </a:cubicBezTo>
                <a:cubicBezTo>
                  <a:pt x="330" y="255"/>
                  <a:pt x="338" y="262"/>
                  <a:pt x="347" y="262"/>
                </a:cubicBezTo>
                <a:cubicBezTo>
                  <a:pt x="363" y="262"/>
                  <a:pt x="363" y="262"/>
                  <a:pt x="363" y="262"/>
                </a:cubicBezTo>
                <a:cubicBezTo>
                  <a:pt x="363" y="350"/>
                  <a:pt x="363" y="350"/>
                  <a:pt x="363" y="350"/>
                </a:cubicBezTo>
                <a:cubicBezTo>
                  <a:pt x="359" y="351"/>
                  <a:pt x="356" y="352"/>
                  <a:pt x="354" y="355"/>
                </a:cubicBezTo>
                <a:cubicBezTo>
                  <a:pt x="194" y="511"/>
                  <a:pt x="194" y="511"/>
                  <a:pt x="194" y="511"/>
                </a:cubicBezTo>
                <a:cubicBezTo>
                  <a:pt x="194" y="511"/>
                  <a:pt x="194" y="511"/>
                  <a:pt x="194" y="511"/>
                </a:cubicBezTo>
                <a:cubicBezTo>
                  <a:pt x="194" y="511"/>
                  <a:pt x="194" y="512"/>
                  <a:pt x="194" y="512"/>
                </a:cubicBezTo>
                <a:cubicBezTo>
                  <a:pt x="192" y="513"/>
                  <a:pt x="191" y="515"/>
                  <a:pt x="190" y="516"/>
                </a:cubicBezTo>
                <a:cubicBezTo>
                  <a:pt x="190" y="517"/>
                  <a:pt x="190" y="517"/>
                  <a:pt x="190" y="518"/>
                </a:cubicBezTo>
                <a:cubicBezTo>
                  <a:pt x="189" y="520"/>
                  <a:pt x="189" y="521"/>
                  <a:pt x="189" y="523"/>
                </a:cubicBezTo>
                <a:cubicBezTo>
                  <a:pt x="189" y="523"/>
                  <a:pt x="189" y="523"/>
                  <a:pt x="189" y="524"/>
                </a:cubicBezTo>
                <a:cubicBezTo>
                  <a:pt x="189" y="664"/>
                  <a:pt x="189" y="664"/>
                  <a:pt x="189" y="664"/>
                </a:cubicBezTo>
                <a:cubicBezTo>
                  <a:pt x="189" y="673"/>
                  <a:pt x="196" y="682"/>
                  <a:pt x="206" y="682"/>
                </a:cubicBezTo>
                <a:cubicBezTo>
                  <a:pt x="239" y="682"/>
                  <a:pt x="239" y="682"/>
                  <a:pt x="239" y="682"/>
                </a:cubicBezTo>
                <a:cubicBezTo>
                  <a:pt x="239" y="749"/>
                  <a:pt x="239" y="749"/>
                  <a:pt x="239" y="749"/>
                </a:cubicBezTo>
                <a:cubicBezTo>
                  <a:pt x="216" y="749"/>
                  <a:pt x="192" y="748"/>
                  <a:pt x="164" y="748"/>
                </a:cubicBezTo>
                <a:cubicBezTo>
                  <a:pt x="18" y="748"/>
                  <a:pt x="18" y="748"/>
                  <a:pt x="18" y="748"/>
                </a:cubicBezTo>
                <a:cubicBezTo>
                  <a:pt x="8" y="748"/>
                  <a:pt x="0" y="756"/>
                  <a:pt x="0" y="766"/>
                </a:cubicBezTo>
                <a:cubicBezTo>
                  <a:pt x="0" y="1080"/>
                  <a:pt x="0" y="1080"/>
                  <a:pt x="0" y="1080"/>
                </a:cubicBezTo>
                <a:cubicBezTo>
                  <a:pt x="0" y="1089"/>
                  <a:pt x="8" y="1097"/>
                  <a:pt x="18" y="1097"/>
                </a:cubicBezTo>
                <a:cubicBezTo>
                  <a:pt x="161" y="1097"/>
                  <a:pt x="161" y="1097"/>
                  <a:pt x="161" y="1097"/>
                </a:cubicBezTo>
                <a:cubicBezTo>
                  <a:pt x="184" y="1105"/>
                  <a:pt x="332" y="1150"/>
                  <a:pt x="525" y="1150"/>
                </a:cubicBezTo>
                <a:cubicBezTo>
                  <a:pt x="705" y="1150"/>
                  <a:pt x="922" y="1110"/>
                  <a:pt x="1110" y="961"/>
                </a:cubicBezTo>
                <a:cubicBezTo>
                  <a:pt x="1114" y="958"/>
                  <a:pt x="1150" y="932"/>
                  <a:pt x="1152" y="898"/>
                </a:cubicBezTo>
                <a:cubicBezTo>
                  <a:pt x="1153" y="886"/>
                  <a:pt x="1149" y="869"/>
                  <a:pt x="1130" y="853"/>
                </a:cubicBezTo>
                <a:close/>
                <a:moveTo>
                  <a:pt x="147" y="1062"/>
                </a:moveTo>
                <a:cubicBezTo>
                  <a:pt x="35" y="1062"/>
                  <a:pt x="35" y="1062"/>
                  <a:pt x="35" y="1062"/>
                </a:cubicBezTo>
                <a:cubicBezTo>
                  <a:pt x="35" y="783"/>
                  <a:pt x="35" y="783"/>
                  <a:pt x="35" y="783"/>
                </a:cubicBezTo>
                <a:cubicBezTo>
                  <a:pt x="147" y="783"/>
                  <a:pt x="147" y="783"/>
                  <a:pt x="147" y="783"/>
                </a:cubicBezTo>
                <a:lnTo>
                  <a:pt x="147" y="1062"/>
                </a:lnTo>
                <a:close/>
                <a:moveTo>
                  <a:pt x="1039" y="819"/>
                </a:moveTo>
                <a:cubicBezTo>
                  <a:pt x="1048" y="826"/>
                  <a:pt x="1048" y="831"/>
                  <a:pt x="1048" y="835"/>
                </a:cubicBezTo>
                <a:cubicBezTo>
                  <a:pt x="1048" y="844"/>
                  <a:pt x="1038" y="857"/>
                  <a:pt x="1029" y="866"/>
                </a:cubicBezTo>
                <a:cubicBezTo>
                  <a:pt x="1025" y="867"/>
                  <a:pt x="1022" y="869"/>
                  <a:pt x="1017" y="871"/>
                </a:cubicBezTo>
                <a:cubicBezTo>
                  <a:pt x="1005" y="876"/>
                  <a:pt x="992" y="882"/>
                  <a:pt x="977" y="888"/>
                </a:cubicBezTo>
                <a:cubicBezTo>
                  <a:pt x="977" y="837"/>
                  <a:pt x="977" y="837"/>
                  <a:pt x="977" y="837"/>
                </a:cubicBezTo>
                <a:cubicBezTo>
                  <a:pt x="1004" y="825"/>
                  <a:pt x="1032" y="815"/>
                  <a:pt x="1039" y="819"/>
                </a:cubicBezTo>
                <a:close/>
                <a:moveTo>
                  <a:pt x="459" y="35"/>
                </a:moveTo>
                <a:cubicBezTo>
                  <a:pt x="757" y="35"/>
                  <a:pt x="757" y="35"/>
                  <a:pt x="757" y="35"/>
                </a:cubicBezTo>
                <a:cubicBezTo>
                  <a:pt x="830" y="119"/>
                  <a:pt x="830" y="119"/>
                  <a:pt x="830" y="119"/>
                </a:cubicBezTo>
                <a:cubicBezTo>
                  <a:pt x="386" y="119"/>
                  <a:pt x="386" y="119"/>
                  <a:pt x="386" y="119"/>
                </a:cubicBezTo>
                <a:lnTo>
                  <a:pt x="459" y="35"/>
                </a:lnTo>
                <a:close/>
                <a:moveTo>
                  <a:pt x="365" y="154"/>
                </a:moveTo>
                <a:cubicBezTo>
                  <a:pt x="851" y="154"/>
                  <a:pt x="851" y="154"/>
                  <a:pt x="851" y="154"/>
                </a:cubicBezTo>
                <a:cubicBezTo>
                  <a:pt x="851" y="227"/>
                  <a:pt x="851" y="227"/>
                  <a:pt x="851" y="227"/>
                </a:cubicBezTo>
                <a:cubicBezTo>
                  <a:pt x="365" y="227"/>
                  <a:pt x="365" y="227"/>
                  <a:pt x="365" y="227"/>
                </a:cubicBezTo>
                <a:lnTo>
                  <a:pt x="365" y="154"/>
                </a:lnTo>
                <a:close/>
                <a:moveTo>
                  <a:pt x="818" y="262"/>
                </a:moveTo>
                <a:cubicBezTo>
                  <a:pt x="818" y="401"/>
                  <a:pt x="818" y="401"/>
                  <a:pt x="818" y="401"/>
                </a:cubicBezTo>
                <a:cubicBezTo>
                  <a:pt x="398" y="401"/>
                  <a:pt x="398" y="401"/>
                  <a:pt x="398" y="401"/>
                </a:cubicBezTo>
                <a:cubicBezTo>
                  <a:pt x="398" y="262"/>
                  <a:pt x="398" y="262"/>
                  <a:pt x="398" y="262"/>
                </a:cubicBezTo>
                <a:lnTo>
                  <a:pt x="818" y="262"/>
                </a:lnTo>
                <a:close/>
                <a:moveTo>
                  <a:pt x="363" y="395"/>
                </a:moveTo>
                <a:cubicBezTo>
                  <a:pt x="363" y="419"/>
                  <a:pt x="363" y="419"/>
                  <a:pt x="363" y="419"/>
                </a:cubicBezTo>
                <a:cubicBezTo>
                  <a:pt x="363" y="428"/>
                  <a:pt x="371" y="436"/>
                  <a:pt x="380" y="436"/>
                </a:cubicBezTo>
                <a:cubicBezTo>
                  <a:pt x="836" y="436"/>
                  <a:pt x="836" y="436"/>
                  <a:pt x="836" y="436"/>
                </a:cubicBezTo>
                <a:cubicBezTo>
                  <a:pt x="845" y="436"/>
                  <a:pt x="853" y="428"/>
                  <a:pt x="853" y="419"/>
                </a:cubicBezTo>
                <a:cubicBezTo>
                  <a:pt x="853" y="395"/>
                  <a:pt x="853" y="395"/>
                  <a:pt x="853" y="395"/>
                </a:cubicBezTo>
                <a:cubicBezTo>
                  <a:pt x="967" y="506"/>
                  <a:pt x="967" y="506"/>
                  <a:pt x="967" y="506"/>
                </a:cubicBezTo>
                <a:cubicBezTo>
                  <a:pt x="249" y="506"/>
                  <a:pt x="249" y="506"/>
                  <a:pt x="249" y="506"/>
                </a:cubicBezTo>
                <a:lnTo>
                  <a:pt x="363" y="395"/>
                </a:lnTo>
                <a:close/>
                <a:moveTo>
                  <a:pt x="223" y="647"/>
                </a:moveTo>
                <a:cubicBezTo>
                  <a:pt x="223" y="541"/>
                  <a:pt x="223" y="541"/>
                  <a:pt x="223" y="541"/>
                </a:cubicBezTo>
                <a:cubicBezTo>
                  <a:pt x="993" y="541"/>
                  <a:pt x="993" y="541"/>
                  <a:pt x="993" y="541"/>
                </a:cubicBezTo>
                <a:cubicBezTo>
                  <a:pt x="993" y="647"/>
                  <a:pt x="993" y="647"/>
                  <a:pt x="993" y="647"/>
                </a:cubicBezTo>
                <a:lnTo>
                  <a:pt x="223" y="647"/>
                </a:lnTo>
                <a:close/>
                <a:moveTo>
                  <a:pt x="274" y="682"/>
                </a:moveTo>
                <a:cubicBezTo>
                  <a:pt x="942" y="682"/>
                  <a:pt x="942" y="682"/>
                  <a:pt x="942" y="682"/>
                </a:cubicBezTo>
                <a:cubicBezTo>
                  <a:pt x="942" y="901"/>
                  <a:pt x="942" y="901"/>
                  <a:pt x="942" y="901"/>
                </a:cubicBezTo>
                <a:cubicBezTo>
                  <a:pt x="905" y="915"/>
                  <a:pt x="862" y="929"/>
                  <a:pt x="810" y="942"/>
                </a:cubicBezTo>
                <a:cubicBezTo>
                  <a:pt x="812" y="937"/>
                  <a:pt x="813" y="931"/>
                  <a:pt x="814" y="926"/>
                </a:cubicBezTo>
                <a:cubicBezTo>
                  <a:pt x="816" y="894"/>
                  <a:pt x="808" y="869"/>
                  <a:pt x="791" y="852"/>
                </a:cubicBezTo>
                <a:cubicBezTo>
                  <a:pt x="767" y="828"/>
                  <a:pt x="732" y="830"/>
                  <a:pt x="732" y="830"/>
                </a:cubicBezTo>
                <a:cubicBezTo>
                  <a:pt x="571" y="833"/>
                  <a:pt x="544" y="816"/>
                  <a:pt x="512" y="798"/>
                </a:cubicBezTo>
                <a:cubicBezTo>
                  <a:pt x="479" y="778"/>
                  <a:pt x="442" y="756"/>
                  <a:pt x="274" y="750"/>
                </a:cubicBezTo>
                <a:lnTo>
                  <a:pt x="274" y="682"/>
                </a:lnTo>
                <a:close/>
                <a:moveTo>
                  <a:pt x="1089" y="934"/>
                </a:moveTo>
                <a:cubicBezTo>
                  <a:pt x="732" y="1216"/>
                  <a:pt x="262" y="1091"/>
                  <a:pt x="182" y="1067"/>
                </a:cubicBezTo>
                <a:cubicBezTo>
                  <a:pt x="182" y="783"/>
                  <a:pt x="182" y="783"/>
                  <a:pt x="182" y="783"/>
                </a:cubicBezTo>
                <a:cubicBezTo>
                  <a:pt x="420" y="784"/>
                  <a:pt x="460" y="808"/>
                  <a:pt x="495" y="828"/>
                </a:cubicBezTo>
                <a:cubicBezTo>
                  <a:pt x="531" y="849"/>
                  <a:pt x="562" y="868"/>
                  <a:pt x="733" y="865"/>
                </a:cubicBezTo>
                <a:cubicBezTo>
                  <a:pt x="733" y="865"/>
                  <a:pt x="753" y="864"/>
                  <a:pt x="766" y="877"/>
                </a:cubicBezTo>
                <a:cubicBezTo>
                  <a:pt x="776" y="887"/>
                  <a:pt x="780" y="902"/>
                  <a:pt x="779" y="924"/>
                </a:cubicBezTo>
                <a:cubicBezTo>
                  <a:pt x="778" y="929"/>
                  <a:pt x="777" y="944"/>
                  <a:pt x="747" y="957"/>
                </a:cubicBezTo>
                <a:cubicBezTo>
                  <a:pt x="747" y="957"/>
                  <a:pt x="746" y="957"/>
                  <a:pt x="746" y="957"/>
                </a:cubicBezTo>
                <a:cubicBezTo>
                  <a:pt x="746" y="957"/>
                  <a:pt x="746" y="957"/>
                  <a:pt x="746" y="957"/>
                </a:cubicBezTo>
                <a:cubicBezTo>
                  <a:pt x="713" y="970"/>
                  <a:pt x="641" y="981"/>
                  <a:pt x="484" y="960"/>
                </a:cubicBezTo>
                <a:cubicBezTo>
                  <a:pt x="474" y="959"/>
                  <a:pt x="465" y="966"/>
                  <a:pt x="464" y="975"/>
                </a:cubicBezTo>
                <a:cubicBezTo>
                  <a:pt x="463" y="985"/>
                  <a:pt x="469" y="994"/>
                  <a:pt x="479" y="995"/>
                </a:cubicBezTo>
                <a:cubicBezTo>
                  <a:pt x="539" y="1003"/>
                  <a:pt x="591" y="1007"/>
                  <a:pt x="635" y="1007"/>
                </a:cubicBezTo>
                <a:cubicBezTo>
                  <a:pt x="687" y="1007"/>
                  <a:pt x="728" y="1001"/>
                  <a:pt x="757" y="990"/>
                </a:cubicBezTo>
                <a:cubicBezTo>
                  <a:pt x="886" y="965"/>
                  <a:pt x="973" y="927"/>
                  <a:pt x="1031" y="903"/>
                </a:cubicBezTo>
                <a:cubicBezTo>
                  <a:pt x="1067" y="888"/>
                  <a:pt x="1101" y="873"/>
                  <a:pt x="1108" y="880"/>
                </a:cubicBezTo>
                <a:cubicBezTo>
                  <a:pt x="1117" y="887"/>
                  <a:pt x="1117" y="893"/>
                  <a:pt x="1117" y="896"/>
                </a:cubicBezTo>
                <a:cubicBezTo>
                  <a:pt x="1117" y="911"/>
                  <a:pt x="1097" y="928"/>
                  <a:pt x="1089" y="934"/>
                </a:cubicBezTo>
                <a:close/>
                <a:moveTo>
                  <a:pt x="71" y="840"/>
                </a:moveTo>
                <a:cubicBezTo>
                  <a:pt x="71" y="829"/>
                  <a:pt x="80" y="821"/>
                  <a:pt x="91" y="821"/>
                </a:cubicBezTo>
                <a:cubicBezTo>
                  <a:pt x="102" y="821"/>
                  <a:pt x="111" y="829"/>
                  <a:pt x="111" y="840"/>
                </a:cubicBezTo>
                <a:cubicBezTo>
                  <a:pt x="111" y="852"/>
                  <a:pt x="102" y="861"/>
                  <a:pt x="91" y="861"/>
                </a:cubicBezTo>
                <a:cubicBezTo>
                  <a:pt x="80" y="861"/>
                  <a:pt x="71" y="852"/>
                  <a:pt x="71" y="84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pPr defTabSz="685205" eaLnBrk="0" fontAlgn="base" hangingPunct="0">
              <a:spcBef>
                <a:spcPct val="0"/>
              </a:spcBef>
              <a:spcAft>
                <a:spcPct val="0"/>
              </a:spcAft>
            </a:pPr>
            <a:endParaRPr lang="en-US" sz="1350">
              <a:solidFill>
                <a:srgbClr val="000000">
                  <a:lumMod val="65000"/>
                  <a:lumOff val="35000"/>
                </a:srgbClr>
              </a:solidFill>
              <a:latin typeface="Arial" panose="020B0604020202020204" pitchFamily="34" charset="0"/>
              <a:cs typeface="Arial" panose="020B0604020202020204" pitchFamily="34" charset="0"/>
            </a:endParaRPr>
          </a:p>
        </p:txBody>
      </p:sp>
      <p:sp>
        <p:nvSpPr>
          <p:cNvPr id="12" name="Freeform 6">
            <a:extLst>
              <a:ext uri="{FF2B5EF4-FFF2-40B4-BE49-F238E27FC236}">
                <a16:creationId xmlns:a16="http://schemas.microsoft.com/office/drawing/2014/main" id="{B57E165B-5D2C-4D28-1A2B-AA99598E31FA}"/>
              </a:ext>
            </a:extLst>
          </p:cNvPr>
          <p:cNvSpPr>
            <a:spLocks noChangeAspect="1" noEditPoints="1"/>
          </p:cNvSpPr>
          <p:nvPr/>
        </p:nvSpPr>
        <p:spPr bwMode="auto">
          <a:xfrm>
            <a:off x="4185689" y="3039565"/>
            <a:ext cx="446855" cy="445770"/>
          </a:xfrm>
          <a:custGeom>
            <a:avLst/>
            <a:gdLst>
              <a:gd name="T0" fmla="*/ 1285 w 1372"/>
              <a:gd name="T1" fmla="*/ 459 h 1371"/>
              <a:gd name="T2" fmla="*/ 1119 w 1372"/>
              <a:gd name="T3" fmla="*/ 315 h 1371"/>
              <a:gd name="T4" fmla="*/ 986 w 1372"/>
              <a:gd name="T5" fmla="*/ 66 h 1371"/>
              <a:gd name="T6" fmla="*/ 790 w 1372"/>
              <a:gd name="T7" fmla="*/ 125 h 1371"/>
              <a:gd name="T8" fmla="*/ 582 w 1372"/>
              <a:gd name="T9" fmla="*/ 53 h 1371"/>
              <a:gd name="T10" fmla="*/ 427 w 1372"/>
              <a:gd name="T11" fmla="*/ 61 h 1371"/>
              <a:gd name="T12" fmla="*/ 316 w 1372"/>
              <a:gd name="T13" fmla="*/ 252 h 1371"/>
              <a:gd name="T14" fmla="*/ 117 w 1372"/>
              <a:gd name="T15" fmla="*/ 299 h 1371"/>
              <a:gd name="T16" fmla="*/ 126 w 1372"/>
              <a:gd name="T17" fmla="*/ 581 h 1371"/>
              <a:gd name="T18" fmla="*/ 55 w 1372"/>
              <a:gd name="T19" fmla="*/ 789 h 1371"/>
              <a:gd name="T20" fmla="*/ 62 w 1372"/>
              <a:gd name="T21" fmla="*/ 944 h 1371"/>
              <a:gd name="T22" fmla="*/ 191 w 1372"/>
              <a:gd name="T23" fmla="*/ 1091 h 1371"/>
              <a:gd name="T24" fmla="*/ 300 w 1372"/>
              <a:gd name="T25" fmla="*/ 1254 h 1371"/>
              <a:gd name="T26" fmla="*/ 582 w 1372"/>
              <a:gd name="T27" fmla="*/ 1245 h 1371"/>
              <a:gd name="T28" fmla="*/ 790 w 1372"/>
              <a:gd name="T29" fmla="*/ 1317 h 1371"/>
              <a:gd name="T30" fmla="*/ 945 w 1372"/>
              <a:gd name="T31" fmla="*/ 1309 h 1371"/>
              <a:gd name="T32" fmla="*/ 1056 w 1372"/>
              <a:gd name="T33" fmla="*/ 1118 h 1371"/>
              <a:gd name="T34" fmla="*/ 1305 w 1372"/>
              <a:gd name="T35" fmla="*/ 984 h 1371"/>
              <a:gd name="T36" fmla="*/ 1246 w 1372"/>
              <a:gd name="T37" fmla="*/ 789 h 1371"/>
              <a:gd name="T38" fmla="*/ 1318 w 1372"/>
              <a:gd name="T39" fmla="*/ 581 h 1371"/>
              <a:gd name="T40" fmla="*/ 1208 w 1372"/>
              <a:gd name="T41" fmla="*/ 765 h 1371"/>
              <a:gd name="T42" fmla="*/ 1270 w 1372"/>
              <a:gd name="T43" fmla="*/ 954 h 1371"/>
              <a:gd name="T44" fmla="*/ 1124 w 1372"/>
              <a:gd name="T45" fmla="*/ 1010 h 1371"/>
              <a:gd name="T46" fmla="*/ 1056 w 1372"/>
              <a:gd name="T47" fmla="*/ 1201 h 1371"/>
              <a:gd name="T48" fmla="*/ 948 w 1372"/>
              <a:gd name="T49" fmla="*/ 1263 h 1371"/>
              <a:gd name="T50" fmla="*/ 748 w 1372"/>
              <a:gd name="T51" fmla="*/ 1227 h 1371"/>
              <a:gd name="T52" fmla="*/ 624 w 1372"/>
              <a:gd name="T53" fmla="*/ 1317 h 1371"/>
              <a:gd name="T54" fmla="*/ 487 w 1372"/>
              <a:gd name="T55" fmla="*/ 1175 h 1371"/>
              <a:gd name="T56" fmla="*/ 321 w 1372"/>
              <a:gd name="T57" fmla="*/ 1218 h 1371"/>
              <a:gd name="T58" fmla="*/ 274 w 1372"/>
              <a:gd name="T59" fmla="*/ 1015 h 1371"/>
              <a:gd name="T60" fmla="*/ 153 w 1372"/>
              <a:gd name="T61" fmla="*/ 1050 h 1371"/>
              <a:gd name="T62" fmla="*/ 185 w 1372"/>
              <a:gd name="T63" fmla="*/ 902 h 1371"/>
              <a:gd name="T64" fmla="*/ 55 w 1372"/>
              <a:gd name="T65" fmla="*/ 747 h 1371"/>
              <a:gd name="T66" fmla="*/ 144 w 1372"/>
              <a:gd name="T67" fmla="*/ 622 h 1371"/>
              <a:gd name="T68" fmla="*/ 108 w 1372"/>
              <a:gd name="T69" fmla="*/ 423 h 1371"/>
              <a:gd name="T70" fmla="*/ 170 w 1372"/>
              <a:gd name="T71" fmla="*/ 315 h 1371"/>
              <a:gd name="T72" fmla="*/ 361 w 1372"/>
              <a:gd name="T73" fmla="*/ 247 h 1371"/>
              <a:gd name="T74" fmla="*/ 417 w 1372"/>
              <a:gd name="T75" fmla="*/ 101 h 1371"/>
              <a:gd name="T76" fmla="*/ 606 w 1372"/>
              <a:gd name="T77" fmla="*/ 163 h 1371"/>
              <a:gd name="T78" fmla="*/ 736 w 1372"/>
              <a:gd name="T79" fmla="*/ 41 h 1371"/>
              <a:gd name="T80" fmla="*/ 878 w 1372"/>
              <a:gd name="T81" fmla="*/ 193 h 1371"/>
              <a:gd name="T82" fmla="*/ 965 w 1372"/>
              <a:gd name="T83" fmla="*/ 102 h 1371"/>
              <a:gd name="T84" fmla="*/ 1016 w 1372"/>
              <a:gd name="T85" fmla="*/ 273 h 1371"/>
              <a:gd name="T86" fmla="*/ 1219 w 1372"/>
              <a:gd name="T87" fmla="*/ 320 h 1371"/>
              <a:gd name="T88" fmla="*/ 1178 w 1372"/>
              <a:gd name="T89" fmla="*/ 494 h 1371"/>
              <a:gd name="T90" fmla="*/ 1330 w 1372"/>
              <a:gd name="T91" fmla="*/ 635 h 1371"/>
              <a:gd name="T92" fmla="*/ 346 w 1372"/>
              <a:gd name="T93" fmla="*/ 645 h 1371"/>
              <a:gd name="T94" fmla="*/ 406 w 1372"/>
              <a:gd name="T95" fmla="*/ 1048 h 1371"/>
              <a:gd name="T96" fmla="*/ 579 w 1372"/>
              <a:gd name="T97" fmla="*/ 1010 h 1371"/>
              <a:gd name="T98" fmla="*/ 717 w 1372"/>
              <a:gd name="T99" fmla="*/ 984 h 1371"/>
              <a:gd name="T100" fmla="*/ 452 w 1372"/>
              <a:gd name="T101" fmla="*/ 912 h 1371"/>
              <a:gd name="T102" fmla="*/ 883 w 1372"/>
              <a:gd name="T103" fmla="*/ 457 h 1371"/>
              <a:gd name="T104" fmla="*/ 852 w 1372"/>
              <a:gd name="T105" fmla="*/ 588 h 1371"/>
              <a:gd name="T106" fmla="*/ 852 w 1372"/>
              <a:gd name="T107" fmla="*/ 547 h 1371"/>
              <a:gd name="T108" fmla="*/ 707 w 1372"/>
              <a:gd name="T109" fmla="*/ 716 h 1371"/>
              <a:gd name="T110" fmla="*/ 873 w 1372"/>
              <a:gd name="T111" fmla="*/ 695 h 1371"/>
              <a:gd name="T112" fmla="*/ 624 w 1372"/>
              <a:gd name="T113" fmla="*/ 695 h 1371"/>
              <a:gd name="T114" fmla="*/ 769 w 1372"/>
              <a:gd name="T115" fmla="*/ 822 h 1371"/>
              <a:gd name="T116" fmla="*/ 520 w 1372"/>
              <a:gd name="T117" fmla="*/ 80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2" h="1371">
                <a:moveTo>
                  <a:pt x="1318" y="581"/>
                </a:moveTo>
                <a:cubicBezTo>
                  <a:pt x="1246" y="581"/>
                  <a:pt x="1246" y="581"/>
                  <a:pt x="1246" y="581"/>
                </a:cubicBezTo>
                <a:cubicBezTo>
                  <a:pt x="1241" y="552"/>
                  <a:pt x="1233" y="523"/>
                  <a:pt x="1223" y="495"/>
                </a:cubicBezTo>
                <a:cubicBezTo>
                  <a:pt x="1285" y="459"/>
                  <a:pt x="1285" y="459"/>
                  <a:pt x="1285" y="459"/>
                </a:cubicBezTo>
                <a:cubicBezTo>
                  <a:pt x="1311" y="444"/>
                  <a:pt x="1320" y="411"/>
                  <a:pt x="1305" y="386"/>
                </a:cubicBezTo>
                <a:cubicBezTo>
                  <a:pt x="1255" y="299"/>
                  <a:pt x="1255" y="299"/>
                  <a:pt x="1255" y="299"/>
                </a:cubicBezTo>
                <a:cubicBezTo>
                  <a:pt x="1240" y="273"/>
                  <a:pt x="1207" y="264"/>
                  <a:pt x="1181" y="280"/>
                </a:cubicBezTo>
                <a:cubicBezTo>
                  <a:pt x="1119" y="315"/>
                  <a:pt x="1119" y="315"/>
                  <a:pt x="1119" y="315"/>
                </a:cubicBezTo>
                <a:cubicBezTo>
                  <a:pt x="1099" y="293"/>
                  <a:pt x="1078" y="272"/>
                  <a:pt x="1056" y="252"/>
                </a:cubicBezTo>
                <a:cubicBezTo>
                  <a:pt x="1092" y="190"/>
                  <a:pt x="1092" y="190"/>
                  <a:pt x="1092" y="190"/>
                </a:cubicBezTo>
                <a:cubicBezTo>
                  <a:pt x="1107" y="164"/>
                  <a:pt x="1098" y="131"/>
                  <a:pt x="1072" y="116"/>
                </a:cubicBezTo>
                <a:cubicBezTo>
                  <a:pt x="986" y="66"/>
                  <a:pt x="986" y="66"/>
                  <a:pt x="986" y="66"/>
                </a:cubicBezTo>
                <a:cubicBezTo>
                  <a:pt x="973" y="59"/>
                  <a:pt x="959" y="57"/>
                  <a:pt x="945" y="61"/>
                </a:cubicBezTo>
                <a:cubicBezTo>
                  <a:pt x="931" y="65"/>
                  <a:pt x="919" y="74"/>
                  <a:pt x="912" y="86"/>
                </a:cubicBezTo>
                <a:cubicBezTo>
                  <a:pt x="876" y="148"/>
                  <a:pt x="876" y="148"/>
                  <a:pt x="876" y="148"/>
                </a:cubicBezTo>
                <a:cubicBezTo>
                  <a:pt x="848" y="138"/>
                  <a:pt x="819" y="130"/>
                  <a:pt x="790" y="125"/>
                </a:cubicBezTo>
                <a:cubicBezTo>
                  <a:pt x="790" y="53"/>
                  <a:pt x="790" y="53"/>
                  <a:pt x="790" y="53"/>
                </a:cubicBezTo>
                <a:cubicBezTo>
                  <a:pt x="790" y="24"/>
                  <a:pt x="766" y="0"/>
                  <a:pt x="736" y="0"/>
                </a:cubicBezTo>
                <a:cubicBezTo>
                  <a:pt x="636" y="0"/>
                  <a:pt x="636" y="0"/>
                  <a:pt x="636" y="0"/>
                </a:cubicBezTo>
                <a:cubicBezTo>
                  <a:pt x="607" y="0"/>
                  <a:pt x="582" y="24"/>
                  <a:pt x="582" y="53"/>
                </a:cubicBezTo>
                <a:cubicBezTo>
                  <a:pt x="582" y="125"/>
                  <a:pt x="582" y="125"/>
                  <a:pt x="582" y="125"/>
                </a:cubicBezTo>
                <a:cubicBezTo>
                  <a:pt x="553" y="130"/>
                  <a:pt x="525" y="138"/>
                  <a:pt x="496" y="148"/>
                </a:cubicBezTo>
                <a:cubicBezTo>
                  <a:pt x="460" y="86"/>
                  <a:pt x="460" y="86"/>
                  <a:pt x="460" y="86"/>
                </a:cubicBezTo>
                <a:cubicBezTo>
                  <a:pt x="453" y="74"/>
                  <a:pt x="441" y="65"/>
                  <a:pt x="427" y="61"/>
                </a:cubicBezTo>
                <a:cubicBezTo>
                  <a:pt x="413" y="57"/>
                  <a:pt x="399" y="59"/>
                  <a:pt x="386" y="66"/>
                </a:cubicBezTo>
                <a:cubicBezTo>
                  <a:pt x="300" y="116"/>
                  <a:pt x="300" y="116"/>
                  <a:pt x="300" y="116"/>
                </a:cubicBezTo>
                <a:cubicBezTo>
                  <a:pt x="274" y="131"/>
                  <a:pt x="265" y="164"/>
                  <a:pt x="280" y="190"/>
                </a:cubicBezTo>
                <a:cubicBezTo>
                  <a:pt x="316" y="252"/>
                  <a:pt x="316" y="252"/>
                  <a:pt x="316" y="252"/>
                </a:cubicBezTo>
                <a:cubicBezTo>
                  <a:pt x="294" y="272"/>
                  <a:pt x="273" y="293"/>
                  <a:pt x="253" y="315"/>
                </a:cubicBezTo>
                <a:cubicBezTo>
                  <a:pt x="191" y="280"/>
                  <a:pt x="191" y="280"/>
                  <a:pt x="191" y="280"/>
                </a:cubicBezTo>
                <a:cubicBezTo>
                  <a:pt x="178" y="272"/>
                  <a:pt x="164" y="270"/>
                  <a:pt x="150" y="274"/>
                </a:cubicBezTo>
                <a:cubicBezTo>
                  <a:pt x="136" y="278"/>
                  <a:pt x="125" y="286"/>
                  <a:pt x="117" y="299"/>
                </a:cubicBezTo>
                <a:cubicBezTo>
                  <a:pt x="68" y="386"/>
                  <a:pt x="68" y="386"/>
                  <a:pt x="68" y="386"/>
                </a:cubicBezTo>
                <a:cubicBezTo>
                  <a:pt x="52" y="411"/>
                  <a:pt x="61" y="444"/>
                  <a:pt x="87" y="459"/>
                </a:cubicBezTo>
                <a:cubicBezTo>
                  <a:pt x="150" y="495"/>
                  <a:pt x="150" y="495"/>
                  <a:pt x="150" y="495"/>
                </a:cubicBezTo>
                <a:cubicBezTo>
                  <a:pt x="139" y="523"/>
                  <a:pt x="132" y="552"/>
                  <a:pt x="126" y="581"/>
                </a:cubicBezTo>
                <a:cubicBezTo>
                  <a:pt x="55" y="581"/>
                  <a:pt x="55" y="581"/>
                  <a:pt x="55" y="581"/>
                </a:cubicBezTo>
                <a:cubicBezTo>
                  <a:pt x="25" y="581"/>
                  <a:pt x="0" y="605"/>
                  <a:pt x="0" y="635"/>
                </a:cubicBezTo>
                <a:cubicBezTo>
                  <a:pt x="0" y="735"/>
                  <a:pt x="0" y="735"/>
                  <a:pt x="0" y="735"/>
                </a:cubicBezTo>
                <a:cubicBezTo>
                  <a:pt x="0" y="765"/>
                  <a:pt x="25" y="789"/>
                  <a:pt x="55" y="789"/>
                </a:cubicBezTo>
                <a:cubicBezTo>
                  <a:pt x="126" y="789"/>
                  <a:pt x="126" y="789"/>
                  <a:pt x="126" y="789"/>
                </a:cubicBezTo>
                <a:cubicBezTo>
                  <a:pt x="132" y="818"/>
                  <a:pt x="139" y="847"/>
                  <a:pt x="150" y="875"/>
                </a:cubicBezTo>
                <a:cubicBezTo>
                  <a:pt x="87" y="911"/>
                  <a:pt x="87" y="911"/>
                  <a:pt x="87" y="911"/>
                </a:cubicBezTo>
                <a:cubicBezTo>
                  <a:pt x="75" y="918"/>
                  <a:pt x="66" y="930"/>
                  <a:pt x="62" y="944"/>
                </a:cubicBezTo>
                <a:cubicBezTo>
                  <a:pt x="58" y="957"/>
                  <a:pt x="60" y="972"/>
                  <a:pt x="68" y="984"/>
                </a:cubicBezTo>
                <a:cubicBezTo>
                  <a:pt x="117" y="1071"/>
                  <a:pt x="117" y="1071"/>
                  <a:pt x="117" y="1071"/>
                </a:cubicBezTo>
                <a:cubicBezTo>
                  <a:pt x="125" y="1083"/>
                  <a:pt x="136" y="1092"/>
                  <a:pt x="150" y="1096"/>
                </a:cubicBezTo>
                <a:cubicBezTo>
                  <a:pt x="164" y="1100"/>
                  <a:pt x="178" y="1098"/>
                  <a:pt x="191" y="1091"/>
                </a:cubicBezTo>
                <a:cubicBezTo>
                  <a:pt x="253" y="1055"/>
                  <a:pt x="253" y="1055"/>
                  <a:pt x="253" y="1055"/>
                </a:cubicBezTo>
                <a:cubicBezTo>
                  <a:pt x="273" y="1078"/>
                  <a:pt x="294" y="1099"/>
                  <a:pt x="316" y="1118"/>
                </a:cubicBezTo>
                <a:cubicBezTo>
                  <a:pt x="280" y="1180"/>
                  <a:pt x="280" y="1180"/>
                  <a:pt x="280" y="1180"/>
                </a:cubicBezTo>
                <a:cubicBezTo>
                  <a:pt x="265" y="1206"/>
                  <a:pt x="274" y="1239"/>
                  <a:pt x="300" y="1254"/>
                </a:cubicBezTo>
                <a:cubicBezTo>
                  <a:pt x="386" y="1304"/>
                  <a:pt x="386" y="1304"/>
                  <a:pt x="386" y="1304"/>
                </a:cubicBezTo>
                <a:cubicBezTo>
                  <a:pt x="412" y="1318"/>
                  <a:pt x="445" y="1310"/>
                  <a:pt x="460" y="1284"/>
                </a:cubicBezTo>
                <a:cubicBezTo>
                  <a:pt x="496" y="1222"/>
                  <a:pt x="496" y="1222"/>
                  <a:pt x="496" y="1222"/>
                </a:cubicBezTo>
                <a:cubicBezTo>
                  <a:pt x="525" y="1232"/>
                  <a:pt x="553" y="1239"/>
                  <a:pt x="582" y="1245"/>
                </a:cubicBezTo>
                <a:cubicBezTo>
                  <a:pt x="582" y="1317"/>
                  <a:pt x="582" y="1317"/>
                  <a:pt x="582" y="1317"/>
                </a:cubicBezTo>
                <a:cubicBezTo>
                  <a:pt x="582" y="1347"/>
                  <a:pt x="607" y="1371"/>
                  <a:pt x="636" y="1371"/>
                </a:cubicBezTo>
                <a:cubicBezTo>
                  <a:pt x="736" y="1371"/>
                  <a:pt x="736" y="1371"/>
                  <a:pt x="736" y="1371"/>
                </a:cubicBezTo>
                <a:cubicBezTo>
                  <a:pt x="766" y="1371"/>
                  <a:pt x="790" y="1347"/>
                  <a:pt x="790" y="1317"/>
                </a:cubicBezTo>
                <a:cubicBezTo>
                  <a:pt x="790" y="1245"/>
                  <a:pt x="790" y="1245"/>
                  <a:pt x="790" y="1245"/>
                </a:cubicBezTo>
                <a:cubicBezTo>
                  <a:pt x="819" y="1239"/>
                  <a:pt x="848" y="1232"/>
                  <a:pt x="876" y="1222"/>
                </a:cubicBezTo>
                <a:cubicBezTo>
                  <a:pt x="912" y="1284"/>
                  <a:pt x="912" y="1284"/>
                  <a:pt x="912" y="1284"/>
                </a:cubicBezTo>
                <a:cubicBezTo>
                  <a:pt x="919" y="1297"/>
                  <a:pt x="931" y="1305"/>
                  <a:pt x="945" y="1309"/>
                </a:cubicBezTo>
                <a:cubicBezTo>
                  <a:pt x="959" y="1313"/>
                  <a:pt x="973" y="1311"/>
                  <a:pt x="986" y="1304"/>
                </a:cubicBezTo>
                <a:cubicBezTo>
                  <a:pt x="1072" y="1254"/>
                  <a:pt x="1072" y="1254"/>
                  <a:pt x="1072" y="1254"/>
                </a:cubicBezTo>
                <a:cubicBezTo>
                  <a:pt x="1098" y="1239"/>
                  <a:pt x="1107" y="1206"/>
                  <a:pt x="1092" y="1180"/>
                </a:cubicBezTo>
                <a:cubicBezTo>
                  <a:pt x="1056" y="1118"/>
                  <a:pt x="1056" y="1118"/>
                  <a:pt x="1056" y="1118"/>
                </a:cubicBezTo>
                <a:cubicBezTo>
                  <a:pt x="1078" y="1099"/>
                  <a:pt x="1099" y="1078"/>
                  <a:pt x="1119" y="1055"/>
                </a:cubicBezTo>
                <a:cubicBezTo>
                  <a:pt x="1181" y="1091"/>
                  <a:pt x="1181" y="1091"/>
                  <a:pt x="1181" y="1091"/>
                </a:cubicBezTo>
                <a:cubicBezTo>
                  <a:pt x="1207" y="1105"/>
                  <a:pt x="1240" y="1097"/>
                  <a:pt x="1255" y="1071"/>
                </a:cubicBezTo>
                <a:cubicBezTo>
                  <a:pt x="1305" y="984"/>
                  <a:pt x="1305" y="984"/>
                  <a:pt x="1305" y="984"/>
                </a:cubicBezTo>
                <a:cubicBezTo>
                  <a:pt x="1312" y="972"/>
                  <a:pt x="1314" y="957"/>
                  <a:pt x="1310" y="944"/>
                </a:cubicBezTo>
                <a:cubicBezTo>
                  <a:pt x="1307" y="930"/>
                  <a:pt x="1298" y="918"/>
                  <a:pt x="1285" y="911"/>
                </a:cubicBezTo>
                <a:cubicBezTo>
                  <a:pt x="1223" y="875"/>
                  <a:pt x="1223" y="875"/>
                  <a:pt x="1223" y="875"/>
                </a:cubicBezTo>
                <a:cubicBezTo>
                  <a:pt x="1233" y="847"/>
                  <a:pt x="1241" y="818"/>
                  <a:pt x="1246" y="789"/>
                </a:cubicBezTo>
                <a:cubicBezTo>
                  <a:pt x="1318" y="789"/>
                  <a:pt x="1318" y="789"/>
                  <a:pt x="1318" y="789"/>
                </a:cubicBezTo>
                <a:cubicBezTo>
                  <a:pt x="1348" y="789"/>
                  <a:pt x="1372" y="765"/>
                  <a:pt x="1372" y="735"/>
                </a:cubicBezTo>
                <a:cubicBezTo>
                  <a:pt x="1372" y="635"/>
                  <a:pt x="1372" y="635"/>
                  <a:pt x="1372" y="635"/>
                </a:cubicBezTo>
                <a:cubicBezTo>
                  <a:pt x="1372" y="605"/>
                  <a:pt x="1348" y="581"/>
                  <a:pt x="1318" y="581"/>
                </a:cubicBezTo>
                <a:close/>
                <a:moveTo>
                  <a:pt x="1330" y="735"/>
                </a:moveTo>
                <a:cubicBezTo>
                  <a:pt x="1330" y="742"/>
                  <a:pt x="1325" y="747"/>
                  <a:pt x="1318" y="747"/>
                </a:cubicBezTo>
                <a:cubicBezTo>
                  <a:pt x="1228" y="747"/>
                  <a:pt x="1228" y="747"/>
                  <a:pt x="1228" y="747"/>
                </a:cubicBezTo>
                <a:cubicBezTo>
                  <a:pt x="1218" y="747"/>
                  <a:pt x="1209" y="755"/>
                  <a:pt x="1208" y="765"/>
                </a:cubicBezTo>
                <a:cubicBezTo>
                  <a:pt x="1202" y="803"/>
                  <a:pt x="1192" y="840"/>
                  <a:pt x="1178" y="877"/>
                </a:cubicBezTo>
                <a:cubicBezTo>
                  <a:pt x="1174" y="886"/>
                  <a:pt x="1178" y="897"/>
                  <a:pt x="1187" y="902"/>
                </a:cubicBezTo>
                <a:cubicBezTo>
                  <a:pt x="1264" y="947"/>
                  <a:pt x="1264" y="947"/>
                  <a:pt x="1264" y="947"/>
                </a:cubicBezTo>
                <a:cubicBezTo>
                  <a:pt x="1267" y="949"/>
                  <a:pt x="1269" y="951"/>
                  <a:pt x="1270" y="954"/>
                </a:cubicBezTo>
                <a:cubicBezTo>
                  <a:pt x="1271" y="957"/>
                  <a:pt x="1270" y="961"/>
                  <a:pt x="1269" y="964"/>
                </a:cubicBezTo>
                <a:cubicBezTo>
                  <a:pt x="1219" y="1050"/>
                  <a:pt x="1219" y="1050"/>
                  <a:pt x="1219" y="1050"/>
                </a:cubicBezTo>
                <a:cubicBezTo>
                  <a:pt x="1216" y="1056"/>
                  <a:pt x="1208" y="1059"/>
                  <a:pt x="1202" y="1055"/>
                </a:cubicBezTo>
                <a:cubicBezTo>
                  <a:pt x="1124" y="1010"/>
                  <a:pt x="1124" y="1010"/>
                  <a:pt x="1124" y="1010"/>
                </a:cubicBezTo>
                <a:cubicBezTo>
                  <a:pt x="1115" y="1005"/>
                  <a:pt x="1104" y="1007"/>
                  <a:pt x="1098" y="1015"/>
                </a:cubicBezTo>
                <a:cubicBezTo>
                  <a:pt x="1074" y="1045"/>
                  <a:pt x="1046" y="1073"/>
                  <a:pt x="1016" y="1097"/>
                </a:cubicBezTo>
                <a:cubicBezTo>
                  <a:pt x="1008" y="1103"/>
                  <a:pt x="1006" y="1115"/>
                  <a:pt x="1011" y="1123"/>
                </a:cubicBezTo>
                <a:cubicBezTo>
                  <a:pt x="1056" y="1201"/>
                  <a:pt x="1056" y="1201"/>
                  <a:pt x="1056" y="1201"/>
                </a:cubicBezTo>
                <a:cubicBezTo>
                  <a:pt x="1059" y="1207"/>
                  <a:pt x="1057" y="1215"/>
                  <a:pt x="1051" y="1218"/>
                </a:cubicBezTo>
                <a:cubicBezTo>
                  <a:pt x="965" y="1268"/>
                  <a:pt x="965" y="1268"/>
                  <a:pt x="965" y="1268"/>
                </a:cubicBezTo>
                <a:cubicBezTo>
                  <a:pt x="962" y="1269"/>
                  <a:pt x="959" y="1270"/>
                  <a:pt x="956" y="1269"/>
                </a:cubicBezTo>
                <a:cubicBezTo>
                  <a:pt x="952" y="1268"/>
                  <a:pt x="949" y="1266"/>
                  <a:pt x="948" y="1263"/>
                </a:cubicBezTo>
                <a:cubicBezTo>
                  <a:pt x="903" y="1186"/>
                  <a:pt x="903" y="1186"/>
                  <a:pt x="903" y="1186"/>
                </a:cubicBezTo>
                <a:cubicBezTo>
                  <a:pt x="898" y="1177"/>
                  <a:pt x="887" y="1173"/>
                  <a:pt x="878" y="1177"/>
                </a:cubicBezTo>
                <a:cubicBezTo>
                  <a:pt x="841" y="1191"/>
                  <a:pt x="804" y="1201"/>
                  <a:pt x="766" y="1207"/>
                </a:cubicBezTo>
                <a:cubicBezTo>
                  <a:pt x="756" y="1208"/>
                  <a:pt x="748" y="1217"/>
                  <a:pt x="748" y="1227"/>
                </a:cubicBezTo>
                <a:cubicBezTo>
                  <a:pt x="748" y="1317"/>
                  <a:pt x="748" y="1317"/>
                  <a:pt x="748" y="1317"/>
                </a:cubicBezTo>
                <a:cubicBezTo>
                  <a:pt x="748" y="1324"/>
                  <a:pt x="743" y="1329"/>
                  <a:pt x="736" y="1329"/>
                </a:cubicBezTo>
                <a:cubicBezTo>
                  <a:pt x="636" y="1329"/>
                  <a:pt x="636" y="1329"/>
                  <a:pt x="636" y="1329"/>
                </a:cubicBezTo>
                <a:cubicBezTo>
                  <a:pt x="629" y="1329"/>
                  <a:pt x="624" y="1324"/>
                  <a:pt x="624" y="1317"/>
                </a:cubicBezTo>
                <a:cubicBezTo>
                  <a:pt x="624" y="1227"/>
                  <a:pt x="624" y="1227"/>
                  <a:pt x="624" y="1227"/>
                </a:cubicBezTo>
                <a:cubicBezTo>
                  <a:pt x="624" y="1217"/>
                  <a:pt x="616" y="1208"/>
                  <a:pt x="606" y="1207"/>
                </a:cubicBezTo>
                <a:cubicBezTo>
                  <a:pt x="568" y="1201"/>
                  <a:pt x="531" y="1191"/>
                  <a:pt x="495" y="1177"/>
                </a:cubicBezTo>
                <a:cubicBezTo>
                  <a:pt x="492" y="1176"/>
                  <a:pt x="489" y="1175"/>
                  <a:pt x="487" y="1175"/>
                </a:cubicBezTo>
                <a:cubicBezTo>
                  <a:pt x="480" y="1175"/>
                  <a:pt x="473" y="1179"/>
                  <a:pt x="469" y="1186"/>
                </a:cubicBezTo>
                <a:cubicBezTo>
                  <a:pt x="424" y="1263"/>
                  <a:pt x="424" y="1263"/>
                  <a:pt x="424" y="1263"/>
                </a:cubicBezTo>
                <a:cubicBezTo>
                  <a:pt x="421" y="1269"/>
                  <a:pt x="413" y="1271"/>
                  <a:pt x="407" y="1268"/>
                </a:cubicBezTo>
                <a:cubicBezTo>
                  <a:pt x="321" y="1218"/>
                  <a:pt x="321" y="1218"/>
                  <a:pt x="321" y="1218"/>
                </a:cubicBezTo>
                <a:cubicBezTo>
                  <a:pt x="315" y="1215"/>
                  <a:pt x="313" y="1207"/>
                  <a:pt x="316" y="1201"/>
                </a:cubicBezTo>
                <a:cubicBezTo>
                  <a:pt x="361" y="1123"/>
                  <a:pt x="361" y="1123"/>
                  <a:pt x="361" y="1123"/>
                </a:cubicBezTo>
                <a:cubicBezTo>
                  <a:pt x="366" y="1115"/>
                  <a:pt x="364" y="1103"/>
                  <a:pt x="356" y="1097"/>
                </a:cubicBezTo>
                <a:cubicBezTo>
                  <a:pt x="326" y="1073"/>
                  <a:pt x="298" y="1045"/>
                  <a:pt x="274" y="1015"/>
                </a:cubicBezTo>
                <a:cubicBezTo>
                  <a:pt x="268" y="1007"/>
                  <a:pt x="257" y="1005"/>
                  <a:pt x="248" y="1010"/>
                </a:cubicBezTo>
                <a:cubicBezTo>
                  <a:pt x="170" y="1055"/>
                  <a:pt x="170" y="1055"/>
                  <a:pt x="170" y="1055"/>
                </a:cubicBezTo>
                <a:cubicBezTo>
                  <a:pt x="167" y="1056"/>
                  <a:pt x="164" y="1057"/>
                  <a:pt x="161" y="1056"/>
                </a:cubicBezTo>
                <a:cubicBezTo>
                  <a:pt x="158" y="1055"/>
                  <a:pt x="155" y="1053"/>
                  <a:pt x="153" y="1050"/>
                </a:cubicBezTo>
                <a:cubicBezTo>
                  <a:pt x="103" y="964"/>
                  <a:pt x="103" y="964"/>
                  <a:pt x="103" y="964"/>
                </a:cubicBezTo>
                <a:cubicBezTo>
                  <a:pt x="102" y="961"/>
                  <a:pt x="101" y="957"/>
                  <a:pt x="102" y="954"/>
                </a:cubicBezTo>
                <a:cubicBezTo>
                  <a:pt x="103" y="951"/>
                  <a:pt x="105" y="949"/>
                  <a:pt x="108" y="947"/>
                </a:cubicBezTo>
                <a:cubicBezTo>
                  <a:pt x="185" y="902"/>
                  <a:pt x="185" y="902"/>
                  <a:pt x="185" y="902"/>
                </a:cubicBezTo>
                <a:cubicBezTo>
                  <a:pt x="194" y="897"/>
                  <a:pt x="198" y="886"/>
                  <a:pt x="194" y="877"/>
                </a:cubicBezTo>
                <a:cubicBezTo>
                  <a:pt x="180" y="840"/>
                  <a:pt x="170" y="803"/>
                  <a:pt x="164" y="765"/>
                </a:cubicBezTo>
                <a:cubicBezTo>
                  <a:pt x="163" y="755"/>
                  <a:pt x="154" y="747"/>
                  <a:pt x="144" y="747"/>
                </a:cubicBezTo>
                <a:cubicBezTo>
                  <a:pt x="55" y="747"/>
                  <a:pt x="55" y="747"/>
                  <a:pt x="55" y="747"/>
                </a:cubicBezTo>
                <a:cubicBezTo>
                  <a:pt x="47" y="747"/>
                  <a:pt x="42" y="742"/>
                  <a:pt x="42" y="735"/>
                </a:cubicBezTo>
                <a:cubicBezTo>
                  <a:pt x="42" y="635"/>
                  <a:pt x="42" y="635"/>
                  <a:pt x="42" y="635"/>
                </a:cubicBezTo>
                <a:cubicBezTo>
                  <a:pt x="42" y="628"/>
                  <a:pt x="47" y="622"/>
                  <a:pt x="55" y="622"/>
                </a:cubicBezTo>
                <a:cubicBezTo>
                  <a:pt x="144" y="622"/>
                  <a:pt x="144" y="622"/>
                  <a:pt x="144" y="622"/>
                </a:cubicBezTo>
                <a:cubicBezTo>
                  <a:pt x="154" y="622"/>
                  <a:pt x="163" y="615"/>
                  <a:pt x="164" y="605"/>
                </a:cubicBezTo>
                <a:cubicBezTo>
                  <a:pt x="170" y="567"/>
                  <a:pt x="180" y="530"/>
                  <a:pt x="194" y="494"/>
                </a:cubicBezTo>
                <a:cubicBezTo>
                  <a:pt x="198" y="484"/>
                  <a:pt x="194" y="473"/>
                  <a:pt x="185" y="468"/>
                </a:cubicBezTo>
                <a:cubicBezTo>
                  <a:pt x="108" y="423"/>
                  <a:pt x="108" y="423"/>
                  <a:pt x="108" y="423"/>
                </a:cubicBezTo>
                <a:cubicBezTo>
                  <a:pt x="102" y="420"/>
                  <a:pt x="100" y="412"/>
                  <a:pt x="103" y="406"/>
                </a:cubicBezTo>
                <a:cubicBezTo>
                  <a:pt x="153" y="320"/>
                  <a:pt x="153" y="320"/>
                  <a:pt x="153" y="320"/>
                </a:cubicBezTo>
                <a:cubicBezTo>
                  <a:pt x="155" y="317"/>
                  <a:pt x="158" y="315"/>
                  <a:pt x="161" y="314"/>
                </a:cubicBezTo>
                <a:cubicBezTo>
                  <a:pt x="164" y="313"/>
                  <a:pt x="167" y="313"/>
                  <a:pt x="170" y="315"/>
                </a:cubicBezTo>
                <a:cubicBezTo>
                  <a:pt x="248" y="360"/>
                  <a:pt x="248" y="360"/>
                  <a:pt x="248" y="360"/>
                </a:cubicBezTo>
                <a:cubicBezTo>
                  <a:pt x="257" y="365"/>
                  <a:pt x="268" y="363"/>
                  <a:pt x="274" y="355"/>
                </a:cubicBezTo>
                <a:cubicBezTo>
                  <a:pt x="298" y="325"/>
                  <a:pt x="326" y="297"/>
                  <a:pt x="356" y="273"/>
                </a:cubicBezTo>
                <a:cubicBezTo>
                  <a:pt x="364" y="267"/>
                  <a:pt x="366" y="256"/>
                  <a:pt x="361" y="247"/>
                </a:cubicBezTo>
                <a:cubicBezTo>
                  <a:pt x="316" y="169"/>
                  <a:pt x="316" y="169"/>
                  <a:pt x="316" y="169"/>
                </a:cubicBezTo>
                <a:cubicBezTo>
                  <a:pt x="313" y="163"/>
                  <a:pt x="315" y="156"/>
                  <a:pt x="321" y="152"/>
                </a:cubicBezTo>
                <a:cubicBezTo>
                  <a:pt x="407" y="102"/>
                  <a:pt x="407" y="102"/>
                  <a:pt x="407" y="102"/>
                </a:cubicBezTo>
                <a:cubicBezTo>
                  <a:pt x="410" y="101"/>
                  <a:pt x="413" y="100"/>
                  <a:pt x="417" y="101"/>
                </a:cubicBezTo>
                <a:cubicBezTo>
                  <a:pt x="420" y="102"/>
                  <a:pt x="423" y="104"/>
                  <a:pt x="424" y="107"/>
                </a:cubicBezTo>
                <a:cubicBezTo>
                  <a:pt x="469" y="184"/>
                  <a:pt x="469" y="184"/>
                  <a:pt x="469" y="184"/>
                </a:cubicBezTo>
                <a:cubicBezTo>
                  <a:pt x="474" y="193"/>
                  <a:pt x="485" y="197"/>
                  <a:pt x="495" y="193"/>
                </a:cubicBezTo>
                <a:cubicBezTo>
                  <a:pt x="531" y="179"/>
                  <a:pt x="568" y="169"/>
                  <a:pt x="606" y="163"/>
                </a:cubicBezTo>
                <a:cubicBezTo>
                  <a:pt x="616" y="162"/>
                  <a:pt x="624" y="153"/>
                  <a:pt x="624" y="143"/>
                </a:cubicBezTo>
                <a:cubicBezTo>
                  <a:pt x="624" y="53"/>
                  <a:pt x="624" y="53"/>
                  <a:pt x="624" y="53"/>
                </a:cubicBezTo>
                <a:cubicBezTo>
                  <a:pt x="624" y="46"/>
                  <a:pt x="629" y="41"/>
                  <a:pt x="636" y="41"/>
                </a:cubicBezTo>
                <a:cubicBezTo>
                  <a:pt x="736" y="41"/>
                  <a:pt x="736" y="41"/>
                  <a:pt x="736" y="41"/>
                </a:cubicBezTo>
                <a:cubicBezTo>
                  <a:pt x="743" y="41"/>
                  <a:pt x="748" y="46"/>
                  <a:pt x="748" y="53"/>
                </a:cubicBezTo>
                <a:cubicBezTo>
                  <a:pt x="748" y="143"/>
                  <a:pt x="748" y="143"/>
                  <a:pt x="748" y="143"/>
                </a:cubicBezTo>
                <a:cubicBezTo>
                  <a:pt x="748" y="153"/>
                  <a:pt x="756" y="162"/>
                  <a:pt x="766" y="163"/>
                </a:cubicBezTo>
                <a:cubicBezTo>
                  <a:pt x="804" y="169"/>
                  <a:pt x="841" y="179"/>
                  <a:pt x="878" y="193"/>
                </a:cubicBezTo>
                <a:cubicBezTo>
                  <a:pt x="887" y="197"/>
                  <a:pt x="898" y="193"/>
                  <a:pt x="903" y="184"/>
                </a:cubicBezTo>
                <a:cubicBezTo>
                  <a:pt x="948" y="107"/>
                  <a:pt x="948" y="107"/>
                  <a:pt x="948" y="107"/>
                </a:cubicBezTo>
                <a:cubicBezTo>
                  <a:pt x="949" y="104"/>
                  <a:pt x="952" y="102"/>
                  <a:pt x="956" y="101"/>
                </a:cubicBezTo>
                <a:cubicBezTo>
                  <a:pt x="959" y="100"/>
                  <a:pt x="962" y="101"/>
                  <a:pt x="965" y="102"/>
                </a:cubicBezTo>
                <a:cubicBezTo>
                  <a:pt x="1051" y="152"/>
                  <a:pt x="1051" y="152"/>
                  <a:pt x="1051" y="152"/>
                </a:cubicBezTo>
                <a:cubicBezTo>
                  <a:pt x="1057" y="156"/>
                  <a:pt x="1059" y="163"/>
                  <a:pt x="1056" y="169"/>
                </a:cubicBezTo>
                <a:cubicBezTo>
                  <a:pt x="1011" y="247"/>
                  <a:pt x="1011" y="247"/>
                  <a:pt x="1011" y="247"/>
                </a:cubicBezTo>
                <a:cubicBezTo>
                  <a:pt x="1006" y="256"/>
                  <a:pt x="1008" y="267"/>
                  <a:pt x="1016" y="273"/>
                </a:cubicBezTo>
                <a:cubicBezTo>
                  <a:pt x="1046" y="297"/>
                  <a:pt x="1074" y="325"/>
                  <a:pt x="1098" y="355"/>
                </a:cubicBezTo>
                <a:cubicBezTo>
                  <a:pt x="1104" y="363"/>
                  <a:pt x="1115" y="365"/>
                  <a:pt x="1124" y="360"/>
                </a:cubicBezTo>
                <a:cubicBezTo>
                  <a:pt x="1202" y="315"/>
                  <a:pt x="1202" y="315"/>
                  <a:pt x="1202" y="315"/>
                </a:cubicBezTo>
                <a:cubicBezTo>
                  <a:pt x="1208" y="312"/>
                  <a:pt x="1216" y="313"/>
                  <a:pt x="1219" y="320"/>
                </a:cubicBezTo>
                <a:cubicBezTo>
                  <a:pt x="1269" y="406"/>
                  <a:pt x="1269" y="406"/>
                  <a:pt x="1269" y="406"/>
                </a:cubicBezTo>
                <a:cubicBezTo>
                  <a:pt x="1272" y="412"/>
                  <a:pt x="1270" y="420"/>
                  <a:pt x="1264" y="423"/>
                </a:cubicBezTo>
                <a:cubicBezTo>
                  <a:pt x="1187" y="468"/>
                  <a:pt x="1187" y="468"/>
                  <a:pt x="1187" y="468"/>
                </a:cubicBezTo>
                <a:cubicBezTo>
                  <a:pt x="1178" y="473"/>
                  <a:pt x="1174" y="484"/>
                  <a:pt x="1178" y="494"/>
                </a:cubicBezTo>
                <a:cubicBezTo>
                  <a:pt x="1192" y="530"/>
                  <a:pt x="1202" y="567"/>
                  <a:pt x="1208" y="605"/>
                </a:cubicBezTo>
                <a:cubicBezTo>
                  <a:pt x="1209" y="615"/>
                  <a:pt x="1218" y="622"/>
                  <a:pt x="1228" y="622"/>
                </a:cubicBezTo>
                <a:cubicBezTo>
                  <a:pt x="1318" y="622"/>
                  <a:pt x="1318" y="622"/>
                  <a:pt x="1318" y="622"/>
                </a:cubicBezTo>
                <a:cubicBezTo>
                  <a:pt x="1325" y="622"/>
                  <a:pt x="1330" y="628"/>
                  <a:pt x="1330" y="635"/>
                </a:cubicBezTo>
                <a:lnTo>
                  <a:pt x="1330" y="735"/>
                </a:lnTo>
                <a:close/>
                <a:moveTo>
                  <a:pt x="910" y="426"/>
                </a:moveTo>
                <a:cubicBezTo>
                  <a:pt x="835" y="361"/>
                  <a:pt x="740" y="333"/>
                  <a:pt x="640" y="345"/>
                </a:cubicBezTo>
                <a:cubicBezTo>
                  <a:pt x="487" y="365"/>
                  <a:pt x="363" y="491"/>
                  <a:pt x="346" y="645"/>
                </a:cubicBezTo>
                <a:cubicBezTo>
                  <a:pt x="336" y="728"/>
                  <a:pt x="357" y="812"/>
                  <a:pt x="404" y="880"/>
                </a:cubicBezTo>
                <a:cubicBezTo>
                  <a:pt x="410" y="887"/>
                  <a:pt x="412" y="898"/>
                  <a:pt x="411" y="907"/>
                </a:cubicBezTo>
                <a:cubicBezTo>
                  <a:pt x="399" y="1030"/>
                  <a:pt x="399" y="1030"/>
                  <a:pt x="399" y="1030"/>
                </a:cubicBezTo>
                <a:cubicBezTo>
                  <a:pt x="398" y="1037"/>
                  <a:pt x="401" y="1044"/>
                  <a:pt x="406" y="1048"/>
                </a:cubicBezTo>
                <a:cubicBezTo>
                  <a:pt x="410" y="1051"/>
                  <a:pt x="415" y="1053"/>
                  <a:pt x="420" y="1053"/>
                </a:cubicBezTo>
                <a:cubicBezTo>
                  <a:pt x="422" y="1053"/>
                  <a:pt x="424" y="1052"/>
                  <a:pt x="426" y="1052"/>
                </a:cubicBezTo>
                <a:cubicBezTo>
                  <a:pt x="554" y="1011"/>
                  <a:pt x="554" y="1011"/>
                  <a:pt x="554" y="1011"/>
                </a:cubicBezTo>
                <a:cubicBezTo>
                  <a:pt x="562" y="1008"/>
                  <a:pt x="571" y="1008"/>
                  <a:pt x="579" y="1010"/>
                </a:cubicBezTo>
                <a:cubicBezTo>
                  <a:pt x="625" y="1026"/>
                  <a:pt x="673" y="1031"/>
                  <a:pt x="721" y="1026"/>
                </a:cubicBezTo>
                <a:cubicBezTo>
                  <a:pt x="897" y="1008"/>
                  <a:pt x="1032" y="856"/>
                  <a:pt x="1029" y="679"/>
                </a:cubicBezTo>
                <a:cubicBezTo>
                  <a:pt x="1027" y="582"/>
                  <a:pt x="984" y="489"/>
                  <a:pt x="910" y="426"/>
                </a:cubicBezTo>
                <a:close/>
                <a:moveTo>
                  <a:pt x="717" y="984"/>
                </a:moveTo>
                <a:cubicBezTo>
                  <a:pt x="674" y="989"/>
                  <a:pt x="632" y="984"/>
                  <a:pt x="592" y="971"/>
                </a:cubicBezTo>
                <a:cubicBezTo>
                  <a:pt x="576" y="965"/>
                  <a:pt x="558" y="966"/>
                  <a:pt x="541" y="972"/>
                </a:cubicBezTo>
                <a:cubicBezTo>
                  <a:pt x="443" y="1002"/>
                  <a:pt x="443" y="1002"/>
                  <a:pt x="443" y="1002"/>
                </a:cubicBezTo>
                <a:cubicBezTo>
                  <a:pt x="452" y="912"/>
                  <a:pt x="452" y="912"/>
                  <a:pt x="452" y="912"/>
                </a:cubicBezTo>
                <a:cubicBezTo>
                  <a:pt x="454" y="891"/>
                  <a:pt x="449" y="872"/>
                  <a:pt x="438" y="856"/>
                </a:cubicBezTo>
                <a:cubicBezTo>
                  <a:pt x="397" y="796"/>
                  <a:pt x="378" y="722"/>
                  <a:pt x="387" y="650"/>
                </a:cubicBezTo>
                <a:cubicBezTo>
                  <a:pt x="402" y="514"/>
                  <a:pt x="511" y="404"/>
                  <a:pt x="646" y="386"/>
                </a:cubicBezTo>
                <a:cubicBezTo>
                  <a:pt x="733" y="375"/>
                  <a:pt x="817" y="400"/>
                  <a:pt x="883" y="457"/>
                </a:cubicBezTo>
                <a:cubicBezTo>
                  <a:pt x="948" y="513"/>
                  <a:pt x="986" y="594"/>
                  <a:pt x="987" y="680"/>
                </a:cubicBezTo>
                <a:cubicBezTo>
                  <a:pt x="990" y="835"/>
                  <a:pt x="871" y="969"/>
                  <a:pt x="717" y="984"/>
                </a:cubicBezTo>
                <a:close/>
                <a:moveTo>
                  <a:pt x="873" y="568"/>
                </a:moveTo>
                <a:cubicBezTo>
                  <a:pt x="873" y="579"/>
                  <a:pt x="864" y="588"/>
                  <a:pt x="852" y="588"/>
                </a:cubicBezTo>
                <a:cubicBezTo>
                  <a:pt x="520" y="588"/>
                  <a:pt x="520" y="588"/>
                  <a:pt x="520" y="588"/>
                </a:cubicBezTo>
                <a:cubicBezTo>
                  <a:pt x="508" y="588"/>
                  <a:pt x="499" y="579"/>
                  <a:pt x="499" y="568"/>
                </a:cubicBezTo>
                <a:cubicBezTo>
                  <a:pt x="499" y="556"/>
                  <a:pt x="508" y="547"/>
                  <a:pt x="520" y="547"/>
                </a:cubicBezTo>
                <a:cubicBezTo>
                  <a:pt x="852" y="547"/>
                  <a:pt x="852" y="547"/>
                  <a:pt x="852" y="547"/>
                </a:cubicBezTo>
                <a:cubicBezTo>
                  <a:pt x="864" y="547"/>
                  <a:pt x="873" y="556"/>
                  <a:pt x="873" y="568"/>
                </a:cubicBezTo>
                <a:close/>
                <a:moveTo>
                  <a:pt x="873" y="695"/>
                </a:moveTo>
                <a:cubicBezTo>
                  <a:pt x="873" y="706"/>
                  <a:pt x="864" y="716"/>
                  <a:pt x="852" y="716"/>
                </a:cubicBezTo>
                <a:cubicBezTo>
                  <a:pt x="707" y="716"/>
                  <a:pt x="707" y="716"/>
                  <a:pt x="707" y="716"/>
                </a:cubicBezTo>
                <a:cubicBezTo>
                  <a:pt x="695" y="716"/>
                  <a:pt x="686" y="706"/>
                  <a:pt x="686" y="695"/>
                </a:cubicBezTo>
                <a:cubicBezTo>
                  <a:pt x="686" y="684"/>
                  <a:pt x="695" y="674"/>
                  <a:pt x="707" y="674"/>
                </a:cubicBezTo>
                <a:cubicBezTo>
                  <a:pt x="852" y="674"/>
                  <a:pt x="852" y="674"/>
                  <a:pt x="852" y="674"/>
                </a:cubicBezTo>
                <a:cubicBezTo>
                  <a:pt x="864" y="674"/>
                  <a:pt x="873" y="684"/>
                  <a:pt x="873" y="695"/>
                </a:cubicBezTo>
                <a:close/>
                <a:moveTo>
                  <a:pt x="499" y="695"/>
                </a:moveTo>
                <a:cubicBezTo>
                  <a:pt x="499" y="684"/>
                  <a:pt x="508" y="674"/>
                  <a:pt x="520" y="674"/>
                </a:cubicBezTo>
                <a:cubicBezTo>
                  <a:pt x="603" y="674"/>
                  <a:pt x="603" y="674"/>
                  <a:pt x="603" y="674"/>
                </a:cubicBezTo>
                <a:cubicBezTo>
                  <a:pt x="615" y="674"/>
                  <a:pt x="624" y="684"/>
                  <a:pt x="624" y="695"/>
                </a:cubicBezTo>
                <a:cubicBezTo>
                  <a:pt x="624" y="706"/>
                  <a:pt x="615" y="716"/>
                  <a:pt x="603" y="716"/>
                </a:cubicBezTo>
                <a:cubicBezTo>
                  <a:pt x="520" y="716"/>
                  <a:pt x="520" y="716"/>
                  <a:pt x="520" y="716"/>
                </a:cubicBezTo>
                <a:cubicBezTo>
                  <a:pt x="508" y="716"/>
                  <a:pt x="499" y="706"/>
                  <a:pt x="499" y="695"/>
                </a:cubicBezTo>
                <a:close/>
                <a:moveTo>
                  <a:pt x="769" y="822"/>
                </a:moveTo>
                <a:cubicBezTo>
                  <a:pt x="769" y="833"/>
                  <a:pt x="760" y="843"/>
                  <a:pt x="748" y="843"/>
                </a:cubicBezTo>
                <a:cubicBezTo>
                  <a:pt x="520" y="843"/>
                  <a:pt x="520" y="843"/>
                  <a:pt x="520" y="843"/>
                </a:cubicBezTo>
                <a:cubicBezTo>
                  <a:pt x="508" y="843"/>
                  <a:pt x="499" y="833"/>
                  <a:pt x="499" y="822"/>
                </a:cubicBezTo>
                <a:cubicBezTo>
                  <a:pt x="499" y="811"/>
                  <a:pt x="508" y="801"/>
                  <a:pt x="520" y="801"/>
                </a:cubicBezTo>
                <a:cubicBezTo>
                  <a:pt x="748" y="801"/>
                  <a:pt x="748" y="801"/>
                  <a:pt x="748" y="801"/>
                </a:cubicBezTo>
                <a:cubicBezTo>
                  <a:pt x="760" y="801"/>
                  <a:pt x="769" y="811"/>
                  <a:pt x="769" y="82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pPr defTabSz="685205" eaLnBrk="0" fontAlgn="base" hangingPunct="0">
              <a:spcBef>
                <a:spcPct val="0"/>
              </a:spcBef>
              <a:spcAft>
                <a:spcPct val="0"/>
              </a:spcAft>
            </a:pPr>
            <a:endParaRPr lang="en-US" sz="1350">
              <a:solidFill>
                <a:srgbClr val="000000">
                  <a:lumMod val="65000"/>
                  <a:lumOff val="35000"/>
                </a:srgbClr>
              </a:solidFill>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83C18C71-CD0E-FB5B-0610-556403A90519}"/>
              </a:ext>
            </a:extLst>
          </p:cNvPr>
          <p:cNvCxnSpPr>
            <a:cxnSpLocks/>
          </p:cNvCxnSpPr>
          <p:nvPr/>
        </p:nvCxnSpPr>
        <p:spPr>
          <a:xfrm flipH="1">
            <a:off x="4168515" y="5305472"/>
            <a:ext cx="499247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6319A2-FB48-FD52-A065-A5F3C0487F85}"/>
              </a:ext>
            </a:extLst>
          </p:cNvPr>
          <p:cNvCxnSpPr>
            <a:cxnSpLocks/>
          </p:cNvCxnSpPr>
          <p:nvPr/>
        </p:nvCxnSpPr>
        <p:spPr>
          <a:xfrm flipH="1">
            <a:off x="4151529" y="2018666"/>
            <a:ext cx="499247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297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A7E44E-883F-439F-0495-9BF65DFF19C4}"/>
              </a:ext>
            </a:extLst>
          </p:cNvPr>
          <p:cNvPicPr>
            <a:picLocks noChangeAspect="1"/>
          </p:cNvPicPr>
          <p:nvPr/>
        </p:nvPicPr>
        <p:blipFill rotWithShape="1">
          <a:blip r:embed="rId2">
            <a:extLst>
              <a:ext uri="{28A0092B-C50C-407E-A947-70E740481C1C}">
                <a14:useLocalDpi xmlns:a14="http://schemas.microsoft.com/office/drawing/2010/main" val="0"/>
              </a:ext>
            </a:extLst>
          </a:blip>
          <a:srcRect r="2606"/>
          <a:stretch/>
        </p:blipFill>
        <p:spPr>
          <a:xfrm>
            <a:off x="640424" y="2360315"/>
            <a:ext cx="3883253" cy="2640587"/>
          </a:xfrm>
          <a:prstGeom prst="rect">
            <a:avLst/>
          </a:prstGeom>
        </p:spPr>
      </p:pic>
      <p:sp>
        <p:nvSpPr>
          <p:cNvPr id="5" name="Title 2">
            <a:extLst>
              <a:ext uri="{FF2B5EF4-FFF2-40B4-BE49-F238E27FC236}">
                <a16:creationId xmlns:a16="http://schemas.microsoft.com/office/drawing/2014/main" id="{01046DE9-FDF9-D97B-1E60-CEBDFA0BBE1E}"/>
              </a:ext>
            </a:extLst>
          </p:cNvPr>
          <p:cNvSpPr>
            <a:spLocks noGrp="1"/>
          </p:cNvSpPr>
          <p:nvPr>
            <p:ph type="title"/>
          </p:nvPr>
        </p:nvSpPr>
        <p:spPr>
          <a:xfrm>
            <a:off x="629677" y="718384"/>
            <a:ext cx="8226662" cy="715581"/>
          </a:xfrm>
        </p:spPr>
        <p:txBody>
          <a:bodyPr/>
          <a:lstStyle/>
          <a:p>
            <a:r>
              <a:rPr lang="en-US" sz="2250"/>
              <a:t>REGISTERED APPRENTICESHIP HAS A </a:t>
            </a:r>
            <a:r>
              <a:rPr lang="en-US" sz="2250">
                <a:solidFill>
                  <a:srgbClr val="008080"/>
                </a:solidFill>
              </a:rPr>
              <a:t>PROVEN TRACK RECORD </a:t>
            </a:r>
            <a:r>
              <a:rPr lang="en-US" sz="2250"/>
              <a:t>OF PRODUCING </a:t>
            </a:r>
            <a:r>
              <a:rPr lang="en-US" sz="2250">
                <a:solidFill>
                  <a:srgbClr val="008080"/>
                </a:solidFill>
              </a:rPr>
              <a:t>STRONG RESULTS </a:t>
            </a:r>
            <a:r>
              <a:rPr lang="en-US" sz="2250"/>
              <a:t>FOR EMPLOYERS AND WORKERS </a:t>
            </a:r>
          </a:p>
        </p:txBody>
      </p:sp>
      <p:sp>
        <p:nvSpPr>
          <p:cNvPr id="6" name="TextBox 5">
            <a:extLst>
              <a:ext uri="{FF2B5EF4-FFF2-40B4-BE49-F238E27FC236}">
                <a16:creationId xmlns:a16="http://schemas.microsoft.com/office/drawing/2014/main" id="{77738793-0064-BE7C-E22F-924DAD35C537}"/>
              </a:ext>
            </a:extLst>
          </p:cNvPr>
          <p:cNvSpPr txBox="1"/>
          <p:nvPr/>
        </p:nvSpPr>
        <p:spPr>
          <a:xfrm>
            <a:off x="629677" y="1777503"/>
            <a:ext cx="3894000" cy="461665"/>
          </a:xfrm>
          <a:prstGeom prst="rect">
            <a:avLst/>
          </a:prstGeom>
          <a:solidFill>
            <a:schemeClr val="accent4"/>
          </a:solidFill>
        </p:spPr>
        <p:txBody>
          <a:bodyPr wrap="square" rtlCol="0">
            <a:spAutoFit/>
          </a:bodyPr>
          <a:lstStyle/>
          <a:p>
            <a:pPr algn="ctr" defTabSz="685205" eaLnBrk="0" fontAlgn="base" hangingPunct="0">
              <a:spcBef>
                <a:spcPct val="0"/>
              </a:spcBef>
              <a:spcAft>
                <a:spcPct val="0"/>
              </a:spcAft>
              <a:defRPr/>
            </a:pPr>
            <a:r>
              <a:rPr lang="en-US" sz="1200">
                <a:solidFill>
                  <a:srgbClr val="FFFFFF"/>
                </a:solidFill>
                <a:latin typeface="Arial" panose="020B0604020202020204" pitchFamily="34" charset="0"/>
                <a:ea typeface="Segoe UI" panose="020B0502040204020203" pitchFamily="34" charset="0"/>
                <a:cs typeface="Arial" panose="020B0604020202020204" pitchFamily="34" charset="0"/>
              </a:rPr>
              <a:t>IMPRESSIVE INDIVIDUAL – EMPLOYEE – </a:t>
            </a:r>
            <a:br>
              <a:rPr lang="en-US" sz="1200">
                <a:solidFill>
                  <a:srgbClr val="FFFFFF"/>
                </a:solidFill>
                <a:latin typeface="Arial" panose="020B0604020202020204" pitchFamily="34" charset="0"/>
                <a:ea typeface="Segoe UI" panose="020B0502040204020203" pitchFamily="34" charset="0"/>
                <a:cs typeface="Arial" panose="020B0604020202020204" pitchFamily="34" charset="0"/>
              </a:rPr>
            </a:br>
            <a:r>
              <a:rPr lang="en-US" sz="1200">
                <a:solidFill>
                  <a:srgbClr val="FFFFFF"/>
                </a:solidFill>
                <a:latin typeface="Arial" panose="020B0604020202020204" pitchFamily="34" charset="0"/>
                <a:ea typeface="Segoe UI" panose="020B0502040204020203" pitchFamily="34" charset="0"/>
                <a:cs typeface="Arial" panose="020B0604020202020204" pitchFamily="34" charset="0"/>
              </a:rPr>
              <a:t>PUBLIC RETURN ON INVESTMENT</a:t>
            </a:r>
          </a:p>
        </p:txBody>
      </p:sp>
      <p:sp>
        <p:nvSpPr>
          <p:cNvPr id="7" name="TextBox 6">
            <a:extLst>
              <a:ext uri="{FF2B5EF4-FFF2-40B4-BE49-F238E27FC236}">
                <a16:creationId xmlns:a16="http://schemas.microsoft.com/office/drawing/2014/main" id="{BE686DB2-B80E-A6A9-671C-BC89657967A3}"/>
              </a:ext>
            </a:extLst>
          </p:cNvPr>
          <p:cNvSpPr txBox="1"/>
          <p:nvPr/>
        </p:nvSpPr>
        <p:spPr>
          <a:xfrm>
            <a:off x="949717" y="4974994"/>
            <a:ext cx="3542378" cy="219291"/>
          </a:xfrm>
          <a:prstGeom prst="rect">
            <a:avLst/>
          </a:prstGeom>
          <a:noFill/>
        </p:spPr>
        <p:txBody>
          <a:bodyPr wrap="square" rtlCol="0">
            <a:spAutoFit/>
          </a:bodyPr>
          <a:lstStyle/>
          <a:p>
            <a:pPr defTabSz="685205" eaLnBrk="0" fontAlgn="base" hangingPunct="0">
              <a:spcBef>
                <a:spcPct val="0"/>
              </a:spcBef>
              <a:spcAft>
                <a:spcPct val="0"/>
              </a:spcAft>
            </a:pPr>
            <a:r>
              <a:rPr lang="en-US" sz="825" i="1">
                <a:solidFill>
                  <a:srgbClr val="5E5E5E">
                    <a:lumMod val="60000"/>
                    <a:lumOff val="40000"/>
                  </a:srgbClr>
                </a:solidFill>
                <a:latin typeface="Arial" panose="020B0604020202020204" pitchFamily="34" charset="0"/>
                <a:cs typeface="Arial" panose="020B0604020202020204" pitchFamily="34" charset="0"/>
              </a:rPr>
              <a:t>Data provided by </a:t>
            </a:r>
            <a:r>
              <a:rPr lang="en-US" sz="825" i="1">
                <a:solidFill>
                  <a:srgbClr val="5E5E5E">
                    <a:lumMod val="60000"/>
                    <a:lumOff val="40000"/>
                  </a:srgb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www.apprenticeship.gov</a:t>
            </a:r>
            <a:r>
              <a:rPr lang="en-US" sz="825" i="1">
                <a:solidFill>
                  <a:srgbClr val="5E5E5E">
                    <a:lumMod val="60000"/>
                    <a:lumOff val="40000"/>
                  </a:srgbClr>
                </a:solidFill>
                <a:latin typeface="Arial" panose="020B0604020202020204" pitchFamily="34" charset="0"/>
                <a:cs typeface="Arial" panose="020B0604020202020204" pitchFamily="34" charset="0"/>
              </a:rPr>
              <a:t> </a:t>
            </a:r>
          </a:p>
        </p:txBody>
      </p:sp>
      <p:sp>
        <p:nvSpPr>
          <p:cNvPr id="8" name="TextBox 2">
            <a:extLst>
              <a:ext uri="{FF2B5EF4-FFF2-40B4-BE49-F238E27FC236}">
                <a16:creationId xmlns:a16="http://schemas.microsoft.com/office/drawing/2014/main" id="{8517E87C-6748-8814-9371-A8447C0E3B8A}"/>
              </a:ext>
            </a:extLst>
          </p:cNvPr>
          <p:cNvSpPr txBox="1"/>
          <p:nvPr/>
        </p:nvSpPr>
        <p:spPr>
          <a:xfrm>
            <a:off x="4620326" y="1810548"/>
            <a:ext cx="1351639" cy="596969"/>
          </a:xfrm>
          <a:prstGeom prst="rect">
            <a:avLst/>
          </a:prstGeom>
          <a:noFill/>
        </p:spPr>
        <p:txBody>
          <a:bodyPr wrap="square" lIns="26993" tIns="34290" rIns="54850" bIns="53986"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3300" b="1">
                <a:solidFill>
                  <a:srgbClr val="FA5333"/>
                </a:solidFill>
                <a:latin typeface="Arial" panose="020B0604020202020204"/>
              </a:rPr>
              <a:t>44.3%</a:t>
            </a:r>
            <a:endParaRPr lang="en-US" sz="3600" b="1">
              <a:solidFill>
                <a:srgbClr val="FA5333"/>
              </a:solidFill>
              <a:latin typeface="Arial" panose="020B0604020202020204"/>
            </a:endParaRPr>
          </a:p>
        </p:txBody>
      </p:sp>
      <p:sp>
        <p:nvSpPr>
          <p:cNvPr id="9" name="TextBox 3">
            <a:extLst>
              <a:ext uri="{FF2B5EF4-FFF2-40B4-BE49-F238E27FC236}">
                <a16:creationId xmlns:a16="http://schemas.microsoft.com/office/drawing/2014/main" id="{943C56C6-0676-5427-6E4A-C29BD68418E6}"/>
              </a:ext>
            </a:extLst>
          </p:cNvPr>
          <p:cNvSpPr txBox="1"/>
          <p:nvPr/>
        </p:nvSpPr>
        <p:spPr>
          <a:xfrm>
            <a:off x="5865025" y="1930647"/>
            <a:ext cx="2991314" cy="392415"/>
          </a:xfrm>
          <a:prstGeom prst="rect">
            <a:avLst/>
          </a:prstGeom>
          <a:noFill/>
        </p:spPr>
        <p:txBody>
          <a:bodyPr wrap="square" lIns="26993" tIns="34290" rIns="0" bIns="3429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050">
                <a:solidFill>
                  <a:srgbClr val="000000">
                    <a:lumMod val="50000"/>
                    <a:lumOff val="50000"/>
                  </a:srgbClr>
                </a:solidFill>
                <a:latin typeface="Arial" panose="020B0604020202020204"/>
              </a:rPr>
              <a:t>Employer return</a:t>
            </a:r>
            <a:r>
              <a:rPr lang="en-US" sz="1050" b="1">
                <a:solidFill>
                  <a:srgbClr val="000000">
                    <a:lumMod val="50000"/>
                    <a:lumOff val="50000"/>
                  </a:srgbClr>
                </a:solidFill>
                <a:latin typeface="Arial" panose="020B0604020202020204"/>
              </a:rPr>
              <a:t> </a:t>
            </a:r>
            <a:r>
              <a:rPr lang="en-US" sz="1050">
                <a:solidFill>
                  <a:srgbClr val="000000">
                    <a:lumMod val="50000"/>
                    <a:lumOff val="50000"/>
                  </a:srgbClr>
                </a:solidFill>
                <a:latin typeface="Arial"/>
                <a:ea typeface="Segoe UI" panose="020B0502040204020203" pitchFamily="34" charset="0"/>
                <a:cs typeface="Arial"/>
              </a:rPr>
              <a:t>on investment in Registered Apprenticeship</a:t>
            </a:r>
            <a:endParaRPr lang="en-US" sz="1050" b="1">
              <a:solidFill>
                <a:srgbClr val="000000">
                  <a:lumMod val="50000"/>
                  <a:lumOff val="50000"/>
                </a:srgbClr>
              </a:solidFill>
              <a:latin typeface="Arial"/>
              <a:ea typeface="Segoe UI" panose="020B0502040204020203" pitchFamily="34" charset="0"/>
              <a:cs typeface="Arial"/>
            </a:endParaRPr>
          </a:p>
        </p:txBody>
      </p:sp>
      <p:sp>
        <p:nvSpPr>
          <p:cNvPr id="10" name="TextBox 2">
            <a:extLst>
              <a:ext uri="{FF2B5EF4-FFF2-40B4-BE49-F238E27FC236}">
                <a16:creationId xmlns:a16="http://schemas.microsoft.com/office/drawing/2014/main" id="{594EA388-C92E-ED70-8C9A-4918490118FC}"/>
              </a:ext>
            </a:extLst>
          </p:cNvPr>
          <p:cNvSpPr txBox="1"/>
          <p:nvPr/>
        </p:nvSpPr>
        <p:spPr>
          <a:xfrm>
            <a:off x="4720898" y="3904443"/>
            <a:ext cx="1095740" cy="596969"/>
          </a:xfrm>
          <a:prstGeom prst="rect">
            <a:avLst/>
          </a:prstGeom>
          <a:noFill/>
        </p:spPr>
        <p:txBody>
          <a:bodyPr wrap="none" lIns="26993" tIns="34290" rIns="54850" bIns="53986"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3300" b="1">
                <a:solidFill>
                  <a:srgbClr val="FA5333"/>
                </a:solidFill>
                <a:latin typeface="Arial" panose="020B0604020202020204"/>
              </a:rPr>
              <a:t>$80K</a:t>
            </a:r>
          </a:p>
        </p:txBody>
      </p:sp>
      <p:sp>
        <p:nvSpPr>
          <p:cNvPr id="11" name="TextBox 3">
            <a:extLst>
              <a:ext uri="{FF2B5EF4-FFF2-40B4-BE49-F238E27FC236}">
                <a16:creationId xmlns:a16="http://schemas.microsoft.com/office/drawing/2014/main" id="{01873DF7-F730-C023-54B3-DAC37389A3DA}"/>
              </a:ext>
            </a:extLst>
          </p:cNvPr>
          <p:cNvSpPr txBox="1"/>
          <p:nvPr/>
        </p:nvSpPr>
        <p:spPr>
          <a:xfrm>
            <a:off x="4748003" y="4441767"/>
            <a:ext cx="1444799" cy="415498"/>
          </a:xfrm>
          <a:prstGeom prst="rect">
            <a:avLst/>
          </a:prstGeom>
          <a:noFill/>
        </p:spPr>
        <p:txBody>
          <a:bodyPr wrap="square" lIns="26993" rIns="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050">
                <a:solidFill>
                  <a:srgbClr val="5E5E5E"/>
                </a:solidFill>
                <a:latin typeface="Arial" panose="020B0604020202020204" pitchFamily="34" charset="0"/>
                <a:ea typeface="Segoe UI" panose="020B0502040204020203" pitchFamily="34" charset="0"/>
                <a:cs typeface="Arial" panose="020B0604020202020204" pitchFamily="34" charset="0"/>
              </a:rPr>
              <a:t>Completers earn per year on average</a:t>
            </a:r>
            <a:endParaRPr lang="en-US" sz="1050" b="1">
              <a:solidFill>
                <a:srgbClr val="5E5E5E"/>
              </a:solidFill>
              <a:latin typeface="Arial" panose="020B0604020202020204" pitchFamily="34" charset="0"/>
              <a:ea typeface="Segoe UI" panose="020B0502040204020203" pitchFamily="34" charset="0"/>
              <a:cs typeface="Arial" panose="020B0604020202020204" pitchFamily="34" charset="0"/>
            </a:endParaRPr>
          </a:p>
        </p:txBody>
      </p:sp>
      <p:sp>
        <p:nvSpPr>
          <p:cNvPr id="12" name="TextBox 2">
            <a:extLst>
              <a:ext uri="{FF2B5EF4-FFF2-40B4-BE49-F238E27FC236}">
                <a16:creationId xmlns:a16="http://schemas.microsoft.com/office/drawing/2014/main" id="{70D6110B-FB05-13DC-474A-8DD4FD5A69BE}"/>
              </a:ext>
            </a:extLst>
          </p:cNvPr>
          <p:cNvSpPr txBox="1"/>
          <p:nvPr/>
        </p:nvSpPr>
        <p:spPr>
          <a:xfrm>
            <a:off x="6571562" y="3898672"/>
            <a:ext cx="1578244" cy="608511"/>
          </a:xfrm>
          <a:prstGeom prst="rect">
            <a:avLst/>
          </a:prstGeom>
          <a:noFill/>
        </p:spPr>
        <p:txBody>
          <a:bodyPr wrap="none" lIns="26993" rIns="54850" bIns="53986"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3300" b="1">
                <a:solidFill>
                  <a:srgbClr val="016375"/>
                </a:solidFill>
                <a:latin typeface="Arial" panose="020B0604020202020204"/>
              </a:rPr>
              <a:t>$300K+</a:t>
            </a:r>
          </a:p>
        </p:txBody>
      </p:sp>
      <p:sp>
        <p:nvSpPr>
          <p:cNvPr id="13" name="TextBox 3">
            <a:extLst>
              <a:ext uri="{FF2B5EF4-FFF2-40B4-BE49-F238E27FC236}">
                <a16:creationId xmlns:a16="http://schemas.microsoft.com/office/drawing/2014/main" id="{C3306968-B32B-F46D-C991-3A99955C0A4A}"/>
              </a:ext>
            </a:extLst>
          </p:cNvPr>
          <p:cNvSpPr txBox="1"/>
          <p:nvPr/>
        </p:nvSpPr>
        <p:spPr>
          <a:xfrm>
            <a:off x="6571562" y="4453309"/>
            <a:ext cx="1444799" cy="392415"/>
          </a:xfrm>
          <a:prstGeom prst="rect">
            <a:avLst/>
          </a:prstGeom>
          <a:noFill/>
        </p:spPr>
        <p:txBody>
          <a:bodyPr wrap="square" lIns="26993" tIns="34290" rIns="0" bIns="3429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050" b="1">
                <a:solidFill>
                  <a:srgbClr val="5E5E5E"/>
                </a:solidFill>
                <a:latin typeface="Arial"/>
                <a:ea typeface="Segoe UI" panose="020B0502040204020203" pitchFamily="34" charset="0"/>
                <a:cs typeface="Arial"/>
              </a:rPr>
              <a:t>Apprentices’ </a:t>
            </a:r>
            <a:r>
              <a:rPr lang="en-US" sz="1050">
                <a:solidFill>
                  <a:srgbClr val="5E5E5E"/>
                </a:solidFill>
                <a:latin typeface="Arial"/>
                <a:ea typeface="Segoe UI" panose="020B0502040204020203" pitchFamily="34" charset="0"/>
                <a:cs typeface="Arial"/>
              </a:rPr>
              <a:t>lifetime earning advantage</a:t>
            </a:r>
            <a:endParaRPr lang="en-US" sz="1050" b="1">
              <a:solidFill>
                <a:srgbClr val="5E5E5E"/>
              </a:solidFill>
              <a:latin typeface="Arial" panose="020B0604020202020204" pitchFamily="34" charset="0"/>
              <a:ea typeface="Segoe UI" panose="020B0502040204020203"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396B82C5-9A3D-7A3A-C21D-BF00750EE5E3}"/>
              </a:ext>
            </a:extLst>
          </p:cNvPr>
          <p:cNvGrpSpPr/>
          <p:nvPr/>
        </p:nvGrpSpPr>
        <p:grpSpPr>
          <a:xfrm>
            <a:off x="4748005" y="3212594"/>
            <a:ext cx="3334469" cy="608511"/>
            <a:chOff x="6728121" y="2702591"/>
            <a:chExt cx="4447116" cy="811558"/>
          </a:xfrm>
        </p:grpSpPr>
        <p:sp>
          <p:nvSpPr>
            <p:cNvPr id="15" name="TextBox 2">
              <a:extLst>
                <a:ext uri="{FF2B5EF4-FFF2-40B4-BE49-F238E27FC236}">
                  <a16:creationId xmlns:a16="http://schemas.microsoft.com/office/drawing/2014/main" id="{57ECE361-792E-593B-42BB-CE874D8260A6}"/>
                </a:ext>
              </a:extLst>
            </p:cNvPr>
            <p:cNvSpPr txBox="1"/>
            <p:nvPr/>
          </p:nvSpPr>
          <p:spPr>
            <a:xfrm>
              <a:off x="6728121" y="2702591"/>
              <a:ext cx="1053030" cy="811558"/>
            </a:xfrm>
            <a:prstGeom prst="rect">
              <a:avLst/>
            </a:prstGeom>
            <a:noFill/>
          </p:spPr>
          <p:txBody>
            <a:bodyPr wrap="none" lIns="26993" rIns="54850" bIns="53986"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3300" b="1">
                  <a:solidFill>
                    <a:srgbClr val="89CDDD"/>
                  </a:solidFill>
                  <a:latin typeface="Arial" panose="020B0604020202020204"/>
                </a:rPr>
                <a:t>$28</a:t>
              </a:r>
            </a:p>
          </p:txBody>
        </p:sp>
        <p:sp>
          <p:nvSpPr>
            <p:cNvPr id="16" name="TextBox 3">
              <a:extLst>
                <a:ext uri="{FF2B5EF4-FFF2-40B4-BE49-F238E27FC236}">
                  <a16:creationId xmlns:a16="http://schemas.microsoft.com/office/drawing/2014/main" id="{DA77D3F4-E1B1-E88E-969E-370491B0162C}"/>
                </a:ext>
              </a:extLst>
            </p:cNvPr>
            <p:cNvSpPr txBox="1"/>
            <p:nvPr/>
          </p:nvSpPr>
          <p:spPr>
            <a:xfrm>
              <a:off x="8152268" y="2831882"/>
              <a:ext cx="3022969" cy="554141"/>
            </a:xfrm>
            <a:prstGeom prst="rect">
              <a:avLst/>
            </a:prstGeom>
            <a:noFill/>
          </p:spPr>
          <p:txBody>
            <a:bodyPr wrap="square" lIns="26993" rIns="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050">
                  <a:solidFill>
                    <a:srgbClr val="5E5E5E"/>
                  </a:solidFill>
                  <a:latin typeface="Arial" panose="020B0604020202020204" pitchFamily="34" charset="0"/>
                  <a:ea typeface="Segoe UI" panose="020B0502040204020203" pitchFamily="34" charset="0"/>
                  <a:cs typeface="Arial" panose="020B0604020202020204" pitchFamily="34" charset="0"/>
                </a:rPr>
                <a:t>In benefits for every $1 invested by the government</a:t>
              </a:r>
              <a:endParaRPr lang="en-US" sz="1050" b="1">
                <a:solidFill>
                  <a:srgbClr val="5E5E5E"/>
                </a:solidFill>
                <a:latin typeface="Arial" panose="020B0604020202020204" pitchFamily="34" charset="0"/>
                <a:ea typeface="Segoe UI" panose="020B0502040204020203" pitchFamily="34" charset="0"/>
                <a:cs typeface="Arial" panose="020B0604020202020204" pitchFamily="34" charset="0"/>
              </a:endParaRPr>
            </a:p>
          </p:txBody>
        </p:sp>
      </p:grpSp>
      <p:sp>
        <p:nvSpPr>
          <p:cNvPr id="17" name="TextBox 2">
            <a:extLst>
              <a:ext uri="{FF2B5EF4-FFF2-40B4-BE49-F238E27FC236}">
                <a16:creationId xmlns:a16="http://schemas.microsoft.com/office/drawing/2014/main" id="{B275533A-C113-926F-3976-DEAE813F9796}"/>
              </a:ext>
            </a:extLst>
          </p:cNvPr>
          <p:cNvSpPr txBox="1"/>
          <p:nvPr/>
        </p:nvSpPr>
        <p:spPr>
          <a:xfrm>
            <a:off x="4720900" y="2481837"/>
            <a:ext cx="930631" cy="596969"/>
          </a:xfrm>
          <a:prstGeom prst="rect">
            <a:avLst/>
          </a:prstGeom>
          <a:noFill/>
        </p:spPr>
        <p:txBody>
          <a:bodyPr wrap="none" lIns="26993" tIns="34290" rIns="54850" bIns="53986"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3300" b="1">
                <a:solidFill>
                  <a:srgbClr val="405363"/>
                </a:solidFill>
                <a:latin typeface="Arial" panose="020B0604020202020204"/>
              </a:rPr>
              <a:t>94%</a:t>
            </a:r>
          </a:p>
        </p:txBody>
      </p:sp>
      <p:sp>
        <p:nvSpPr>
          <p:cNvPr id="18" name="TextBox 3">
            <a:extLst>
              <a:ext uri="{FF2B5EF4-FFF2-40B4-BE49-F238E27FC236}">
                <a16:creationId xmlns:a16="http://schemas.microsoft.com/office/drawing/2014/main" id="{294AC93C-3A64-7F8C-BCDF-F5B5039CE317}"/>
              </a:ext>
            </a:extLst>
          </p:cNvPr>
          <p:cNvSpPr txBox="1"/>
          <p:nvPr/>
        </p:nvSpPr>
        <p:spPr>
          <a:xfrm>
            <a:off x="5815837" y="2579573"/>
            <a:ext cx="2909219" cy="392415"/>
          </a:xfrm>
          <a:prstGeom prst="rect">
            <a:avLst/>
          </a:prstGeom>
          <a:noFill/>
        </p:spPr>
        <p:txBody>
          <a:bodyPr wrap="square" lIns="26993" tIns="34290" rIns="0" bIns="3429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050">
                <a:solidFill>
                  <a:srgbClr val="5E5E5E"/>
                </a:solidFill>
                <a:latin typeface="Arial"/>
                <a:ea typeface="Segoe UI" panose="020B0502040204020203" pitchFamily="34" charset="0"/>
                <a:cs typeface="Arial"/>
              </a:rPr>
              <a:t>Of those that complete their apprenticeship retain employment after completion.</a:t>
            </a:r>
            <a:r>
              <a:rPr lang="en-US" sz="1050">
                <a:solidFill>
                  <a:srgbClr val="FF0000"/>
                </a:solidFill>
                <a:latin typeface="Arial"/>
                <a:ea typeface="Segoe UI" panose="020B0502040204020203" pitchFamily="34" charset="0"/>
                <a:cs typeface="Arial"/>
              </a:rPr>
              <a:t> </a:t>
            </a:r>
            <a:endParaRPr lang="en-US" sz="1050">
              <a:solidFill>
                <a:srgbClr val="5E5E5E"/>
              </a:solidFill>
              <a:latin typeface="Arial"/>
              <a:ea typeface="Segoe UI" panose="020B0502040204020203" pitchFamily="34" charset="0"/>
              <a:cs typeface="Arial"/>
            </a:endParaRPr>
          </a:p>
        </p:txBody>
      </p:sp>
      <p:cxnSp>
        <p:nvCxnSpPr>
          <p:cNvPr id="19" name="Straight Connector 18">
            <a:extLst>
              <a:ext uri="{FF2B5EF4-FFF2-40B4-BE49-F238E27FC236}">
                <a16:creationId xmlns:a16="http://schemas.microsoft.com/office/drawing/2014/main" id="{55767993-0B5C-9C86-54C6-8974C503FADF}"/>
              </a:ext>
            </a:extLst>
          </p:cNvPr>
          <p:cNvCxnSpPr>
            <a:cxnSpLocks/>
          </p:cNvCxnSpPr>
          <p:nvPr/>
        </p:nvCxnSpPr>
        <p:spPr>
          <a:xfrm>
            <a:off x="4720899" y="3144043"/>
            <a:ext cx="39887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CF364F-37B7-F01E-1319-50C080768B7F}"/>
              </a:ext>
            </a:extLst>
          </p:cNvPr>
          <p:cNvCxnSpPr>
            <a:cxnSpLocks/>
          </p:cNvCxnSpPr>
          <p:nvPr/>
        </p:nvCxnSpPr>
        <p:spPr>
          <a:xfrm>
            <a:off x="4720899" y="3889653"/>
            <a:ext cx="39887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7104670-1D4F-464B-AED8-894BB21B3A47}"/>
              </a:ext>
            </a:extLst>
          </p:cNvPr>
          <p:cNvCxnSpPr>
            <a:cxnSpLocks/>
          </p:cNvCxnSpPr>
          <p:nvPr/>
        </p:nvCxnSpPr>
        <p:spPr>
          <a:xfrm>
            <a:off x="4720899" y="4936020"/>
            <a:ext cx="39887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2F194A0-120D-4134-1034-027C5688432C}"/>
              </a:ext>
            </a:extLst>
          </p:cNvPr>
          <p:cNvCxnSpPr>
            <a:cxnSpLocks/>
          </p:cNvCxnSpPr>
          <p:nvPr/>
        </p:nvCxnSpPr>
        <p:spPr>
          <a:xfrm>
            <a:off x="4720899" y="2417901"/>
            <a:ext cx="39887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FF754CF-28DF-F79A-0D8F-230659733B14}"/>
              </a:ext>
            </a:extLst>
          </p:cNvPr>
          <p:cNvCxnSpPr>
            <a:cxnSpLocks/>
          </p:cNvCxnSpPr>
          <p:nvPr/>
        </p:nvCxnSpPr>
        <p:spPr>
          <a:xfrm>
            <a:off x="4720899" y="1772443"/>
            <a:ext cx="39887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747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3924" y="1214693"/>
            <a:ext cx="7856153" cy="867932"/>
          </a:xfrm>
          <a:prstGeom prst="rect">
            <a:avLst/>
          </a:prstGeom>
        </p:spPr>
        <p:txBody>
          <a:bodyPr vert="horz" lIns="68580" tIns="34290" rIns="68580" bIns="34290" rtlCol="0" anchor="ctr">
            <a:normAutofit/>
          </a:bodyPr>
          <a:lstStyle/>
          <a:p>
            <a:pPr marL="6191" fontAlgn="base">
              <a:lnSpc>
                <a:spcPct val="90000"/>
              </a:lnSpc>
              <a:spcBef>
                <a:spcPct val="0"/>
              </a:spcBef>
              <a:spcAft>
                <a:spcPts val="450"/>
              </a:spcAft>
              <a:defRPr/>
            </a:pPr>
            <a:r>
              <a:rPr lang="en-US" sz="2250" cap="all" spc="-5">
                <a:solidFill>
                  <a:srgbClr val="000000">
                    <a:lumMod val="50000"/>
                    <a:lumOff val="50000"/>
                  </a:srgbClr>
                </a:solidFill>
                <a:latin typeface="Arial" panose="020B0604020202020204"/>
              </a:rPr>
              <a:t>Employers</a:t>
            </a:r>
            <a:r>
              <a:rPr lang="en-US" sz="2250" cap="all" spc="-18">
                <a:solidFill>
                  <a:srgbClr val="000000">
                    <a:lumMod val="50000"/>
                    <a:lumOff val="50000"/>
                  </a:srgbClr>
                </a:solidFill>
                <a:latin typeface="Arial" panose="020B0604020202020204"/>
              </a:rPr>
              <a:t> </a:t>
            </a:r>
            <a:r>
              <a:rPr lang="en-US" sz="2250" cap="all">
                <a:solidFill>
                  <a:srgbClr val="000000">
                    <a:lumMod val="50000"/>
                    <a:lumOff val="50000"/>
                  </a:srgbClr>
                </a:solidFill>
                <a:latin typeface="Arial" panose="020B0604020202020204"/>
              </a:rPr>
              <a:t>report</a:t>
            </a:r>
            <a:r>
              <a:rPr lang="en-US" sz="2250" cap="all" spc="-15">
                <a:solidFill>
                  <a:srgbClr val="000000">
                    <a:lumMod val="50000"/>
                    <a:lumOff val="50000"/>
                  </a:srgbClr>
                </a:solidFill>
                <a:latin typeface="Arial" panose="020B0604020202020204"/>
              </a:rPr>
              <a:t> </a:t>
            </a:r>
            <a:r>
              <a:rPr lang="en-US" sz="2250" cap="all">
                <a:solidFill>
                  <a:srgbClr val="000000">
                    <a:lumMod val="50000"/>
                    <a:lumOff val="50000"/>
                  </a:srgbClr>
                </a:solidFill>
                <a:latin typeface="Arial" panose="020B0604020202020204"/>
              </a:rPr>
              <a:t>the</a:t>
            </a:r>
            <a:r>
              <a:rPr lang="en-US" sz="2250" cap="all" spc="-18">
                <a:solidFill>
                  <a:srgbClr val="000000">
                    <a:lumMod val="50000"/>
                    <a:lumOff val="50000"/>
                  </a:srgbClr>
                </a:solidFill>
                <a:latin typeface="Arial" panose="020B0604020202020204"/>
              </a:rPr>
              <a:t>se </a:t>
            </a:r>
            <a:r>
              <a:rPr lang="en-US" sz="2250" cap="all" spc="69">
                <a:solidFill>
                  <a:srgbClr val="008080"/>
                </a:solidFill>
                <a:latin typeface="Arial" panose="020B0604020202020204"/>
              </a:rPr>
              <a:t>indirect</a:t>
            </a:r>
            <a:r>
              <a:rPr lang="en-US" sz="2250" cap="all" spc="38">
                <a:solidFill>
                  <a:srgbClr val="008080"/>
                </a:solidFill>
                <a:latin typeface="Arial" panose="020B0604020202020204"/>
              </a:rPr>
              <a:t> </a:t>
            </a:r>
            <a:r>
              <a:rPr lang="en-US" sz="2250" cap="all" spc="74">
                <a:solidFill>
                  <a:srgbClr val="008080"/>
                </a:solidFill>
                <a:latin typeface="Arial" panose="020B0604020202020204"/>
              </a:rPr>
              <a:t>benefits</a:t>
            </a:r>
            <a:r>
              <a:rPr lang="en-US" sz="2250" cap="all" spc="38">
                <a:solidFill>
                  <a:srgbClr val="000000"/>
                </a:solidFill>
                <a:latin typeface="Arial" panose="020B0604020202020204"/>
              </a:rPr>
              <a:t> </a:t>
            </a:r>
            <a:r>
              <a:rPr lang="en-US" sz="2250" cap="all" spc="-5">
                <a:solidFill>
                  <a:srgbClr val="000000">
                    <a:lumMod val="50000"/>
                    <a:lumOff val="50000"/>
                  </a:srgbClr>
                </a:solidFill>
                <a:latin typeface="Arial" panose="020B0604020202020204"/>
              </a:rPr>
              <a:t>of </a:t>
            </a:r>
            <a:r>
              <a:rPr lang="en-US" sz="2250" cap="all">
                <a:solidFill>
                  <a:srgbClr val="000000">
                    <a:lumMod val="50000"/>
                    <a:lumOff val="50000"/>
                  </a:srgbClr>
                </a:solidFill>
                <a:latin typeface="Arial" panose="020B0604020202020204"/>
              </a:rPr>
              <a:t>their</a:t>
            </a:r>
            <a:r>
              <a:rPr lang="en-US" sz="2250" cap="all" spc="-15">
                <a:solidFill>
                  <a:srgbClr val="000000">
                    <a:lumMod val="50000"/>
                    <a:lumOff val="50000"/>
                  </a:srgbClr>
                </a:solidFill>
                <a:latin typeface="Arial" panose="020B0604020202020204"/>
              </a:rPr>
              <a:t> </a:t>
            </a:r>
            <a:r>
              <a:rPr lang="en-US" sz="2250" cap="all" spc="-5">
                <a:solidFill>
                  <a:srgbClr val="000000">
                    <a:lumMod val="50000"/>
                    <a:lumOff val="50000"/>
                  </a:srgbClr>
                </a:solidFill>
                <a:latin typeface="Arial" panose="020B0604020202020204"/>
              </a:rPr>
              <a:t>apprenticeship</a:t>
            </a:r>
            <a:r>
              <a:rPr lang="en-US" sz="2250" cap="all" spc="-18">
                <a:solidFill>
                  <a:srgbClr val="000000">
                    <a:lumMod val="50000"/>
                    <a:lumOff val="50000"/>
                  </a:srgbClr>
                </a:solidFill>
                <a:latin typeface="Arial" panose="020B0604020202020204"/>
              </a:rPr>
              <a:t> </a:t>
            </a:r>
            <a:r>
              <a:rPr lang="en-US" sz="2250" cap="all" spc="-5">
                <a:solidFill>
                  <a:srgbClr val="000000">
                    <a:lumMod val="50000"/>
                    <a:lumOff val="50000"/>
                  </a:srgbClr>
                </a:solidFill>
                <a:latin typeface="Arial" panose="020B0604020202020204"/>
              </a:rPr>
              <a:t>programs</a:t>
            </a:r>
            <a:endParaRPr lang="en-US" sz="2250" cap="all">
              <a:solidFill>
                <a:srgbClr val="000000">
                  <a:lumMod val="50000"/>
                  <a:lumOff val="50000"/>
                </a:srgbClr>
              </a:solidFill>
              <a:latin typeface="Arial" panose="020B0604020202020204"/>
            </a:endParaRPr>
          </a:p>
        </p:txBody>
      </p:sp>
      <p:pic>
        <p:nvPicPr>
          <p:cNvPr id="3" name="object 3"/>
          <p:cNvPicPr/>
          <p:nvPr/>
        </p:nvPicPr>
        <p:blipFill>
          <a:blip r:embed="rId3">
            <a:extLst>
              <a:ext uri="{28A0092B-C50C-407E-A947-70E740481C1C}">
                <a14:useLocalDpi xmlns:a14="http://schemas.microsoft.com/office/drawing/2010/main" val="0"/>
              </a:ext>
            </a:extLst>
          </a:blip>
          <a:srcRect/>
          <a:stretch/>
        </p:blipFill>
        <p:spPr>
          <a:xfrm>
            <a:off x="1191035" y="3846346"/>
            <a:ext cx="6761930" cy="1509413"/>
          </a:xfrm>
          <a:prstGeom prst="rect">
            <a:avLst/>
          </a:prstGeom>
        </p:spPr>
      </p:pic>
      <p:sp>
        <p:nvSpPr>
          <p:cNvPr id="4" name="object 4"/>
          <p:cNvSpPr txBox="1"/>
          <p:nvPr/>
        </p:nvSpPr>
        <p:spPr>
          <a:xfrm>
            <a:off x="4677805" y="4139097"/>
            <a:ext cx="985652" cy="909049"/>
          </a:xfrm>
          <a:prstGeom prst="rect">
            <a:avLst/>
          </a:prstGeom>
        </p:spPr>
        <p:txBody>
          <a:bodyPr vert="horz" wrap="square" lIns="0" tIns="6494" rIns="0" bIns="0" rtlCol="0" anchor="t">
            <a:spAutoFit/>
          </a:bodyPr>
          <a:lstStyle/>
          <a:p>
            <a:pPr algn="ctr" defTabSz="561869" eaLnBrk="0" fontAlgn="base" hangingPunct="0">
              <a:spcBef>
                <a:spcPts val="42"/>
              </a:spcBef>
              <a:spcAft>
                <a:spcPct val="0"/>
              </a:spcAft>
              <a:defRPr/>
            </a:pPr>
            <a:r>
              <a:rPr lang="en-US" sz="1107" spc="-8">
                <a:solidFill>
                  <a:srgbClr val="000000"/>
                </a:solidFill>
                <a:latin typeface="Arial" panose="020B0604020202020204"/>
                <a:cs typeface="Microsoft Sans Serif"/>
              </a:rPr>
              <a:t>Increased</a:t>
            </a:r>
            <a:endParaRPr lang="en-US" sz="1107">
              <a:solidFill>
                <a:srgbClr val="000000"/>
              </a:solidFill>
              <a:latin typeface="Arial" panose="020B0604020202020204"/>
              <a:ea typeface="Microsoft Sans Serif"/>
              <a:cs typeface="Microsoft Sans Serif"/>
            </a:endParaRPr>
          </a:p>
          <a:p>
            <a:pPr algn="ctr" defTabSz="561869" eaLnBrk="0" fontAlgn="base" hangingPunct="0">
              <a:spcBef>
                <a:spcPct val="0"/>
              </a:spcBef>
              <a:spcAft>
                <a:spcPct val="0"/>
              </a:spcAft>
              <a:defRPr/>
            </a:pPr>
            <a:r>
              <a:rPr lang="en-US" sz="1107" spc="26">
                <a:solidFill>
                  <a:srgbClr val="000000"/>
                </a:solidFill>
                <a:latin typeface="Arial" panose="020B0604020202020204"/>
                <a:cs typeface="Microsoft Sans Serif"/>
              </a:rPr>
              <a:t>on-time</a:t>
            </a:r>
            <a:r>
              <a:rPr lang="en-US" sz="1107" spc="19">
                <a:solidFill>
                  <a:srgbClr val="000000"/>
                </a:solidFill>
                <a:latin typeface="Arial" panose="020B0604020202020204"/>
                <a:cs typeface="Microsoft Sans Serif"/>
              </a:rPr>
              <a:t> </a:t>
            </a:r>
            <a:r>
              <a:rPr lang="en-US" sz="1107" spc="17">
                <a:solidFill>
                  <a:srgbClr val="000000"/>
                </a:solidFill>
                <a:latin typeface="Arial" panose="020B0604020202020204"/>
                <a:cs typeface="Microsoft Sans Serif"/>
              </a:rPr>
              <a:t>delivery</a:t>
            </a:r>
            <a:endParaRPr lang="en-US" sz="1107">
              <a:solidFill>
                <a:srgbClr val="000000"/>
              </a:solidFill>
              <a:latin typeface="Arial" panose="020B0604020202020204"/>
              <a:cs typeface="Microsoft Sans Serif"/>
            </a:endParaRPr>
          </a:p>
          <a:p>
            <a:pPr marL="10154" algn="ctr" defTabSz="561869" eaLnBrk="0" fontAlgn="base" hangingPunct="0">
              <a:spcBef>
                <a:spcPts val="82"/>
              </a:spcBef>
              <a:spcAft>
                <a:spcPct val="0"/>
              </a:spcAft>
              <a:defRPr/>
            </a:pPr>
            <a:r>
              <a:rPr lang="en-US" sz="2460" b="1" spc="-11">
                <a:solidFill>
                  <a:srgbClr val="000000"/>
                </a:solidFill>
                <a:latin typeface="Arial" panose="020B0604020202020204"/>
              </a:rPr>
              <a:t>74</a:t>
            </a:r>
            <a:r>
              <a:rPr lang="en-US" sz="2460" b="1" spc="-16" baseline="31400">
                <a:solidFill>
                  <a:srgbClr val="000000"/>
                </a:solidFill>
                <a:latin typeface="Arial" panose="020B0604020202020204"/>
              </a:rPr>
              <a:t>%</a:t>
            </a:r>
            <a:endParaRPr lang="en-US" sz="3000" baseline="31400">
              <a:solidFill>
                <a:srgbClr val="000000"/>
              </a:solidFill>
              <a:latin typeface="Arial" panose="020B0604020202020204"/>
              <a:cs typeface="Lucida Sans"/>
            </a:endParaRPr>
          </a:p>
        </p:txBody>
      </p:sp>
      <p:sp>
        <p:nvSpPr>
          <p:cNvPr id="5" name="object 5"/>
          <p:cNvSpPr txBox="1"/>
          <p:nvPr/>
        </p:nvSpPr>
        <p:spPr>
          <a:xfrm>
            <a:off x="6004222" y="4161775"/>
            <a:ext cx="1015656" cy="738681"/>
          </a:xfrm>
          <a:prstGeom prst="rect">
            <a:avLst/>
          </a:prstGeom>
        </p:spPr>
        <p:txBody>
          <a:bodyPr vert="horz" wrap="square" lIns="0" tIns="6494" rIns="0" bIns="0" rtlCol="0" anchor="t">
            <a:spAutoFit/>
          </a:bodyPr>
          <a:lstStyle/>
          <a:p>
            <a:pPr marL="67561" marR="74981" algn="ctr" defTabSz="561869" eaLnBrk="0" fontAlgn="base" hangingPunct="0">
              <a:spcBef>
                <a:spcPts val="42"/>
              </a:spcBef>
              <a:spcAft>
                <a:spcPct val="0"/>
              </a:spcAft>
              <a:defRPr/>
            </a:pPr>
            <a:r>
              <a:rPr lang="en-US" sz="1107" spc="15">
                <a:solidFill>
                  <a:srgbClr val="000000"/>
                </a:solidFill>
                <a:latin typeface="Arial" panose="020B0604020202020204"/>
                <a:cs typeface="Microsoft Sans Serif"/>
              </a:rPr>
              <a:t>Reduced </a:t>
            </a:r>
            <a:r>
              <a:rPr lang="en-US" sz="1107" spc="23">
                <a:solidFill>
                  <a:srgbClr val="000000"/>
                </a:solidFill>
                <a:latin typeface="Arial" panose="020B0604020202020204"/>
                <a:cs typeface="Microsoft Sans Serif"/>
              </a:rPr>
              <a:t>downtime</a:t>
            </a:r>
            <a:endParaRPr lang="en-US" sz="1107">
              <a:solidFill>
                <a:srgbClr val="000000"/>
              </a:solidFill>
              <a:latin typeface="Arial" panose="020B0604020202020204"/>
              <a:ea typeface="Microsoft Sans Serif"/>
              <a:cs typeface="Microsoft Sans Serif"/>
            </a:endParaRPr>
          </a:p>
          <a:p>
            <a:pPr algn="ctr" defTabSz="561869" eaLnBrk="0" fontAlgn="base" hangingPunct="0">
              <a:spcBef>
                <a:spcPts val="82"/>
              </a:spcBef>
              <a:spcAft>
                <a:spcPct val="0"/>
              </a:spcAft>
              <a:defRPr/>
            </a:pPr>
            <a:r>
              <a:rPr lang="en-US" sz="2460" b="1" spc="-11">
                <a:solidFill>
                  <a:srgbClr val="000000"/>
                </a:solidFill>
                <a:latin typeface="Arial" panose="020B0604020202020204"/>
              </a:rPr>
              <a:t>68</a:t>
            </a:r>
            <a:r>
              <a:rPr lang="en-US" sz="2460" b="1" spc="-16" baseline="31400">
                <a:solidFill>
                  <a:srgbClr val="000000"/>
                </a:solidFill>
                <a:latin typeface="Arial" panose="020B0604020202020204"/>
              </a:rPr>
              <a:t>%</a:t>
            </a:r>
            <a:endParaRPr lang="en-US" sz="3000" baseline="31400">
              <a:solidFill>
                <a:srgbClr val="000000"/>
              </a:solidFill>
              <a:latin typeface="Arial" panose="020B0604020202020204"/>
              <a:cs typeface="Lucida Sans"/>
            </a:endParaRPr>
          </a:p>
        </p:txBody>
      </p:sp>
      <p:pic>
        <p:nvPicPr>
          <p:cNvPr id="6" name="object 6"/>
          <p:cNvPicPr/>
          <p:nvPr/>
        </p:nvPicPr>
        <p:blipFill>
          <a:blip r:embed="rId4">
            <a:extLst>
              <a:ext uri="{28A0092B-C50C-407E-A947-70E740481C1C}">
                <a14:useLocalDpi xmlns:a14="http://schemas.microsoft.com/office/drawing/2010/main" val="0"/>
              </a:ext>
            </a:extLst>
          </a:blip>
          <a:srcRect/>
          <a:stretch/>
        </p:blipFill>
        <p:spPr>
          <a:xfrm>
            <a:off x="1403483" y="2448824"/>
            <a:ext cx="6549482" cy="1461990"/>
          </a:xfrm>
          <a:prstGeom prst="rect">
            <a:avLst/>
          </a:prstGeom>
        </p:spPr>
      </p:pic>
      <p:sp>
        <p:nvSpPr>
          <p:cNvPr id="7" name="object 7"/>
          <p:cNvSpPr txBox="1"/>
          <p:nvPr/>
        </p:nvSpPr>
        <p:spPr>
          <a:xfrm>
            <a:off x="1590066" y="2661590"/>
            <a:ext cx="876257" cy="909049"/>
          </a:xfrm>
          <a:prstGeom prst="rect">
            <a:avLst/>
          </a:prstGeom>
        </p:spPr>
        <p:txBody>
          <a:bodyPr vert="horz" wrap="square" lIns="0" tIns="6494" rIns="0" bIns="0" rtlCol="0" anchor="t">
            <a:spAutoFit/>
          </a:bodyPr>
          <a:lstStyle/>
          <a:p>
            <a:pPr marL="15621" marR="12497" algn="ctr" defTabSz="561869" eaLnBrk="0" fontAlgn="base" hangingPunct="0">
              <a:spcBef>
                <a:spcPts val="42"/>
              </a:spcBef>
              <a:spcAft>
                <a:spcPct val="0"/>
              </a:spcAft>
              <a:defRPr/>
            </a:pPr>
            <a:r>
              <a:rPr lang="en-US" sz="1107" spc="21">
                <a:solidFill>
                  <a:srgbClr val="000000"/>
                </a:solidFill>
                <a:latin typeface="Arial" panose="020B0604020202020204"/>
                <a:cs typeface="Microsoft Sans Serif"/>
              </a:rPr>
              <a:t>Improved </a:t>
            </a:r>
            <a:r>
              <a:rPr lang="en-US" sz="1107" spc="26">
                <a:solidFill>
                  <a:srgbClr val="000000"/>
                </a:solidFill>
                <a:latin typeface="Arial" panose="020B0604020202020204"/>
                <a:cs typeface="Microsoft Sans Serif"/>
              </a:rPr>
              <a:t>company</a:t>
            </a:r>
            <a:r>
              <a:rPr lang="en-US" sz="1107" spc="11">
                <a:solidFill>
                  <a:srgbClr val="000000"/>
                </a:solidFill>
                <a:latin typeface="Arial" panose="020B0604020202020204"/>
                <a:cs typeface="Microsoft Sans Serif"/>
              </a:rPr>
              <a:t> </a:t>
            </a:r>
            <a:r>
              <a:rPr lang="en-US" sz="1107" spc="17">
                <a:solidFill>
                  <a:srgbClr val="000000"/>
                </a:solidFill>
                <a:latin typeface="Arial" panose="020B0604020202020204"/>
                <a:cs typeface="Microsoft Sans Serif"/>
              </a:rPr>
              <a:t>culture</a:t>
            </a:r>
            <a:endParaRPr lang="en-US" sz="1107">
              <a:solidFill>
                <a:srgbClr val="000000"/>
              </a:solidFill>
              <a:latin typeface="Arial" panose="020B0604020202020204"/>
              <a:ea typeface="Microsoft Sans Serif"/>
              <a:cs typeface="Microsoft Sans Serif"/>
            </a:endParaRPr>
          </a:p>
          <a:p>
            <a:pPr marL="10154" algn="ctr" defTabSz="561869" eaLnBrk="0" fontAlgn="base" hangingPunct="0">
              <a:spcBef>
                <a:spcPts val="82"/>
              </a:spcBef>
              <a:spcAft>
                <a:spcPct val="0"/>
              </a:spcAft>
              <a:defRPr/>
            </a:pPr>
            <a:r>
              <a:rPr lang="en-US" sz="2460" b="1" spc="19">
                <a:solidFill>
                  <a:srgbClr val="000000"/>
                </a:solidFill>
                <a:latin typeface="Arial" panose="020B0604020202020204"/>
              </a:rPr>
              <a:t>96</a:t>
            </a:r>
            <a:r>
              <a:rPr lang="en-US" sz="2460" b="1" spc="28" baseline="31400">
                <a:solidFill>
                  <a:srgbClr val="000000"/>
                </a:solidFill>
                <a:latin typeface="Arial" panose="020B0604020202020204"/>
              </a:rPr>
              <a:t>%</a:t>
            </a:r>
            <a:endParaRPr lang="en-US" sz="3000" baseline="31400">
              <a:solidFill>
                <a:srgbClr val="000000"/>
              </a:solidFill>
              <a:latin typeface="Arial" panose="020B0604020202020204"/>
              <a:cs typeface="Lucida Sans"/>
            </a:endParaRPr>
          </a:p>
        </p:txBody>
      </p:sp>
      <p:sp>
        <p:nvSpPr>
          <p:cNvPr id="8" name="object 8"/>
          <p:cNvSpPr txBox="1"/>
          <p:nvPr/>
        </p:nvSpPr>
        <p:spPr>
          <a:xfrm>
            <a:off x="2852817" y="2661590"/>
            <a:ext cx="1014898" cy="1069349"/>
          </a:xfrm>
          <a:prstGeom prst="rect">
            <a:avLst/>
          </a:prstGeom>
        </p:spPr>
        <p:txBody>
          <a:bodyPr vert="horz" wrap="square" lIns="0" tIns="6494" rIns="0" bIns="0" rtlCol="0" anchor="t">
            <a:spAutoFit/>
          </a:bodyPr>
          <a:lstStyle/>
          <a:p>
            <a:pPr marL="15621" marR="12497" algn="ctr" defTabSz="561869" eaLnBrk="0" fontAlgn="base" hangingPunct="0">
              <a:spcBef>
                <a:spcPts val="42"/>
              </a:spcBef>
              <a:spcAft>
                <a:spcPct val="0"/>
              </a:spcAft>
              <a:defRPr/>
            </a:pPr>
            <a:r>
              <a:rPr lang="en-US" sz="1107" spc="21">
                <a:solidFill>
                  <a:srgbClr val="000000"/>
                </a:solidFill>
                <a:latin typeface="Arial" panose="020B0604020202020204"/>
                <a:cs typeface="Microsoft Sans Serif"/>
              </a:rPr>
              <a:t>Improved </a:t>
            </a:r>
            <a:r>
              <a:rPr lang="en-US" sz="1107" spc="19">
                <a:solidFill>
                  <a:srgbClr val="000000"/>
                </a:solidFill>
                <a:latin typeface="Arial" panose="020B0604020202020204"/>
                <a:cs typeface="Microsoft Sans Serif"/>
              </a:rPr>
              <a:t>pipeline</a:t>
            </a:r>
            <a:r>
              <a:rPr lang="en-US" sz="1107" spc="11">
                <a:solidFill>
                  <a:srgbClr val="000000"/>
                </a:solidFill>
                <a:latin typeface="Arial" panose="020B0604020202020204"/>
                <a:cs typeface="Microsoft Sans Serif"/>
              </a:rPr>
              <a:t> </a:t>
            </a:r>
            <a:r>
              <a:rPr lang="en-US" sz="1107" spc="19">
                <a:solidFill>
                  <a:srgbClr val="000000"/>
                </a:solidFill>
                <a:latin typeface="Arial" panose="020B0604020202020204"/>
                <a:cs typeface="Microsoft Sans Serif"/>
              </a:rPr>
              <a:t>of </a:t>
            </a:r>
            <a:r>
              <a:rPr lang="en-US" sz="1107">
                <a:solidFill>
                  <a:srgbClr val="000000"/>
                </a:solidFill>
                <a:latin typeface="Arial" panose="020B0604020202020204"/>
                <a:cs typeface="Microsoft Sans Serif"/>
              </a:rPr>
              <a:t>skilled</a:t>
            </a:r>
            <a:r>
              <a:rPr lang="en-US" sz="1107" spc="111">
                <a:solidFill>
                  <a:srgbClr val="000000"/>
                </a:solidFill>
                <a:latin typeface="Arial" panose="020B0604020202020204"/>
                <a:cs typeface="Microsoft Sans Serif"/>
              </a:rPr>
              <a:t> </a:t>
            </a:r>
            <a:r>
              <a:rPr lang="en-US" sz="1107" spc="17">
                <a:solidFill>
                  <a:srgbClr val="000000"/>
                </a:solidFill>
                <a:latin typeface="Arial" panose="020B0604020202020204"/>
                <a:cs typeface="Microsoft Sans Serif"/>
              </a:rPr>
              <a:t>workers</a:t>
            </a:r>
            <a:endParaRPr lang="en-US" sz="1107" spc="17">
              <a:solidFill>
                <a:srgbClr val="000000"/>
              </a:solidFill>
              <a:latin typeface="Arial" panose="020B0604020202020204"/>
              <a:ea typeface="Microsoft Sans Serif"/>
              <a:cs typeface="Microsoft Sans Serif"/>
            </a:endParaRPr>
          </a:p>
          <a:p>
            <a:pPr marL="15621" marR="12497" algn="ctr" defTabSz="561869" eaLnBrk="0" fontAlgn="base" hangingPunct="0">
              <a:spcBef>
                <a:spcPts val="42"/>
              </a:spcBef>
              <a:spcAft>
                <a:spcPct val="0"/>
              </a:spcAft>
              <a:defRPr/>
            </a:pPr>
            <a:endParaRPr lang="en-US" sz="646">
              <a:solidFill>
                <a:srgbClr val="000000"/>
              </a:solidFill>
              <a:latin typeface="Arial" panose="020B0604020202020204"/>
              <a:ea typeface="Microsoft Sans Serif"/>
              <a:cs typeface="Microsoft Sans Serif"/>
            </a:endParaRPr>
          </a:p>
          <a:p>
            <a:pPr marL="10001" algn="ctr" defTabSz="561869" eaLnBrk="0" fontAlgn="base" hangingPunct="0">
              <a:lnSpc>
                <a:spcPct val="134459"/>
              </a:lnSpc>
              <a:spcBef>
                <a:spcPct val="0"/>
              </a:spcBef>
              <a:spcAft>
                <a:spcPct val="0"/>
              </a:spcAft>
              <a:defRPr/>
            </a:pPr>
            <a:r>
              <a:rPr lang="en-US" sz="2460" b="1" spc="-11">
                <a:solidFill>
                  <a:srgbClr val="000000"/>
                </a:solidFill>
                <a:latin typeface="Arial" panose="020B0604020202020204"/>
              </a:rPr>
              <a:t>91</a:t>
            </a:r>
            <a:r>
              <a:rPr lang="en-US" sz="2214" b="1" spc="-16" baseline="31400">
                <a:solidFill>
                  <a:srgbClr val="000000"/>
                </a:solidFill>
                <a:latin typeface="Arial" panose="020B0604020202020204"/>
              </a:rPr>
              <a:t>%</a:t>
            </a:r>
            <a:endParaRPr lang="en-US" sz="2700" baseline="31400">
              <a:solidFill>
                <a:srgbClr val="000000"/>
              </a:solidFill>
              <a:latin typeface="Arial" panose="020B0604020202020204"/>
              <a:cs typeface="Lucida Sans"/>
            </a:endParaRPr>
          </a:p>
        </p:txBody>
      </p:sp>
      <p:sp>
        <p:nvSpPr>
          <p:cNvPr id="9" name="object 9"/>
          <p:cNvSpPr txBox="1"/>
          <p:nvPr/>
        </p:nvSpPr>
        <p:spPr>
          <a:xfrm>
            <a:off x="4236347" y="2661591"/>
            <a:ext cx="883757" cy="909049"/>
          </a:xfrm>
          <a:prstGeom prst="rect">
            <a:avLst/>
          </a:prstGeom>
        </p:spPr>
        <p:txBody>
          <a:bodyPr vert="horz" wrap="square" lIns="0" tIns="6494" rIns="0" bIns="0" rtlCol="0" anchor="t">
            <a:spAutoFit/>
          </a:bodyPr>
          <a:lstStyle/>
          <a:p>
            <a:pPr marL="15621" marR="12497" algn="ctr" defTabSz="561869" eaLnBrk="0" fontAlgn="base" hangingPunct="0">
              <a:spcBef>
                <a:spcPts val="42"/>
              </a:spcBef>
              <a:spcAft>
                <a:spcPct val="0"/>
              </a:spcAft>
              <a:defRPr/>
            </a:pPr>
            <a:r>
              <a:rPr lang="en-US" sz="1107" spc="21">
                <a:solidFill>
                  <a:srgbClr val="000000"/>
                </a:solidFill>
                <a:latin typeface="Arial" panose="020B0604020202020204"/>
                <a:cs typeface="Microsoft Sans Serif"/>
              </a:rPr>
              <a:t>Improved employee</a:t>
            </a:r>
            <a:r>
              <a:rPr lang="en-US" sz="1107" spc="15">
                <a:solidFill>
                  <a:srgbClr val="000000"/>
                </a:solidFill>
                <a:latin typeface="Arial" panose="020B0604020202020204"/>
                <a:cs typeface="Microsoft Sans Serif"/>
              </a:rPr>
              <a:t> </a:t>
            </a:r>
            <a:r>
              <a:rPr lang="en-US" sz="1107" spc="19">
                <a:solidFill>
                  <a:srgbClr val="000000"/>
                </a:solidFill>
                <a:latin typeface="Arial" panose="020B0604020202020204"/>
                <a:cs typeface="Microsoft Sans Serif"/>
              </a:rPr>
              <a:t>loyalty</a:t>
            </a:r>
            <a:endParaRPr lang="en-US" sz="1107">
              <a:solidFill>
                <a:srgbClr val="000000"/>
              </a:solidFill>
              <a:latin typeface="Arial" panose="020B0604020202020204"/>
              <a:ea typeface="Microsoft Sans Serif"/>
              <a:cs typeface="Microsoft Sans Serif"/>
            </a:endParaRPr>
          </a:p>
          <a:p>
            <a:pPr marL="10154" algn="ctr" defTabSz="561869" eaLnBrk="0" fontAlgn="base" hangingPunct="0">
              <a:spcBef>
                <a:spcPts val="82"/>
              </a:spcBef>
              <a:spcAft>
                <a:spcPct val="0"/>
              </a:spcAft>
              <a:defRPr/>
            </a:pPr>
            <a:r>
              <a:rPr lang="en-US" sz="2460" b="1" spc="-11">
                <a:solidFill>
                  <a:srgbClr val="000000"/>
                </a:solidFill>
                <a:latin typeface="Arial" panose="020B0604020202020204"/>
              </a:rPr>
              <a:t>91</a:t>
            </a:r>
            <a:r>
              <a:rPr lang="en-US" sz="2214" b="1" spc="-16" baseline="31400">
                <a:solidFill>
                  <a:srgbClr val="000000"/>
                </a:solidFill>
                <a:latin typeface="Arial" panose="020B0604020202020204"/>
              </a:rPr>
              <a:t>%</a:t>
            </a:r>
            <a:endParaRPr lang="en-US" sz="2700" baseline="31400">
              <a:solidFill>
                <a:srgbClr val="000000"/>
              </a:solidFill>
              <a:latin typeface="Arial" panose="020B0604020202020204"/>
              <a:cs typeface="Lucida Sans"/>
            </a:endParaRPr>
          </a:p>
        </p:txBody>
      </p:sp>
      <p:sp>
        <p:nvSpPr>
          <p:cNvPr id="10" name="object 10"/>
          <p:cNvSpPr txBox="1"/>
          <p:nvPr/>
        </p:nvSpPr>
        <p:spPr>
          <a:xfrm>
            <a:off x="5519760" y="2661589"/>
            <a:ext cx="898759" cy="1049472"/>
          </a:xfrm>
          <a:prstGeom prst="rect">
            <a:avLst/>
          </a:prstGeom>
        </p:spPr>
        <p:txBody>
          <a:bodyPr vert="horz" wrap="square" lIns="0" tIns="6494" rIns="0" bIns="0" rtlCol="0" anchor="t">
            <a:spAutoFit/>
          </a:bodyPr>
          <a:lstStyle/>
          <a:p>
            <a:pPr marL="31633" marR="39053" indent="34367" algn="ctr" defTabSz="561869" eaLnBrk="0" fontAlgn="base" hangingPunct="0">
              <a:spcBef>
                <a:spcPts val="42"/>
              </a:spcBef>
              <a:spcAft>
                <a:spcPct val="0"/>
              </a:spcAft>
              <a:defRPr/>
            </a:pPr>
            <a:r>
              <a:rPr lang="en-US" sz="1107" spc="21">
                <a:solidFill>
                  <a:srgbClr val="000000"/>
                </a:solidFill>
                <a:latin typeface="Arial" panose="020B0604020202020204"/>
                <a:cs typeface="Microsoft Sans Serif"/>
              </a:rPr>
              <a:t>Improved </a:t>
            </a:r>
            <a:r>
              <a:rPr lang="en-US" sz="1107" spc="26">
                <a:solidFill>
                  <a:srgbClr val="000000"/>
                </a:solidFill>
                <a:latin typeface="Arial" panose="020B0604020202020204"/>
                <a:cs typeface="Microsoft Sans Serif"/>
              </a:rPr>
              <a:t>co-</a:t>
            </a:r>
            <a:r>
              <a:rPr lang="en-US" sz="1107" spc="21">
                <a:solidFill>
                  <a:srgbClr val="000000"/>
                </a:solidFill>
                <a:latin typeface="Arial" panose="020B0604020202020204"/>
                <a:cs typeface="Microsoft Sans Serif"/>
              </a:rPr>
              <a:t>worker </a:t>
            </a:r>
            <a:r>
              <a:rPr lang="en-US" sz="1107" spc="26">
                <a:solidFill>
                  <a:srgbClr val="000000"/>
                </a:solidFill>
                <a:latin typeface="Arial" panose="020B0604020202020204"/>
                <a:cs typeface="Microsoft Sans Serif"/>
              </a:rPr>
              <a:t>productivity</a:t>
            </a:r>
            <a:endParaRPr lang="en-US" sz="1107" spc="26">
              <a:solidFill>
                <a:srgbClr val="000000"/>
              </a:solidFill>
              <a:latin typeface="Arial" panose="020B0604020202020204"/>
              <a:ea typeface="Microsoft Sans Serif"/>
              <a:cs typeface="Microsoft Sans Serif"/>
            </a:endParaRPr>
          </a:p>
          <a:p>
            <a:pPr marL="31633" marR="39053" indent="34367" algn="ctr" defTabSz="561869" eaLnBrk="0" fontAlgn="base" hangingPunct="0">
              <a:spcBef>
                <a:spcPts val="42"/>
              </a:spcBef>
              <a:spcAft>
                <a:spcPct val="0"/>
              </a:spcAft>
              <a:defRPr/>
            </a:pPr>
            <a:endParaRPr lang="en-US" sz="738">
              <a:solidFill>
                <a:srgbClr val="000000"/>
              </a:solidFill>
              <a:latin typeface="Arial" panose="020B0604020202020204"/>
              <a:ea typeface="Microsoft Sans Serif"/>
              <a:cs typeface="Microsoft Sans Serif"/>
            </a:endParaRPr>
          </a:p>
          <a:p>
            <a:pPr marL="15240" algn="ctr" defTabSz="561869" eaLnBrk="0" fontAlgn="base" hangingPunct="0">
              <a:lnSpc>
                <a:spcPct val="122047"/>
              </a:lnSpc>
              <a:spcBef>
                <a:spcPct val="0"/>
              </a:spcBef>
              <a:spcAft>
                <a:spcPct val="0"/>
              </a:spcAft>
              <a:defRPr/>
            </a:pPr>
            <a:r>
              <a:rPr lang="en-US" sz="2460" b="1" spc="-11">
                <a:solidFill>
                  <a:srgbClr val="000000"/>
                </a:solidFill>
                <a:latin typeface="Arial" panose="020B0604020202020204"/>
              </a:rPr>
              <a:t>87</a:t>
            </a:r>
            <a:r>
              <a:rPr lang="en-US" sz="2460" b="1" spc="-16" baseline="31400">
                <a:solidFill>
                  <a:srgbClr val="000000"/>
                </a:solidFill>
                <a:latin typeface="Arial" panose="020B0604020202020204"/>
              </a:rPr>
              <a:t>%</a:t>
            </a:r>
            <a:endParaRPr lang="en-US" sz="3000" baseline="31400">
              <a:solidFill>
                <a:srgbClr val="000000"/>
              </a:solidFill>
              <a:latin typeface="Arial" panose="020B0604020202020204"/>
              <a:cs typeface="Lucida Sans"/>
            </a:endParaRPr>
          </a:p>
        </p:txBody>
      </p:sp>
      <p:sp>
        <p:nvSpPr>
          <p:cNvPr id="11" name="object 11"/>
          <p:cNvSpPr txBox="1"/>
          <p:nvPr/>
        </p:nvSpPr>
        <p:spPr>
          <a:xfrm>
            <a:off x="6933733" y="2793242"/>
            <a:ext cx="723686" cy="738681"/>
          </a:xfrm>
          <a:prstGeom prst="rect">
            <a:avLst/>
          </a:prstGeom>
        </p:spPr>
        <p:txBody>
          <a:bodyPr vert="horz" wrap="square" lIns="0" tIns="6494" rIns="0" bIns="0" rtlCol="0" anchor="t">
            <a:spAutoFit/>
          </a:bodyPr>
          <a:lstStyle/>
          <a:p>
            <a:pPr marL="54674" marR="62093" algn="ctr" defTabSz="561869" eaLnBrk="0" fontAlgn="base" hangingPunct="0">
              <a:spcBef>
                <a:spcPts val="42"/>
              </a:spcBef>
              <a:spcAft>
                <a:spcPct val="0"/>
              </a:spcAft>
              <a:defRPr/>
            </a:pPr>
            <a:r>
              <a:rPr lang="en-US" sz="1107" spc="15">
                <a:solidFill>
                  <a:srgbClr val="000000"/>
                </a:solidFill>
                <a:latin typeface="Arial" panose="020B0604020202020204"/>
                <a:cs typeface="Microsoft Sans Serif"/>
              </a:rPr>
              <a:t>Reduced </a:t>
            </a:r>
            <a:r>
              <a:rPr lang="en-US" sz="1107" spc="19">
                <a:solidFill>
                  <a:srgbClr val="000000"/>
                </a:solidFill>
                <a:latin typeface="Arial" panose="020B0604020202020204"/>
                <a:cs typeface="Microsoft Sans Serif"/>
              </a:rPr>
              <a:t>turnover</a:t>
            </a:r>
            <a:endParaRPr lang="en-US" sz="1107">
              <a:solidFill>
                <a:srgbClr val="000000"/>
              </a:solidFill>
              <a:latin typeface="Arial" panose="020B0604020202020204"/>
              <a:ea typeface="Microsoft Sans Serif"/>
              <a:cs typeface="Microsoft Sans Serif"/>
            </a:endParaRPr>
          </a:p>
          <a:p>
            <a:pPr algn="ctr" defTabSz="561869" eaLnBrk="0" fontAlgn="base" hangingPunct="0">
              <a:spcBef>
                <a:spcPts val="82"/>
              </a:spcBef>
              <a:spcAft>
                <a:spcPct val="0"/>
              </a:spcAft>
              <a:defRPr/>
            </a:pPr>
            <a:r>
              <a:rPr lang="en-US" sz="2460" b="1" spc="-130">
                <a:solidFill>
                  <a:srgbClr val="000000"/>
                </a:solidFill>
                <a:latin typeface="Arial" panose="020B0604020202020204"/>
              </a:rPr>
              <a:t>81</a:t>
            </a:r>
            <a:r>
              <a:rPr lang="en-US" sz="2460" b="1" spc="-195" baseline="31400">
                <a:solidFill>
                  <a:srgbClr val="000000"/>
                </a:solidFill>
                <a:latin typeface="Arial" panose="020B0604020202020204"/>
              </a:rPr>
              <a:t>%</a:t>
            </a:r>
            <a:endParaRPr lang="en-US" sz="3000" baseline="31400">
              <a:solidFill>
                <a:srgbClr val="000000"/>
              </a:solidFill>
              <a:latin typeface="Arial" panose="020B0604020202020204"/>
              <a:cs typeface="Lucida Sans"/>
            </a:endParaRPr>
          </a:p>
        </p:txBody>
      </p:sp>
      <p:sp>
        <p:nvSpPr>
          <p:cNvPr id="12" name="object 12"/>
          <p:cNvSpPr txBox="1"/>
          <p:nvPr/>
        </p:nvSpPr>
        <p:spPr>
          <a:xfrm>
            <a:off x="2083241" y="4085595"/>
            <a:ext cx="1030658" cy="1049472"/>
          </a:xfrm>
          <a:prstGeom prst="rect">
            <a:avLst/>
          </a:prstGeom>
        </p:spPr>
        <p:txBody>
          <a:bodyPr vert="horz" wrap="square" lIns="0" tIns="6494" rIns="0" bIns="0" rtlCol="0" anchor="t">
            <a:spAutoFit/>
          </a:bodyPr>
          <a:lstStyle/>
          <a:p>
            <a:pPr marL="50768" marR="59360" algn="ctr" defTabSz="561869" eaLnBrk="0" fontAlgn="base" hangingPunct="0">
              <a:spcBef>
                <a:spcPts val="42"/>
              </a:spcBef>
              <a:spcAft>
                <a:spcPct val="0"/>
              </a:spcAft>
              <a:defRPr/>
            </a:pPr>
            <a:r>
              <a:rPr lang="en-US" sz="1107" spc="26">
                <a:solidFill>
                  <a:srgbClr val="000000"/>
                </a:solidFill>
                <a:latin typeface="Arial" panose="020B0604020202020204"/>
                <a:cs typeface="Microsoft Sans Serif"/>
              </a:rPr>
              <a:t>Product</a:t>
            </a:r>
            <a:r>
              <a:rPr lang="en-US" sz="1107" spc="23">
                <a:solidFill>
                  <a:srgbClr val="000000"/>
                </a:solidFill>
                <a:latin typeface="Arial" panose="020B0604020202020204"/>
                <a:cs typeface="Microsoft Sans Serif"/>
              </a:rPr>
              <a:t> </a:t>
            </a:r>
            <a:br>
              <a:rPr lang="en-US" sz="1107" spc="23">
                <a:solidFill>
                  <a:srgbClr val="000000"/>
                </a:solidFill>
                <a:latin typeface="Arial" panose="020B0604020202020204"/>
                <a:cs typeface="Microsoft Sans Serif"/>
              </a:rPr>
            </a:br>
            <a:r>
              <a:rPr lang="en-US" sz="1107" spc="19">
                <a:solidFill>
                  <a:srgbClr val="000000"/>
                </a:solidFill>
                <a:latin typeface="Arial" panose="020B0604020202020204"/>
                <a:cs typeface="Microsoft Sans Serif"/>
              </a:rPr>
              <a:t>or </a:t>
            </a:r>
            <a:r>
              <a:rPr lang="en-US" sz="1107" spc="-5">
                <a:solidFill>
                  <a:srgbClr val="000000"/>
                </a:solidFill>
                <a:latin typeface="Arial" panose="020B0604020202020204"/>
                <a:cs typeface="Microsoft Sans Serif"/>
              </a:rPr>
              <a:t>process </a:t>
            </a:r>
            <a:r>
              <a:rPr lang="en-US" sz="1107" spc="17">
                <a:solidFill>
                  <a:srgbClr val="000000"/>
                </a:solidFill>
                <a:latin typeface="Arial" panose="020B0604020202020204"/>
                <a:cs typeface="Microsoft Sans Serif"/>
              </a:rPr>
              <a:t>innovation</a:t>
            </a:r>
            <a:endParaRPr lang="en-US" sz="1107" spc="17">
              <a:solidFill>
                <a:srgbClr val="000000"/>
              </a:solidFill>
              <a:latin typeface="Arial" panose="020B0604020202020204"/>
              <a:ea typeface="Microsoft Sans Serif"/>
              <a:cs typeface="Microsoft Sans Serif"/>
            </a:endParaRPr>
          </a:p>
          <a:p>
            <a:pPr marL="50768" marR="59360" algn="ctr" defTabSz="561869" eaLnBrk="0" fontAlgn="base" hangingPunct="0">
              <a:spcBef>
                <a:spcPts val="42"/>
              </a:spcBef>
              <a:spcAft>
                <a:spcPct val="0"/>
              </a:spcAft>
              <a:defRPr/>
            </a:pPr>
            <a:endParaRPr lang="en-US" sz="738">
              <a:solidFill>
                <a:srgbClr val="000000"/>
              </a:solidFill>
              <a:latin typeface="Arial" panose="020B0604020202020204"/>
              <a:ea typeface="Microsoft Sans Serif"/>
              <a:cs typeface="Microsoft Sans Serif"/>
            </a:endParaRPr>
          </a:p>
          <a:p>
            <a:pPr algn="ctr" defTabSz="561869" eaLnBrk="0" fontAlgn="base" hangingPunct="0">
              <a:lnSpc>
                <a:spcPct val="122047"/>
              </a:lnSpc>
              <a:spcBef>
                <a:spcPct val="0"/>
              </a:spcBef>
              <a:spcAft>
                <a:spcPct val="0"/>
              </a:spcAft>
              <a:defRPr/>
            </a:pPr>
            <a:r>
              <a:rPr lang="en-US" sz="2460" b="1" spc="-11">
                <a:solidFill>
                  <a:srgbClr val="000000"/>
                </a:solidFill>
                <a:latin typeface="Arial" panose="020B0604020202020204"/>
              </a:rPr>
              <a:t>78</a:t>
            </a:r>
            <a:r>
              <a:rPr lang="en-US" sz="2460" b="1" spc="-16" baseline="31400">
                <a:solidFill>
                  <a:srgbClr val="000000"/>
                </a:solidFill>
                <a:latin typeface="Arial" panose="020B0604020202020204"/>
              </a:rPr>
              <a:t>%</a:t>
            </a:r>
            <a:endParaRPr lang="en-US" sz="3000" baseline="31400">
              <a:solidFill>
                <a:srgbClr val="000000"/>
              </a:solidFill>
              <a:latin typeface="Arial" panose="020B0604020202020204"/>
              <a:cs typeface="Lucida Sans"/>
            </a:endParaRPr>
          </a:p>
        </p:txBody>
      </p:sp>
      <p:sp>
        <p:nvSpPr>
          <p:cNvPr id="13" name="object 13"/>
          <p:cNvSpPr txBox="1"/>
          <p:nvPr/>
        </p:nvSpPr>
        <p:spPr>
          <a:xfrm>
            <a:off x="3395816" y="4186662"/>
            <a:ext cx="1094186" cy="879104"/>
          </a:xfrm>
          <a:prstGeom prst="rect">
            <a:avLst/>
          </a:prstGeom>
        </p:spPr>
        <p:txBody>
          <a:bodyPr vert="horz" wrap="square" lIns="0" tIns="6494" rIns="0" bIns="0" rtlCol="0" anchor="t">
            <a:spAutoFit/>
          </a:bodyPr>
          <a:lstStyle/>
          <a:p>
            <a:pPr marL="18355" marR="27337" algn="ctr" defTabSz="561869" eaLnBrk="0" fontAlgn="base" hangingPunct="0">
              <a:spcBef>
                <a:spcPts val="42"/>
              </a:spcBef>
              <a:spcAft>
                <a:spcPct val="0"/>
              </a:spcAft>
              <a:defRPr/>
            </a:pPr>
            <a:r>
              <a:rPr lang="en-US" sz="1107" spc="-5">
                <a:solidFill>
                  <a:srgbClr val="000000"/>
                </a:solidFill>
                <a:latin typeface="Arial" panose="020B0604020202020204"/>
                <a:cs typeface="Microsoft Sans Serif"/>
              </a:rPr>
              <a:t>Future </a:t>
            </a:r>
            <a:r>
              <a:rPr lang="en-US" sz="1107" spc="17">
                <a:solidFill>
                  <a:srgbClr val="000000"/>
                </a:solidFill>
                <a:latin typeface="Arial" panose="020B0604020202020204"/>
                <a:cs typeface="Microsoft Sans Serif"/>
              </a:rPr>
              <a:t>manager </a:t>
            </a:r>
            <a:r>
              <a:rPr lang="en-US" sz="1107" spc="21">
                <a:solidFill>
                  <a:srgbClr val="000000"/>
                </a:solidFill>
                <a:latin typeface="Arial" panose="020B0604020202020204"/>
                <a:cs typeface="Microsoft Sans Serif"/>
              </a:rPr>
              <a:t>development</a:t>
            </a:r>
            <a:endParaRPr lang="en-US" sz="1107" spc="21">
              <a:solidFill>
                <a:srgbClr val="000000"/>
              </a:solidFill>
              <a:latin typeface="Arial" panose="020B0604020202020204"/>
              <a:ea typeface="Microsoft Sans Serif"/>
              <a:cs typeface="Microsoft Sans Serif"/>
            </a:endParaRPr>
          </a:p>
          <a:p>
            <a:pPr marL="18355" marR="27337" algn="ctr" defTabSz="561869" eaLnBrk="0" fontAlgn="base" hangingPunct="0">
              <a:spcBef>
                <a:spcPts val="42"/>
              </a:spcBef>
              <a:spcAft>
                <a:spcPct val="0"/>
              </a:spcAft>
              <a:defRPr/>
            </a:pPr>
            <a:endParaRPr lang="en-US" sz="738">
              <a:solidFill>
                <a:srgbClr val="000000"/>
              </a:solidFill>
              <a:latin typeface="Arial" panose="020B0604020202020204"/>
              <a:ea typeface="Microsoft Sans Serif"/>
              <a:cs typeface="Microsoft Sans Serif"/>
            </a:endParaRPr>
          </a:p>
          <a:p>
            <a:pPr algn="ctr" defTabSz="561869" eaLnBrk="0" fontAlgn="base" hangingPunct="0">
              <a:lnSpc>
                <a:spcPct val="122047"/>
              </a:lnSpc>
              <a:spcBef>
                <a:spcPct val="0"/>
              </a:spcBef>
              <a:spcAft>
                <a:spcPct val="0"/>
              </a:spcAft>
              <a:defRPr/>
            </a:pPr>
            <a:r>
              <a:rPr lang="en-US" sz="2460" b="1" spc="-11">
                <a:solidFill>
                  <a:srgbClr val="000000"/>
                </a:solidFill>
                <a:latin typeface="Arial" panose="020B0604020202020204"/>
              </a:rPr>
              <a:t>76</a:t>
            </a:r>
            <a:r>
              <a:rPr lang="en-US" sz="2460" b="1" spc="-16" baseline="31400">
                <a:solidFill>
                  <a:srgbClr val="000000"/>
                </a:solidFill>
                <a:latin typeface="Arial" panose="020B0604020202020204"/>
              </a:rPr>
              <a:t>%</a:t>
            </a:r>
            <a:endParaRPr lang="en-US" sz="3000" baseline="31400">
              <a:solidFill>
                <a:srgbClr val="000000"/>
              </a:solidFill>
              <a:latin typeface="Arial" panose="020B0604020202020204"/>
              <a:cs typeface="Lucida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8">
            <a:extLst>
              <a:ext uri="{FF2B5EF4-FFF2-40B4-BE49-F238E27FC236}">
                <a16:creationId xmlns:a16="http://schemas.microsoft.com/office/drawing/2014/main" id="{0AE7863F-7A30-9931-82E2-7AD53F0BA924}"/>
              </a:ext>
            </a:extLst>
          </p:cNvPr>
          <p:cNvSpPr txBox="1">
            <a:spLocks/>
          </p:cNvSpPr>
          <p:nvPr/>
        </p:nvSpPr>
        <p:spPr>
          <a:xfrm>
            <a:off x="6151114" y="1654531"/>
            <a:ext cx="2604914" cy="3029092"/>
          </a:xfrm>
          <a:prstGeom prst="rect">
            <a:avLst/>
          </a:prstGeom>
        </p:spPr>
        <p:txBody>
          <a:bodyPr lIns="68580" tIns="34290" rIns="68580" bIns="34290" anchor="t"/>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1350" b="1">
                <a:solidFill>
                  <a:srgbClr val="016375"/>
                </a:solidFill>
                <a:latin typeface="Arial"/>
                <a:cs typeface="Arial"/>
              </a:rPr>
              <a:t>The 10</a:t>
            </a:r>
            <a:r>
              <a:rPr lang="en-US" sz="1350" b="1" baseline="30000">
                <a:solidFill>
                  <a:srgbClr val="016375"/>
                </a:solidFill>
                <a:latin typeface="Arial"/>
                <a:cs typeface="Arial"/>
              </a:rPr>
              <a:t>th</a:t>
            </a:r>
            <a:r>
              <a:rPr lang="en-US" sz="1350" b="1">
                <a:solidFill>
                  <a:srgbClr val="016375"/>
                </a:solidFill>
                <a:latin typeface="Arial"/>
                <a:cs typeface="Arial"/>
              </a:rPr>
              <a:t> Annual National Apprenticeship Week (NAW) will take place from</a:t>
            </a:r>
            <a:br>
              <a:rPr lang="en-US" sz="1350" b="1">
                <a:solidFill>
                  <a:srgbClr val="000000">
                    <a:lumMod val="65000"/>
                    <a:lumOff val="35000"/>
                  </a:srgbClr>
                </a:solidFill>
              </a:rPr>
            </a:br>
            <a:r>
              <a:rPr lang="en-US" sz="1350" b="1">
                <a:solidFill>
                  <a:srgbClr val="016375"/>
                </a:solidFill>
                <a:latin typeface="Arial"/>
                <a:cs typeface="Arial"/>
              </a:rPr>
              <a:t>November 18-24, 2024!</a:t>
            </a:r>
            <a:endParaRPr lang="en-US" sz="1350">
              <a:solidFill>
                <a:srgbClr val="016375"/>
              </a:solidFill>
              <a:latin typeface="Arial"/>
              <a:cs typeface="Arial"/>
            </a:endParaRPr>
          </a:p>
          <a:p>
            <a:pPr marL="0" indent="0">
              <a:buNone/>
            </a:pPr>
            <a:r>
              <a:rPr lang="en-US" sz="1125">
                <a:solidFill>
                  <a:srgbClr val="000000"/>
                </a:solidFill>
                <a:latin typeface="Arial"/>
                <a:cs typeface="Arial"/>
              </a:rPr>
              <a:t>The theme of this year's celebration is </a:t>
            </a:r>
            <a:r>
              <a:rPr lang="en-US" sz="1125" b="1">
                <a:solidFill>
                  <a:srgbClr val="FF0000"/>
                </a:solidFill>
                <a:latin typeface="Arial"/>
                <a:cs typeface="Arial"/>
              </a:rPr>
              <a:t>"National Apprenticeship Week: 10 years of Engagement Expansion, and Innovation."</a:t>
            </a:r>
          </a:p>
          <a:p>
            <a:pPr marL="0" indent="0" fontAlgn="base">
              <a:buNone/>
            </a:pPr>
            <a:r>
              <a:rPr lang="en-US" sz="1125">
                <a:solidFill>
                  <a:srgbClr val="000000"/>
                </a:solidFill>
                <a:latin typeface="Arial"/>
                <a:cs typeface="Arial"/>
              </a:rPr>
              <a:t>NAW is a nationwide celebration that brings together business leaders, career seekers, labor, educational institutions, and other critical partners to demonstrate their support for apprenticeship. </a:t>
            </a:r>
            <a:endParaRPr lang="en-US" sz="2099">
              <a:solidFill>
                <a:srgbClr val="000000"/>
              </a:solidFill>
            </a:endParaRPr>
          </a:p>
          <a:p>
            <a:pPr marL="0" indent="0">
              <a:buNone/>
            </a:pPr>
            <a:r>
              <a:rPr lang="en-US" sz="1125">
                <a:solidFill>
                  <a:srgbClr val="000000"/>
                </a:solidFill>
                <a:latin typeface="Arial"/>
                <a:cs typeface="Arial"/>
              </a:rPr>
              <a:t>Get involved by hosting or attending an event or signing and submitting a proclamation! </a:t>
            </a:r>
          </a:p>
          <a:p>
            <a:pPr marL="0" indent="0" fontAlgn="base">
              <a:buNone/>
            </a:pPr>
            <a:endParaRPr lang="en-US" sz="1125">
              <a:solidFill>
                <a:srgbClr val="000000"/>
              </a:solidFill>
            </a:endParaRPr>
          </a:p>
          <a:p>
            <a:pPr marL="0" indent="0" fontAlgn="base">
              <a:buNone/>
            </a:pPr>
            <a:endParaRPr lang="en-US" sz="1125">
              <a:solidFill>
                <a:srgbClr val="000000"/>
              </a:solidFill>
            </a:endParaRPr>
          </a:p>
        </p:txBody>
      </p:sp>
      <p:sp>
        <p:nvSpPr>
          <p:cNvPr id="5" name="Title 6">
            <a:extLst>
              <a:ext uri="{FF2B5EF4-FFF2-40B4-BE49-F238E27FC236}">
                <a16:creationId xmlns:a16="http://schemas.microsoft.com/office/drawing/2014/main" id="{BD5E627D-2AE6-F9DD-5DB3-064C62DB6BA6}"/>
              </a:ext>
            </a:extLst>
          </p:cNvPr>
          <p:cNvSpPr>
            <a:spLocks noGrp="1"/>
          </p:cNvSpPr>
          <p:nvPr>
            <p:ph type="title"/>
          </p:nvPr>
        </p:nvSpPr>
        <p:spPr>
          <a:xfrm>
            <a:off x="250917" y="729244"/>
            <a:ext cx="5709358" cy="424732"/>
          </a:xfrm>
        </p:spPr>
        <p:txBody>
          <a:bodyPr/>
          <a:lstStyle/>
          <a:p>
            <a:r>
              <a:rPr lang="en-US" sz="2400">
                <a:solidFill>
                  <a:schemeClr val="tx2"/>
                </a:solidFill>
                <a:latin typeface="Arial"/>
                <a:cs typeface="Arial"/>
              </a:rPr>
              <a:t>NATIONAL</a:t>
            </a:r>
            <a:r>
              <a:rPr lang="en-US" sz="2400" b="1">
                <a:solidFill>
                  <a:schemeClr val="accent1"/>
                </a:solidFill>
                <a:latin typeface="Arial"/>
                <a:cs typeface="Arial"/>
              </a:rPr>
              <a:t> APPRENTICESHIP WEEK</a:t>
            </a:r>
            <a:endParaRPr lang="en-US" sz="2400" b="1">
              <a:solidFill>
                <a:schemeClr val="accent1"/>
              </a:solidFill>
            </a:endParaRPr>
          </a:p>
        </p:txBody>
      </p:sp>
      <p:sp>
        <p:nvSpPr>
          <p:cNvPr id="6" name="TextBox 5">
            <a:extLst>
              <a:ext uri="{FF2B5EF4-FFF2-40B4-BE49-F238E27FC236}">
                <a16:creationId xmlns:a16="http://schemas.microsoft.com/office/drawing/2014/main" id="{F5697E54-1C75-C1B2-475F-0EE1FCB3ADD9}"/>
              </a:ext>
            </a:extLst>
          </p:cNvPr>
          <p:cNvSpPr txBox="1"/>
          <p:nvPr/>
        </p:nvSpPr>
        <p:spPr>
          <a:xfrm>
            <a:off x="6151116" y="4726721"/>
            <a:ext cx="2518333" cy="415498"/>
          </a:xfrm>
          <a:prstGeom prst="rect">
            <a:avLst/>
          </a:prstGeom>
          <a:noFill/>
        </p:spPr>
        <p:txBody>
          <a:bodyPr wrap="square" rtlCol="0" anchor="ctr" anchorCtr="0">
            <a:spAutoFit/>
          </a:bodyPr>
          <a:lstStyle/>
          <a:p>
            <a:pPr defTabSz="685205" eaLnBrk="0" fontAlgn="base" hangingPunct="0">
              <a:spcBef>
                <a:spcPct val="0"/>
              </a:spcBef>
              <a:spcAft>
                <a:spcPct val="0"/>
              </a:spcAft>
            </a:pPr>
            <a:r>
              <a:rPr lang="en-US" sz="1050" b="1">
                <a:solidFill>
                  <a:srgbClr val="000000"/>
                </a:solidFill>
                <a:latin typeface="Helvetica" pitchFamily="2" charset="0"/>
              </a:rPr>
              <a:t>Visit</a:t>
            </a:r>
            <a:r>
              <a:rPr lang="en-US" sz="1050">
                <a:solidFill>
                  <a:srgbClr val="016375"/>
                </a:solidFill>
                <a:latin typeface="Helvetica" pitchFamily="2" charset="0"/>
              </a:rPr>
              <a:t> </a:t>
            </a:r>
            <a:r>
              <a:rPr lang="en-US" sz="1050" b="1">
                <a:solidFill>
                  <a:srgbClr val="016375"/>
                </a:solidFill>
                <a:latin typeface="Helvetica" pitchFamily="2" charset="0"/>
                <a:hlinkClick r:id="rId2">
                  <a:extLst>
                    <a:ext uri="{A12FA001-AC4F-418D-AE19-62706E023703}">
                      <ahyp:hlinkClr xmlns:ahyp="http://schemas.microsoft.com/office/drawing/2018/hyperlinkcolor" val="tx"/>
                    </a:ext>
                  </a:extLst>
                </a:hlinkClick>
              </a:rPr>
              <a:t>www.apprenticeship.gov/NAW</a:t>
            </a:r>
            <a:r>
              <a:rPr lang="en-US" sz="1050" b="1">
                <a:solidFill>
                  <a:srgbClr val="016375"/>
                </a:solidFill>
                <a:latin typeface="Helvetica" pitchFamily="2" charset="0"/>
              </a:rPr>
              <a:t> </a:t>
            </a:r>
            <a:r>
              <a:rPr lang="en-US" sz="1050" b="1">
                <a:solidFill>
                  <a:srgbClr val="000000"/>
                </a:solidFill>
                <a:latin typeface="Helvetica" pitchFamily="2" charset="0"/>
              </a:rPr>
              <a:t>for resources!</a:t>
            </a:r>
            <a:r>
              <a:rPr lang="en-US" sz="1050">
                <a:solidFill>
                  <a:srgbClr val="000000"/>
                </a:solidFill>
                <a:latin typeface="Helvetica" pitchFamily="2" charset="0"/>
              </a:rPr>
              <a:t> </a:t>
            </a:r>
            <a:endParaRPr lang="en-US" sz="788">
              <a:solidFill>
                <a:srgbClr val="000000"/>
              </a:solidFill>
              <a:latin typeface="Helvetica" pitchFamily="2" charset="0"/>
              <a:ea typeface="Segoe UI" panose="020B0502040204020203" pitchFamily="34" charset="0"/>
              <a:cs typeface="Arial" panose="020B0604020202020204" pitchFamily="34" charset="0"/>
            </a:endParaRPr>
          </a:p>
        </p:txBody>
      </p:sp>
      <p:pic>
        <p:nvPicPr>
          <p:cNvPr id="7" name="Picture 6">
            <a:extLst>
              <a:ext uri="{FF2B5EF4-FFF2-40B4-BE49-F238E27FC236}">
                <a16:creationId xmlns:a16="http://schemas.microsoft.com/office/drawing/2014/main" id="{005A747A-F52E-BAC7-0298-EE6757C6C7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4893" y="926077"/>
            <a:ext cx="2000115" cy="567554"/>
          </a:xfrm>
          <a:prstGeom prst="rect">
            <a:avLst/>
          </a:prstGeom>
        </p:spPr>
      </p:pic>
      <p:sp>
        <p:nvSpPr>
          <p:cNvPr id="8" name="TextBox 7">
            <a:extLst>
              <a:ext uri="{FF2B5EF4-FFF2-40B4-BE49-F238E27FC236}">
                <a16:creationId xmlns:a16="http://schemas.microsoft.com/office/drawing/2014/main" id="{3ECB9FDC-53FE-ABB7-F94C-193990D6657C}"/>
              </a:ext>
            </a:extLst>
          </p:cNvPr>
          <p:cNvSpPr txBox="1"/>
          <p:nvPr/>
        </p:nvSpPr>
        <p:spPr bwMode="auto">
          <a:xfrm>
            <a:off x="250916" y="2533432"/>
            <a:ext cx="5136040" cy="293607"/>
          </a:xfrm>
          <a:prstGeom prst="rect">
            <a:avLst/>
          </a:prstGeom>
          <a:solidFill>
            <a:schemeClr val="bg2"/>
          </a:solidFill>
          <a:ln>
            <a:noFill/>
          </a:ln>
        </p:spPr>
        <p:txBody>
          <a:bodyPr wrap="square" rtlCol="0">
            <a:spAutoFit/>
          </a:bodyPr>
          <a:lstStyle/>
          <a:p>
            <a:pPr defTabSz="685205" eaLnBrk="0" fontAlgn="base" hangingPunct="0">
              <a:lnSpc>
                <a:spcPct val="120000"/>
              </a:lnSpc>
              <a:spcBef>
                <a:spcPct val="0"/>
              </a:spcBef>
              <a:spcAft>
                <a:spcPct val="0"/>
              </a:spcAft>
            </a:pPr>
            <a:r>
              <a:rPr lang="en-US" sz="1200" b="1">
                <a:solidFill>
                  <a:srgbClr val="000000"/>
                </a:solidFill>
                <a:latin typeface="Arial" panose="020B0604020202020204" pitchFamily="34" charset="0"/>
                <a:cs typeface="Arial" panose="020B0604020202020204" pitchFamily="34" charset="0"/>
              </a:rPr>
              <a:t>Events</a:t>
            </a:r>
            <a:r>
              <a:rPr lang="en-US" sz="1200">
                <a:solidFill>
                  <a:srgbClr val="000000"/>
                </a:solidFill>
                <a:latin typeface="Arial" panose="020B0604020202020204" pitchFamily="34" charset="0"/>
                <a:cs typeface="Arial" panose="020B0604020202020204" pitchFamily="34" charset="0"/>
              </a:rPr>
              <a:t> Across the U.S. States and Territories</a:t>
            </a:r>
          </a:p>
        </p:txBody>
      </p:sp>
      <p:sp>
        <p:nvSpPr>
          <p:cNvPr id="9" name="TextBox 8">
            <a:extLst>
              <a:ext uri="{FF2B5EF4-FFF2-40B4-BE49-F238E27FC236}">
                <a16:creationId xmlns:a16="http://schemas.microsoft.com/office/drawing/2014/main" id="{86D526DB-A173-BAD7-B748-5F0678A0B2EF}"/>
              </a:ext>
            </a:extLst>
          </p:cNvPr>
          <p:cNvSpPr txBox="1"/>
          <p:nvPr/>
        </p:nvSpPr>
        <p:spPr bwMode="auto">
          <a:xfrm>
            <a:off x="250916" y="1212835"/>
            <a:ext cx="5136031" cy="293607"/>
          </a:xfrm>
          <a:prstGeom prst="rect">
            <a:avLst/>
          </a:prstGeom>
          <a:solidFill>
            <a:schemeClr val="bg2"/>
          </a:solidFill>
          <a:ln>
            <a:noFill/>
          </a:ln>
        </p:spPr>
        <p:txBody>
          <a:bodyPr wrap="square" rtlCol="0">
            <a:spAutoFit/>
          </a:bodyPr>
          <a:lstStyle/>
          <a:p>
            <a:pPr defTabSz="685205" eaLnBrk="0" fontAlgn="base" hangingPunct="0">
              <a:lnSpc>
                <a:spcPct val="120000"/>
              </a:lnSpc>
              <a:spcBef>
                <a:spcPct val="0"/>
              </a:spcBef>
              <a:spcAft>
                <a:spcPct val="0"/>
              </a:spcAft>
            </a:pPr>
            <a:r>
              <a:rPr lang="en-US" sz="1200" b="1">
                <a:solidFill>
                  <a:srgbClr val="000000"/>
                </a:solidFill>
                <a:latin typeface="Arial" panose="020B0604020202020204" pitchFamily="34" charset="0"/>
                <a:cs typeface="Arial" panose="020B0604020202020204" pitchFamily="34" charset="0"/>
              </a:rPr>
              <a:t>2023</a:t>
            </a:r>
            <a:r>
              <a:rPr lang="en-US" sz="1200">
                <a:solidFill>
                  <a:srgbClr val="000000"/>
                </a:solidFill>
                <a:latin typeface="Arial" panose="020B0604020202020204" pitchFamily="34" charset="0"/>
                <a:cs typeface="Arial" panose="020B0604020202020204" pitchFamily="34" charset="0"/>
              </a:rPr>
              <a:t> By the Numbers</a:t>
            </a:r>
          </a:p>
        </p:txBody>
      </p:sp>
      <p:pic>
        <p:nvPicPr>
          <p:cNvPr id="10" name="Picture 9" descr="A group of people sitting at a table with a star above them&#10;&#10;Description automatically generated">
            <a:extLst>
              <a:ext uri="{FF2B5EF4-FFF2-40B4-BE49-F238E27FC236}">
                <a16:creationId xmlns:a16="http://schemas.microsoft.com/office/drawing/2014/main" id="{F5BB88C6-44D6-D7CE-A188-97A9ED5A3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70" y="1650237"/>
            <a:ext cx="578526" cy="578526"/>
          </a:xfrm>
          <a:prstGeom prst="rect">
            <a:avLst/>
          </a:prstGeom>
        </p:spPr>
      </p:pic>
      <p:pic>
        <p:nvPicPr>
          <p:cNvPr id="11" name="Picture 10" descr="A white line on a blue circle with a person standing on a podium&#10;&#10;Description automatically generated">
            <a:extLst>
              <a:ext uri="{FF2B5EF4-FFF2-40B4-BE49-F238E27FC236}">
                <a16:creationId xmlns:a16="http://schemas.microsoft.com/office/drawing/2014/main" id="{E26989E1-F5E0-9C0C-C6F8-3943BB1EE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6005" y="1668807"/>
            <a:ext cx="578526" cy="578526"/>
          </a:xfrm>
          <a:prstGeom prst="rect">
            <a:avLst/>
          </a:prstGeom>
        </p:spPr>
      </p:pic>
      <p:pic>
        <p:nvPicPr>
          <p:cNvPr id="12" name="Picture 11" descr="A person holding a tablet and a star&#10;&#10;Description automatically generated">
            <a:extLst>
              <a:ext uri="{FF2B5EF4-FFF2-40B4-BE49-F238E27FC236}">
                <a16:creationId xmlns:a16="http://schemas.microsoft.com/office/drawing/2014/main" id="{2254C923-7C5C-99F0-5251-828701783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6583" y="1668807"/>
            <a:ext cx="578526" cy="578526"/>
          </a:xfrm>
          <a:prstGeom prst="rect">
            <a:avLst/>
          </a:prstGeom>
        </p:spPr>
      </p:pic>
      <p:pic>
        <p:nvPicPr>
          <p:cNvPr id="13" name="Picture 12" descr="A map of the united states&#10;&#10;Description automatically generated">
            <a:extLst>
              <a:ext uri="{FF2B5EF4-FFF2-40B4-BE49-F238E27FC236}">
                <a16:creationId xmlns:a16="http://schemas.microsoft.com/office/drawing/2014/main" id="{DBEAA144-85A9-4E8D-578B-95D82EDA0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632" y="3051031"/>
            <a:ext cx="3248979" cy="2047676"/>
          </a:xfrm>
          <a:prstGeom prst="rect">
            <a:avLst/>
          </a:prstGeom>
        </p:spPr>
      </p:pic>
      <p:sp>
        <p:nvSpPr>
          <p:cNvPr id="14" name="TextBox 13">
            <a:extLst>
              <a:ext uri="{FF2B5EF4-FFF2-40B4-BE49-F238E27FC236}">
                <a16:creationId xmlns:a16="http://schemas.microsoft.com/office/drawing/2014/main" id="{EF801620-E424-1E67-5BCA-6F776A7C1FBC}"/>
              </a:ext>
            </a:extLst>
          </p:cNvPr>
          <p:cNvSpPr txBox="1"/>
          <p:nvPr/>
        </p:nvSpPr>
        <p:spPr bwMode="auto">
          <a:xfrm>
            <a:off x="792495" y="1653875"/>
            <a:ext cx="894861" cy="62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205" eaLnBrk="0" fontAlgn="base" hangingPunct="0">
              <a:lnSpc>
                <a:spcPct val="120000"/>
              </a:lnSpc>
              <a:spcBef>
                <a:spcPct val="0"/>
              </a:spcBef>
              <a:spcAft>
                <a:spcPct val="0"/>
              </a:spcAft>
            </a:pPr>
            <a:r>
              <a:rPr lang="en-US" sz="1950" b="1">
                <a:solidFill>
                  <a:srgbClr val="405363"/>
                </a:solidFill>
                <a:latin typeface="Arial" panose="020B0604020202020204" pitchFamily="34" charset="0"/>
                <a:cs typeface="Arial" panose="020B0604020202020204" pitchFamily="34" charset="0"/>
              </a:rPr>
              <a:t>1,845</a:t>
            </a:r>
            <a:r>
              <a:rPr lang="en-US" b="1">
                <a:solidFill>
                  <a:srgbClr val="405363"/>
                </a:solidFill>
                <a:latin typeface="Arial" panose="020B0604020202020204" pitchFamily="34" charset="0"/>
                <a:cs typeface="Arial" panose="020B0604020202020204" pitchFamily="34" charset="0"/>
              </a:rPr>
              <a:t> </a:t>
            </a:r>
            <a:r>
              <a:rPr lang="en-US" sz="1050" b="1">
                <a:solidFill>
                  <a:srgbClr val="405363"/>
                </a:solidFill>
                <a:latin typeface="Arial" panose="020B0604020202020204" pitchFamily="34" charset="0"/>
                <a:cs typeface="Arial" panose="020B0604020202020204" pitchFamily="34" charset="0"/>
              </a:rPr>
              <a:t>Activities</a:t>
            </a:r>
          </a:p>
        </p:txBody>
      </p:sp>
      <p:sp>
        <p:nvSpPr>
          <p:cNvPr id="15" name="TextBox 14">
            <a:extLst>
              <a:ext uri="{FF2B5EF4-FFF2-40B4-BE49-F238E27FC236}">
                <a16:creationId xmlns:a16="http://schemas.microsoft.com/office/drawing/2014/main" id="{64E35935-8EF9-1109-D123-F8371B775292}"/>
              </a:ext>
            </a:extLst>
          </p:cNvPr>
          <p:cNvSpPr txBox="1"/>
          <p:nvPr/>
        </p:nvSpPr>
        <p:spPr bwMode="auto">
          <a:xfrm>
            <a:off x="2417205" y="1653875"/>
            <a:ext cx="1180405" cy="62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205" eaLnBrk="0" fontAlgn="base" hangingPunct="0">
              <a:lnSpc>
                <a:spcPct val="120000"/>
              </a:lnSpc>
              <a:spcBef>
                <a:spcPct val="0"/>
              </a:spcBef>
              <a:spcAft>
                <a:spcPct val="0"/>
              </a:spcAft>
            </a:pPr>
            <a:r>
              <a:rPr lang="en-US" sz="1950" b="1">
                <a:solidFill>
                  <a:srgbClr val="405363"/>
                </a:solidFill>
                <a:latin typeface="Arial" panose="020B0604020202020204" pitchFamily="34" charset="0"/>
                <a:cs typeface="Arial" panose="020B0604020202020204" pitchFamily="34" charset="0"/>
              </a:rPr>
              <a:t>472 </a:t>
            </a:r>
            <a:r>
              <a:rPr lang="en-US" sz="1050" b="1">
                <a:solidFill>
                  <a:srgbClr val="405363"/>
                </a:solidFill>
                <a:latin typeface="Arial" panose="020B0604020202020204" pitchFamily="34" charset="0"/>
                <a:cs typeface="Arial" panose="020B0604020202020204" pitchFamily="34" charset="0"/>
              </a:rPr>
              <a:t>Proclamations</a:t>
            </a:r>
          </a:p>
        </p:txBody>
      </p:sp>
      <p:sp>
        <p:nvSpPr>
          <p:cNvPr id="16" name="TextBox 15">
            <a:extLst>
              <a:ext uri="{FF2B5EF4-FFF2-40B4-BE49-F238E27FC236}">
                <a16:creationId xmlns:a16="http://schemas.microsoft.com/office/drawing/2014/main" id="{16538B43-01E1-5EC2-B4C0-EDD6C2F3B7B5}"/>
              </a:ext>
            </a:extLst>
          </p:cNvPr>
          <p:cNvSpPr txBox="1"/>
          <p:nvPr/>
        </p:nvSpPr>
        <p:spPr bwMode="auto">
          <a:xfrm>
            <a:off x="4245836" y="1653875"/>
            <a:ext cx="1194791" cy="62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205" eaLnBrk="0" fontAlgn="base" hangingPunct="0">
              <a:lnSpc>
                <a:spcPct val="120000"/>
              </a:lnSpc>
              <a:spcBef>
                <a:spcPct val="0"/>
              </a:spcBef>
              <a:spcAft>
                <a:spcPct val="0"/>
              </a:spcAft>
            </a:pPr>
            <a:r>
              <a:rPr lang="en-US" sz="1950" b="1">
                <a:solidFill>
                  <a:srgbClr val="405363"/>
                </a:solidFill>
                <a:latin typeface="Arial" panose="020B0604020202020204" pitchFamily="34" charset="0"/>
                <a:cs typeface="Arial" panose="020B0604020202020204" pitchFamily="34" charset="0"/>
              </a:rPr>
              <a:t>1,373 </a:t>
            </a:r>
            <a:r>
              <a:rPr lang="en-US" sz="1050" b="1">
                <a:solidFill>
                  <a:srgbClr val="405363"/>
                </a:solidFill>
                <a:latin typeface="Arial" panose="020B0604020202020204" pitchFamily="34" charset="0"/>
                <a:cs typeface="Arial" panose="020B0604020202020204" pitchFamily="34" charset="0"/>
              </a:rPr>
              <a:t>Events</a:t>
            </a:r>
          </a:p>
        </p:txBody>
      </p:sp>
      <p:sp>
        <p:nvSpPr>
          <p:cNvPr id="17" name="TextBox 16">
            <a:extLst>
              <a:ext uri="{FF2B5EF4-FFF2-40B4-BE49-F238E27FC236}">
                <a16:creationId xmlns:a16="http://schemas.microsoft.com/office/drawing/2014/main" id="{FBD1E159-10CD-25F7-E786-8BBEAA1263C7}"/>
              </a:ext>
            </a:extLst>
          </p:cNvPr>
          <p:cNvSpPr txBox="1"/>
          <p:nvPr/>
        </p:nvSpPr>
        <p:spPr bwMode="auto">
          <a:xfrm>
            <a:off x="3105595" y="2900598"/>
            <a:ext cx="3221465"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205" eaLnBrk="0" fontAlgn="base" hangingPunct="0">
              <a:lnSpc>
                <a:spcPct val="120000"/>
              </a:lnSpc>
              <a:spcBef>
                <a:spcPct val="0"/>
              </a:spcBef>
              <a:spcAft>
                <a:spcPct val="0"/>
              </a:spcAft>
            </a:pPr>
            <a:r>
              <a:rPr lang="en-US" sz="1050" b="1">
                <a:solidFill>
                  <a:srgbClr val="405363"/>
                </a:solidFill>
                <a:latin typeface="Arial" panose="020B0604020202020204" pitchFamily="34" charset="0"/>
                <a:cs typeface="Arial" panose="020B0604020202020204" pitchFamily="34" charset="0"/>
              </a:rPr>
              <a:t>States/Territories: All NAW Events</a:t>
            </a:r>
          </a:p>
        </p:txBody>
      </p:sp>
      <p:grpSp>
        <p:nvGrpSpPr>
          <p:cNvPr id="18" name="Group 17">
            <a:extLst>
              <a:ext uri="{FF2B5EF4-FFF2-40B4-BE49-F238E27FC236}">
                <a16:creationId xmlns:a16="http://schemas.microsoft.com/office/drawing/2014/main" id="{FE032B38-C488-B2DD-BE8C-0117C6D4E950}"/>
              </a:ext>
            </a:extLst>
          </p:cNvPr>
          <p:cNvGrpSpPr/>
          <p:nvPr/>
        </p:nvGrpSpPr>
        <p:grpSpPr>
          <a:xfrm>
            <a:off x="3828034" y="3278901"/>
            <a:ext cx="1008133" cy="1665546"/>
            <a:chOff x="356225" y="3807049"/>
            <a:chExt cx="1344177" cy="2220728"/>
          </a:xfrm>
        </p:grpSpPr>
        <p:pic>
          <p:nvPicPr>
            <p:cNvPr id="19" name="Picture 18" descr="A blue and purple squares&#10;&#10;Description automatically generated">
              <a:extLst>
                <a:ext uri="{FF2B5EF4-FFF2-40B4-BE49-F238E27FC236}">
                  <a16:creationId xmlns:a16="http://schemas.microsoft.com/office/drawing/2014/main" id="{A3F99EE8-80DC-FB77-48A6-5635E1341D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225" y="3807049"/>
              <a:ext cx="429818" cy="2220728"/>
            </a:xfrm>
            <a:prstGeom prst="rect">
              <a:avLst/>
            </a:prstGeom>
          </p:spPr>
        </p:pic>
        <p:sp>
          <p:nvSpPr>
            <p:cNvPr id="20" name="TextBox 19">
              <a:extLst>
                <a:ext uri="{FF2B5EF4-FFF2-40B4-BE49-F238E27FC236}">
                  <a16:creationId xmlns:a16="http://schemas.microsoft.com/office/drawing/2014/main" id="{076D919C-E88D-387B-E887-D86FCAB67879}"/>
                </a:ext>
              </a:extLst>
            </p:cNvPr>
            <p:cNvSpPr txBox="1"/>
            <p:nvPr/>
          </p:nvSpPr>
          <p:spPr bwMode="auto">
            <a:xfrm>
              <a:off x="727220" y="3807049"/>
              <a:ext cx="973182" cy="35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205" eaLnBrk="0" fontAlgn="base" hangingPunct="0">
                <a:lnSpc>
                  <a:spcPct val="120000"/>
                </a:lnSpc>
                <a:spcBef>
                  <a:spcPct val="0"/>
                </a:spcBef>
                <a:spcAft>
                  <a:spcPct val="0"/>
                </a:spcAft>
              </a:pPr>
              <a:r>
                <a:rPr lang="en-US" sz="1050">
                  <a:solidFill>
                    <a:srgbClr val="000000">
                      <a:lumMod val="65000"/>
                      <a:lumOff val="35000"/>
                    </a:srgbClr>
                  </a:solidFill>
                  <a:latin typeface="Arial" panose="020B0604020202020204" pitchFamily="34" charset="0"/>
                  <a:cs typeface="Arial" panose="020B0604020202020204" pitchFamily="34" charset="0"/>
                </a:rPr>
                <a:t>1-10</a:t>
              </a:r>
            </a:p>
          </p:txBody>
        </p:sp>
        <p:sp>
          <p:nvSpPr>
            <p:cNvPr id="21" name="TextBox 20">
              <a:extLst>
                <a:ext uri="{FF2B5EF4-FFF2-40B4-BE49-F238E27FC236}">
                  <a16:creationId xmlns:a16="http://schemas.microsoft.com/office/drawing/2014/main" id="{8B108E01-4C42-0AB6-FA4F-1E11C122851F}"/>
                </a:ext>
              </a:extLst>
            </p:cNvPr>
            <p:cNvSpPr txBox="1"/>
            <p:nvPr/>
          </p:nvSpPr>
          <p:spPr bwMode="auto">
            <a:xfrm>
              <a:off x="727220" y="4179766"/>
              <a:ext cx="973182" cy="35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205" eaLnBrk="0" fontAlgn="base" hangingPunct="0">
                <a:lnSpc>
                  <a:spcPct val="120000"/>
                </a:lnSpc>
                <a:spcBef>
                  <a:spcPct val="0"/>
                </a:spcBef>
                <a:spcAft>
                  <a:spcPct val="0"/>
                </a:spcAft>
              </a:pPr>
              <a:r>
                <a:rPr lang="en-US" sz="1050">
                  <a:solidFill>
                    <a:srgbClr val="000000">
                      <a:lumMod val="65000"/>
                      <a:lumOff val="35000"/>
                    </a:srgbClr>
                  </a:solidFill>
                  <a:latin typeface="Arial" panose="020B0604020202020204" pitchFamily="34" charset="0"/>
                  <a:cs typeface="Arial" panose="020B0604020202020204" pitchFamily="34" charset="0"/>
                </a:rPr>
                <a:t>11-20</a:t>
              </a:r>
            </a:p>
          </p:txBody>
        </p:sp>
        <p:sp>
          <p:nvSpPr>
            <p:cNvPr id="22" name="TextBox 21">
              <a:extLst>
                <a:ext uri="{FF2B5EF4-FFF2-40B4-BE49-F238E27FC236}">
                  <a16:creationId xmlns:a16="http://schemas.microsoft.com/office/drawing/2014/main" id="{65A03A3F-8B3B-AAF8-ED26-4BC668A96AFF}"/>
                </a:ext>
              </a:extLst>
            </p:cNvPr>
            <p:cNvSpPr txBox="1"/>
            <p:nvPr/>
          </p:nvSpPr>
          <p:spPr bwMode="auto">
            <a:xfrm>
              <a:off x="727220" y="4532605"/>
              <a:ext cx="973182" cy="35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205" eaLnBrk="0" fontAlgn="base" hangingPunct="0">
                <a:lnSpc>
                  <a:spcPct val="120000"/>
                </a:lnSpc>
                <a:spcBef>
                  <a:spcPct val="0"/>
                </a:spcBef>
                <a:spcAft>
                  <a:spcPct val="0"/>
                </a:spcAft>
              </a:pPr>
              <a:r>
                <a:rPr lang="en-US" sz="1050">
                  <a:solidFill>
                    <a:srgbClr val="000000">
                      <a:lumMod val="65000"/>
                      <a:lumOff val="35000"/>
                    </a:srgbClr>
                  </a:solidFill>
                  <a:latin typeface="Arial" panose="020B0604020202020204" pitchFamily="34" charset="0"/>
                  <a:cs typeface="Arial" panose="020B0604020202020204" pitchFamily="34" charset="0"/>
                </a:rPr>
                <a:t>21-30</a:t>
              </a:r>
            </a:p>
          </p:txBody>
        </p:sp>
        <p:sp>
          <p:nvSpPr>
            <p:cNvPr id="23" name="TextBox 22">
              <a:extLst>
                <a:ext uri="{FF2B5EF4-FFF2-40B4-BE49-F238E27FC236}">
                  <a16:creationId xmlns:a16="http://schemas.microsoft.com/office/drawing/2014/main" id="{9079C405-2E5B-DFC8-33DF-D867FE3A9810}"/>
                </a:ext>
              </a:extLst>
            </p:cNvPr>
            <p:cNvSpPr txBox="1"/>
            <p:nvPr/>
          </p:nvSpPr>
          <p:spPr bwMode="auto">
            <a:xfrm>
              <a:off x="727220" y="4915262"/>
              <a:ext cx="973182" cy="35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205" eaLnBrk="0" fontAlgn="base" hangingPunct="0">
                <a:lnSpc>
                  <a:spcPct val="120000"/>
                </a:lnSpc>
                <a:spcBef>
                  <a:spcPct val="0"/>
                </a:spcBef>
                <a:spcAft>
                  <a:spcPct val="0"/>
                </a:spcAft>
              </a:pPr>
              <a:r>
                <a:rPr lang="en-US" sz="1050">
                  <a:solidFill>
                    <a:srgbClr val="000000">
                      <a:lumMod val="65000"/>
                      <a:lumOff val="35000"/>
                    </a:srgbClr>
                  </a:solidFill>
                  <a:latin typeface="Arial" panose="020B0604020202020204" pitchFamily="34" charset="0"/>
                  <a:cs typeface="Arial" panose="020B0604020202020204" pitchFamily="34" charset="0"/>
                </a:rPr>
                <a:t>31-50</a:t>
              </a:r>
            </a:p>
          </p:txBody>
        </p:sp>
        <p:sp>
          <p:nvSpPr>
            <p:cNvPr id="24" name="TextBox 23">
              <a:extLst>
                <a:ext uri="{FF2B5EF4-FFF2-40B4-BE49-F238E27FC236}">
                  <a16:creationId xmlns:a16="http://schemas.microsoft.com/office/drawing/2014/main" id="{ABB7E377-7313-7AC5-7C0F-5B7E6A31B2CB}"/>
                </a:ext>
              </a:extLst>
            </p:cNvPr>
            <p:cNvSpPr txBox="1"/>
            <p:nvPr/>
          </p:nvSpPr>
          <p:spPr bwMode="auto">
            <a:xfrm>
              <a:off x="727220" y="5283009"/>
              <a:ext cx="973182" cy="35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205" eaLnBrk="0" fontAlgn="base" hangingPunct="0">
                <a:lnSpc>
                  <a:spcPct val="120000"/>
                </a:lnSpc>
                <a:spcBef>
                  <a:spcPct val="0"/>
                </a:spcBef>
                <a:spcAft>
                  <a:spcPct val="0"/>
                </a:spcAft>
              </a:pPr>
              <a:r>
                <a:rPr lang="en-US" sz="1050">
                  <a:solidFill>
                    <a:srgbClr val="000000">
                      <a:lumMod val="65000"/>
                      <a:lumOff val="35000"/>
                    </a:srgbClr>
                  </a:solidFill>
                  <a:latin typeface="Arial" panose="020B0604020202020204" pitchFamily="34" charset="0"/>
                  <a:cs typeface="Arial" panose="020B0604020202020204" pitchFamily="34" charset="0"/>
                </a:rPr>
                <a:t>51-100</a:t>
              </a:r>
            </a:p>
          </p:txBody>
        </p:sp>
        <p:sp>
          <p:nvSpPr>
            <p:cNvPr id="25" name="TextBox 24">
              <a:extLst>
                <a:ext uri="{FF2B5EF4-FFF2-40B4-BE49-F238E27FC236}">
                  <a16:creationId xmlns:a16="http://schemas.microsoft.com/office/drawing/2014/main" id="{E1FD0DDB-D646-4EE3-C8F1-115922670566}"/>
                </a:ext>
              </a:extLst>
            </p:cNvPr>
            <p:cNvSpPr txBox="1"/>
            <p:nvPr/>
          </p:nvSpPr>
          <p:spPr bwMode="auto">
            <a:xfrm>
              <a:off x="727220" y="5665666"/>
              <a:ext cx="973182" cy="35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defTabSz="685205" eaLnBrk="0" fontAlgn="base" hangingPunct="0">
                <a:lnSpc>
                  <a:spcPct val="120000"/>
                </a:lnSpc>
                <a:spcBef>
                  <a:spcPct val="0"/>
                </a:spcBef>
                <a:spcAft>
                  <a:spcPct val="0"/>
                </a:spcAft>
              </a:pPr>
              <a:r>
                <a:rPr lang="en-US" sz="1050">
                  <a:solidFill>
                    <a:srgbClr val="000000">
                      <a:lumMod val="65000"/>
                      <a:lumOff val="35000"/>
                    </a:srgbClr>
                  </a:solidFill>
                  <a:latin typeface="Arial" panose="020B0604020202020204" pitchFamily="34" charset="0"/>
                  <a:cs typeface="Arial" panose="020B0604020202020204" pitchFamily="34" charset="0"/>
                </a:rPr>
                <a:t>101+</a:t>
              </a:r>
            </a:p>
          </p:txBody>
        </p:sp>
      </p:grpSp>
    </p:spTree>
    <p:extLst>
      <p:ext uri="{BB962C8B-B14F-4D97-AF65-F5344CB8AC3E}">
        <p14:creationId xmlns:p14="http://schemas.microsoft.com/office/powerpoint/2010/main" val="411036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52FC13AF-052E-5A47-EE03-6562B0D5E1D7}"/>
              </a:ext>
            </a:extLst>
          </p:cNvPr>
          <p:cNvSpPr>
            <a:spLocks noGrp="1"/>
          </p:cNvSpPr>
          <p:nvPr>
            <p:ph type="title"/>
          </p:nvPr>
        </p:nvSpPr>
        <p:spPr>
          <a:xfrm>
            <a:off x="-1190" y="325668"/>
            <a:ext cx="8772939" cy="994172"/>
          </a:xfrm>
        </p:spPr>
        <p:txBody>
          <a:bodyPr/>
          <a:lstStyle/>
          <a:p>
            <a:pPr algn="ctr"/>
            <a:r>
              <a:rPr lang="en-US" sz="3600">
                <a:latin typeface="Calibri Light"/>
                <a:ea typeface="Calibri Light"/>
                <a:cs typeface="Calibri Light"/>
              </a:rPr>
              <a:t>Asking A Question &amp; Using Closed Captioning</a:t>
            </a:r>
          </a:p>
        </p:txBody>
      </p:sp>
      <p:pic>
        <p:nvPicPr>
          <p:cNvPr id="29" name="Picture 28" descr="Zoom control panel">
            <a:extLst>
              <a:ext uri="{FF2B5EF4-FFF2-40B4-BE49-F238E27FC236}">
                <a16:creationId xmlns:a16="http://schemas.microsoft.com/office/drawing/2014/main" id="{A11E35F2-9213-A6E3-C9E2-5C8C9939BC75}"/>
              </a:ext>
            </a:extLst>
          </p:cNvPr>
          <p:cNvPicPr>
            <a:picLocks noChangeAspect="1"/>
          </p:cNvPicPr>
          <p:nvPr/>
        </p:nvPicPr>
        <p:blipFill>
          <a:blip r:embed="rId3"/>
          <a:stretch>
            <a:fillRect/>
          </a:stretch>
        </p:blipFill>
        <p:spPr>
          <a:xfrm>
            <a:off x="1623756" y="1565080"/>
            <a:ext cx="5788654" cy="717866"/>
          </a:xfrm>
          <a:prstGeom prst="rect">
            <a:avLst/>
          </a:prstGeom>
        </p:spPr>
      </p:pic>
      <p:sp>
        <p:nvSpPr>
          <p:cNvPr id="30" name="TextBox 29">
            <a:extLst>
              <a:ext uri="{FF2B5EF4-FFF2-40B4-BE49-F238E27FC236}">
                <a16:creationId xmlns:a16="http://schemas.microsoft.com/office/drawing/2014/main" id="{E6B376A2-4E63-76EC-D11E-295D0F644659}"/>
              </a:ext>
            </a:extLst>
          </p:cNvPr>
          <p:cNvSpPr txBox="1"/>
          <p:nvPr/>
        </p:nvSpPr>
        <p:spPr>
          <a:xfrm>
            <a:off x="830892" y="2872984"/>
            <a:ext cx="7481227" cy="200824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rPr>
              <a:t>All functions are located at the bottom of your screen​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rPr>
              <a:t>​</a:t>
            </a:r>
          </a:p>
          <a:p>
            <a:pPr marL="257175" indent="-257175">
              <a:buFont typeface="Arial"/>
              <a:buChar char="•"/>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rPr>
              <a:t>Ask questions by using the Q&amp;A function​ (you will </a:t>
            </a:r>
            <a:r>
              <a:rPr kumimoji="0" lang="en-US" sz="1800" b="1" i="0" u="sng" strike="noStrike" kern="1200" cap="none" spc="0" normalizeH="0" baseline="0" noProof="0">
                <a:ln>
                  <a:noFill/>
                </a:ln>
                <a:solidFill>
                  <a:prstClr val="black"/>
                </a:solidFill>
                <a:effectLst/>
                <a:uLnTx/>
                <a:uFillTx/>
                <a:latin typeface="Calibri" panose="020F0502020204030204"/>
                <a:ea typeface="+mn-ea"/>
                <a:cs typeface="Arial"/>
              </a:rPr>
              <a:t>not</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rPr>
              <a: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rPr>
              <a:t>be able to </a:t>
            </a:r>
            <a:r>
              <a:rPr lang="en-US" sz="1800">
                <a:solidFill>
                  <a:prstClr val="black"/>
                </a:solidFill>
                <a:latin typeface="Calibri" panose="020F0502020204030204"/>
                <a:cs typeface="Arial"/>
              </a:rPr>
              <a:t>unmute). </a:t>
            </a:r>
            <a:r>
              <a:rPr lang="en-US" sz="1800">
                <a:solidFill>
                  <a:prstClr val="black"/>
                </a:solidFill>
                <a:latin typeface="Calibri" panose="020F0502020204030204"/>
                <a:cs typeface="Calibri"/>
              </a:rPr>
              <a:t>Please indicate if you would like your questions to be anonymous.</a:t>
            </a:r>
            <a:endParaRPr lang="en-US" sz="1800">
              <a:solidFill>
                <a:prstClr val="black"/>
              </a:solidFill>
              <a:latin typeface="Calibri" panose="020F0502020204030204"/>
              <a:ea typeface="Calibri"/>
              <a:cs typeface="Calibri"/>
            </a:endParaRPr>
          </a:p>
          <a:p>
            <a:pPr marL="257175" marR="0" lvl="0" indent="-257175" algn="l" defTabSz="6858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rPr>
              <a:t>Use the chat for discussion &amp; interactive activities​</a:t>
            </a:r>
            <a:r>
              <a:rPr lang="en-US" sz="1800">
                <a:solidFill>
                  <a:prstClr val="black"/>
                </a:solidFill>
                <a:latin typeface="Calibri" panose="020F0502020204030204"/>
                <a:cs typeface="Arial"/>
              </a:rPr>
              <a:t>.</a:t>
            </a:r>
            <a:endParaRPr lang="en-US" sz="1800">
              <a:solidFill>
                <a:prstClr val="black"/>
              </a:solidFill>
              <a:latin typeface="Calibri" panose="020F0502020204030204"/>
              <a:ea typeface="Calibri"/>
              <a:cs typeface="Arial"/>
            </a:endParaRPr>
          </a:p>
          <a:p>
            <a:pPr marL="257175" indent="-257175">
              <a:buFont typeface="Arial"/>
              <a:buChar char="•"/>
              <a:defRPr/>
            </a:pPr>
            <a:r>
              <a:rPr lang="en-US" sz="1800">
                <a:solidFill>
                  <a:prstClr val="black"/>
                </a:solidFill>
                <a:latin typeface="Calibri" panose="020F0502020204030204"/>
                <a:ea typeface="Calibri"/>
                <a:cs typeface="Arial"/>
              </a:rPr>
              <a:t>Click                 and then select "Show Captions" to access closed                                        captioning or "View Full Transcript" to access the transcript.</a:t>
            </a:r>
            <a:endParaRPr lang="en-US" sz="1350">
              <a:solidFill>
                <a:prstClr val="black"/>
              </a:solidFill>
              <a:cs typeface="Calibri"/>
            </a:endParaRPr>
          </a:p>
          <a:p>
            <a:pPr>
              <a:buFont typeface="Arial"/>
              <a:buChar char="•"/>
              <a:defRPr/>
            </a:pPr>
            <a:endParaRPr lang="en-US" sz="1800">
              <a:solidFill>
                <a:prstClr val="black"/>
              </a:solidFill>
              <a:latin typeface="Calibri" panose="020F0502020204030204"/>
              <a:ea typeface="Calibri"/>
              <a:cs typeface="Arial"/>
            </a:endParaRPr>
          </a:p>
        </p:txBody>
      </p:sp>
      <p:pic>
        <p:nvPicPr>
          <p:cNvPr id="31" name="Picture 30" descr="Live Transcript and Closed Captioning Zoom icon">
            <a:extLst>
              <a:ext uri="{FF2B5EF4-FFF2-40B4-BE49-F238E27FC236}">
                <a16:creationId xmlns:a16="http://schemas.microsoft.com/office/drawing/2014/main" id="{EB831FDC-A180-C3D1-C49A-0EB2C4188C4A}"/>
              </a:ext>
            </a:extLst>
          </p:cNvPr>
          <p:cNvPicPr>
            <a:picLocks noChangeAspect="1"/>
          </p:cNvPicPr>
          <p:nvPr/>
        </p:nvPicPr>
        <p:blipFill rotWithShape="1">
          <a:blip r:embed="rId4"/>
          <a:srcRect t="13793" r="1075"/>
          <a:stretch/>
        </p:blipFill>
        <p:spPr>
          <a:xfrm>
            <a:off x="1624348" y="3970102"/>
            <a:ext cx="754664" cy="418319"/>
          </a:xfrm>
          <a:prstGeom prst="rect">
            <a:avLst/>
          </a:prstGeom>
        </p:spPr>
      </p:pic>
      <p:sp>
        <p:nvSpPr>
          <p:cNvPr id="32" name="TextBox 31">
            <a:extLst>
              <a:ext uri="{FF2B5EF4-FFF2-40B4-BE49-F238E27FC236}">
                <a16:creationId xmlns:a16="http://schemas.microsoft.com/office/drawing/2014/main" id="{F8AB4C75-3441-FC63-C741-A36787096282}"/>
              </a:ext>
            </a:extLst>
          </p:cNvPr>
          <p:cNvSpPr txBox="1"/>
          <p:nvPr/>
        </p:nvSpPr>
        <p:spPr>
          <a:xfrm>
            <a:off x="425297" y="4867009"/>
            <a:ext cx="6574734"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ea typeface="Calibri"/>
                <a:cs typeface="Calibri"/>
              </a:rPr>
              <a:t>*If you are experiencing technical difficulties, please send a direct Zoom chat message to Hosts and Panelists.</a:t>
            </a:r>
            <a:endParaRPr lang="en-US" sz="1350"/>
          </a:p>
        </p:txBody>
      </p:sp>
      <p:sp>
        <p:nvSpPr>
          <p:cNvPr id="33" name="TextBox 32">
            <a:extLst>
              <a:ext uri="{FF2B5EF4-FFF2-40B4-BE49-F238E27FC236}">
                <a16:creationId xmlns:a16="http://schemas.microsoft.com/office/drawing/2014/main" id="{73E4E5A3-4672-D463-6D7C-BF9DF7873F13}"/>
              </a:ext>
            </a:extLst>
          </p:cNvPr>
          <p:cNvSpPr txBox="1"/>
          <p:nvPr/>
        </p:nvSpPr>
        <p:spPr>
          <a:xfrm>
            <a:off x="425296" y="5352531"/>
            <a:ext cx="6979335" cy="5616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b="1">
                <a:ea typeface="Calibri"/>
                <a:cs typeface="Calibri"/>
              </a:rPr>
              <a:t>*Webinar slides and recording will be posted on the website following the event's conclusion</a:t>
            </a:r>
            <a:endParaRPr lang="en-US" sz="1600" b="1">
              <a:cs typeface="Calibri"/>
            </a:endParaRPr>
          </a:p>
        </p:txBody>
      </p:sp>
    </p:spTree>
    <p:extLst>
      <p:ext uri="{BB962C8B-B14F-4D97-AF65-F5344CB8AC3E}">
        <p14:creationId xmlns:p14="http://schemas.microsoft.com/office/powerpoint/2010/main" val="1408284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2BA5F7-BED8-C1A4-998F-D490A45A2BB1}"/>
              </a:ext>
            </a:extLst>
          </p:cNvPr>
          <p:cNvSpPr/>
          <p:nvPr/>
        </p:nvSpPr>
        <p:spPr>
          <a:xfrm>
            <a:off x="5058239" y="2982025"/>
            <a:ext cx="3502868" cy="1546577"/>
          </a:xfrm>
          <a:prstGeom prst="rect">
            <a:avLst/>
          </a:prstGeom>
        </p:spPr>
        <p:txBody>
          <a:bodyPr wrap="square" lIns="0" rIns="0">
            <a:spAutoFit/>
          </a:bodyPr>
          <a:lstStyle/>
          <a:p>
            <a:pPr defTabSz="685205" eaLnBrk="0" fontAlgn="base" hangingPunct="0">
              <a:spcBef>
                <a:spcPct val="0"/>
              </a:spcBef>
              <a:spcAft>
                <a:spcPct val="0"/>
              </a:spcAft>
            </a:pPr>
            <a:r>
              <a:rPr lang="en-US" sz="1350">
                <a:solidFill>
                  <a:srgbClr val="000000">
                    <a:lumMod val="65000"/>
                    <a:lumOff val="35000"/>
                  </a:srgbClr>
                </a:solidFill>
                <a:latin typeface="Arial" panose="020B0604020202020204" pitchFamily="34" charset="0"/>
                <a:ea typeface="Segoe UI"/>
                <a:cs typeface="Arial" panose="020B0604020202020204" pitchFamily="34" charset="0"/>
              </a:rPr>
              <a:t>The site is designed to connect </a:t>
            </a:r>
            <a:r>
              <a:rPr lang="en-US" sz="1350" b="1">
                <a:solidFill>
                  <a:srgbClr val="000000">
                    <a:lumMod val="65000"/>
                    <a:lumOff val="35000"/>
                  </a:srgbClr>
                </a:solidFill>
                <a:latin typeface="Arial" panose="020B0604020202020204" pitchFamily="34" charset="0"/>
                <a:ea typeface="Segoe UI"/>
                <a:cs typeface="Arial" panose="020B0604020202020204" pitchFamily="34" charset="0"/>
              </a:rPr>
              <a:t>career seekers</a:t>
            </a:r>
            <a:r>
              <a:rPr lang="en-US" sz="1350">
                <a:solidFill>
                  <a:srgbClr val="000000">
                    <a:lumMod val="65000"/>
                    <a:lumOff val="35000"/>
                  </a:srgbClr>
                </a:solidFill>
                <a:latin typeface="Arial" panose="020B0604020202020204" pitchFamily="34" charset="0"/>
                <a:ea typeface="Segoe UI"/>
                <a:cs typeface="Arial" panose="020B0604020202020204" pitchFamily="34" charset="0"/>
              </a:rPr>
              <a:t>, </a:t>
            </a:r>
            <a:r>
              <a:rPr lang="en-US" sz="1350" b="1">
                <a:solidFill>
                  <a:srgbClr val="000000">
                    <a:lumMod val="65000"/>
                    <a:lumOff val="35000"/>
                  </a:srgbClr>
                </a:solidFill>
                <a:latin typeface="Arial" panose="020B0604020202020204" pitchFamily="34" charset="0"/>
                <a:ea typeface="Segoe UI"/>
                <a:cs typeface="Arial" panose="020B0604020202020204" pitchFamily="34" charset="0"/>
              </a:rPr>
              <a:t>employers</a:t>
            </a:r>
            <a:r>
              <a:rPr lang="en-US" sz="1350">
                <a:solidFill>
                  <a:srgbClr val="000000">
                    <a:lumMod val="65000"/>
                    <a:lumOff val="35000"/>
                  </a:srgbClr>
                </a:solidFill>
                <a:latin typeface="Arial" panose="020B0604020202020204" pitchFamily="34" charset="0"/>
                <a:ea typeface="Segoe UI"/>
                <a:cs typeface="Arial" panose="020B0604020202020204" pitchFamily="34" charset="0"/>
              </a:rPr>
              <a:t>, </a:t>
            </a:r>
            <a:r>
              <a:rPr lang="en-US" sz="1350" b="1">
                <a:solidFill>
                  <a:srgbClr val="000000">
                    <a:lumMod val="65000"/>
                    <a:lumOff val="35000"/>
                  </a:srgbClr>
                </a:solidFill>
                <a:latin typeface="Arial" panose="020B0604020202020204" pitchFamily="34" charset="0"/>
                <a:ea typeface="Segoe UI"/>
                <a:cs typeface="Arial" panose="020B0604020202020204" pitchFamily="34" charset="0"/>
              </a:rPr>
              <a:t>sponsors</a:t>
            </a:r>
            <a:r>
              <a:rPr lang="en-US" sz="1350">
                <a:solidFill>
                  <a:srgbClr val="000000">
                    <a:lumMod val="65000"/>
                    <a:lumOff val="35000"/>
                  </a:srgbClr>
                </a:solidFill>
                <a:latin typeface="Arial" panose="020B0604020202020204" pitchFamily="34" charset="0"/>
                <a:ea typeface="Segoe UI"/>
                <a:cs typeface="Arial" panose="020B0604020202020204" pitchFamily="34" charset="0"/>
              </a:rPr>
              <a:t>, </a:t>
            </a:r>
            <a:r>
              <a:rPr lang="en-US" sz="1350" b="1">
                <a:solidFill>
                  <a:srgbClr val="000000">
                    <a:lumMod val="65000"/>
                    <a:lumOff val="35000"/>
                  </a:srgbClr>
                </a:solidFill>
                <a:latin typeface="Arial" panose="020B0604020202020204" pitchFamily="34" charset="0"/>
                <a:ea typeface="Segoe UI"/>
                <a:cs typeface="Arial" panose="020B0604020202020204" pitchFamily="34" charset="0"/>
              </a:rPr>
              <a:t>educators</a:t>
            </a:r>
            <a:r>
              <a:rPr lang="en-US" sz="1350">
                <a:solidFill>
                  <a:srgbClr val="000000">
                    <a:lumMod val="65000"/>
                    <a:lumOff val="35000"/>
                  </a:srgbClr>
                </a:solidFill>
                <a:latin typeface="Arial" panose="020B0604020202020204" pitchFamily="34" charset="0"/>
                <a:ea typeface="Segoe UI"/>
                <a:cs typeface="Arial" panose="020B0604020202020204" pitchFamily="34" charset="0"/>
              </a:rPr>
              <a:t>, and </a:t>
            </a:r>
            <a:r>
              <a:rPr lang="en-US" sz="1350" b="1">
                <a:solidFill>
                  <a:srgbClr val="000000">
                    <a:lumMod val="65000"/>
                    <a:lumOff val="35000"/>
                  </a:srgbClr>
                </a:solidFill>
                <a:latin typeface="Arial" panose="020B0604020202020204" pitchFamily="34" charset="0"/>
                <a:ea typeface="Segoe UI"/>
                <a:cs typeface="Arial" panose="020B0604020202020204" pitchFamily="34" charset="0"/>
              </a:rPr>
              <a:t>training providers</a:t>
            </a:r>
            <a:r>
              <a:rPr lang="en-US" sz="1350">
                <a:solidFill>
                  <a:srgbClr val="000000">
                    <a:lumMod val="65000"/>
                    <a:lumOff val="35000"/>
                  </a:srgbClr>
                </a:solidFill>
                <a:latin typeface="Arial" panose="020B0604020202020204" pitchFamily="34" charset="0"/>
                <a:ea typeface="Segoe UI"/>
                <a:cs typeface="Arial" panose="020B0604020202020204" pitchFamily="34" charset="0"/>
              </a:rPr>
              <a:t> to the resources and tools they need to learn about apprenticeship and take-action finding an apprenticeship, starting an apprenticeship program, or becoming a participating training provider.​</a:t>
            </a:r>
            <a:endParaRPr lang="en-US" sz="1350">
              <a:solidFill>
                <a:srgbClr val="000000">
                  <a:lumMod val="65000"/>
                  <a:lumOff val="35000"/>
                </a:srgbClr>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4A29449D-22D5-1E4D-6F36-95BC75723847}"/>
              </a:ext>
            </a:extLst>
          </p:cNvPr>
          <p:cNvSpPr txBox="1">
            <a:spLocks/>
          </p:cNvSpPr>
          <p:nvPr/>
        </p:nvSpPr>
        <p:spPr>
          <a:xfrm>
            <a:off x="5767132" y="1823585"/>
            <a:ext cx="2766128" cy="914535"/>
          </a:xfrm>
          <a:prstGeom prst="rect">
            <a:avLst/>
          </a:prstGeom>
        </p:spPr>
        <p:txBody>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9525" lvl="1" indent="0">
              <a:buNone/>
            </a:pPr>
            <a:r>
              <a:rPr lang="en-US" sz="1350">
                <a:solidFill>
                  <a:srgbClr val="5E5E5E"/>
                </a:solidFill>
                <a:latin typeface="Arial"/>
                <a:cs typeface="Arial"/>
              </a:rPr>
              <a:t>The</a:t>
            </a:r>
            <a:r>
              <a:rPr lang="en-US" sz="1350" b="1">
                <a:solidFill>
                  <a:srgbClr val="5E5E5E"/>
                </a:solidFill>
                <a:latin typeface="Arial"/>
                <a:cs typeface="Arial"/>
              </a:rPr>
              <a:t> </a:t>
            </a:r>
            <a:r>
              <a:rPr lang="en-US" sz="1350" b="1">
                <a:solidFill>
                  <a:srgbClr val="FA5333"/>
                </a:solidFill>
                <a:latin typeface="Arial"/>
                <a:cs typeface="Arial"/>
              </a:rPr>
              <a:t>U.S. Department of Labor </a:t>
            </a:r>
            <a:r>
              <a:rPr lang="en-US" sz="1350">
                <a:solidFill>
                  <a:srgbClr val="5E5E5E"/>
                </a:solidFill>
                <a:latin typeface="Arial"/>
                <a:cs typeface="Arial"/>
              </a:rPr>
              <a:t>launched </a:t>
            </a:r>
            <a:r>
              <a:rPr lang="en-US" sz="1350" b="1">
                <a:solidFill>
                  <a:srgbClr val="FA5333"/>
                </a:solidFill>
                <a:latin typeface="Arial"/>
                <a:cs typeface="Arial"/>
              </a:rPr>
              <a:t>Apprenticeship.gov</a:t>
            </a:r>
            <a:r>
              <a:rPr lang="en-US" sz="1350">
                <a:solidFill>
                  <a:srgbClr val="FA5333"/>
                </a:solidFill>
                <a:latin typeface="Arial"/>
                <a:cs typeface="Arial"/>
              </a:rPr>
              <a:t> </a:t>
            </a:r>
            <a:r>
              <a:rPr lang="en-US" sz="1350">
                <a:solidFill>
                  <a:srgbClr val="5E5E5E"/>
                </a:solidFill>
                <a:latin typeface="Arial"/>
                <a:cs typeface="Arial"/>
              </a:rPr>
              <a:t>in 2018 as the one-stop source for all things apprenticeship. </a:t>
            </a:r>
          </a:p>
        </p:txBody>
      </p:sp>
      <p:sp>
        <p:nvSpPr>
          <p:cNvPr id="6" name="Title 2">
            <a:extLst>
              <a:ext uri="{FF2B5EF4-FFF2-40B4-BE49-F238E27FC236}">
                <a16:creationId xmlns:a16="http://schemas.microsoft.com/office/drawing/2014/main" id="{2E2D459C-F605-4161-DB12-CAEA205CF3AE}"/>
              </a:ext>
            </a:extLst>
          </p:cNvPr>
          <p:cNvSpPr>
            <a:spLocks noGrp="1"/>
          </p:cNvSpPr>
          <p:nvPr>
            <p:ph type="title"/>
          </p:nvPr>
        </p:nvSpPr>
        <p:spPr>
          <a:xfrm>
            <a:off x="610743" y="863004"/>
            <a:ext cx="4678132" cy="383182"/>
          </a:xfrm>
          <a:solidFill>
            <a:schemeClr val="accent2"/>
          </a:solidFill>
        </p:spPr>
        <p:txBody>
          <a:bodyPr/>
          <a:lstStyle/>
          <a:p>
            <a:r>
              <a:rPr lang="en-US" sz="2400" b="1">
                <a:solidFill>
                  <a:schemeClr val="bg1"/>
                </a:solidFill>
              </a:rPr>
              <a:t>APPRENTICESHIP.GOV </a:t>
            </a:r>
            <a:r>
              <a:rPr lang="en-US" sz="2400">
                <a:solidFill>
                  <a:schemeClr val="bg1"/>
                </a:solidFill>
              </a:rPr>
              <a:t>OVERVIEW</a:t>
            </a:r>
          </a:p>
        </p:txBody>
      </p:sp>
      <p:pic>
        <p:nvPicPr>
          <p:cNvPr id="7" name="Picture 6" descr="A picture containing text, computer, person, computer&#10;&#10;Description automatically generated">
            <a:extLst>
              <a:ext uri="{FF2B5EF4-FFF2-40B4-BE49-F238E27FC236}">
                <a16:creationId xmlns:a16="http://schemas.microsoft.com/office/drawing/2014/main" id="{2A7A3BA7-4009-1357-C77A-359C6863FF70}"/>
              </a:ext>
            </a:extLst>
          </p:cNvPr>
          <p:cNvPicPr>
            <a:picLocks noChangeAspect="1"/>
          </p:cNvPicPr>
          <p:nvPr/>
        </p:nvPicPr>
        <p:blipFill rotWithShape="1">
          <a:blip r:embed="rId2">
            <a:extLst>
              <a:ext uri="{28A0092B-C50C-407E-A947-70E740481C1C}">
                <a14:useLocalDpi xmlns:a14="http://schemas.microsoft.com/office/drawing/2010/main" val="0"/>
              </a:ext>
            </a:extLst>
          </a:blip>
          <a:srcRect l="12552" t="1125" r="8156" b="14343"/>
          <a:stretch/>
        </p:blipFill>
        <p:spPr>
          <a:xfrm>
            <a:off x="610743" y="1439999"/>
            <a:ext cx="4241800" cy="3084055"/>
          </a:xfrm>
          <a:prstGeom prst="rect">
            <a:avLst/>
          </a:prstGeom>
        </p:spPr>
      </p:pic>
      <p:pic>
        <p:nvPicPr>
          <p:cNvPr id="8" name="Graphic 7">
            <a:extLst>
              <a:ext uri="{FF2B5EF4-FFF2-40B4-BE49-F238E27FC236}">
                <a16:creationId xmlns:a16="http://schemas.microsoft.com/office/drawing/2014/main" id="{3B0798D0-1D61-4E5F-F844-F639DF6A5B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0392" y="1823586"/>
            <a:ext cx="664535" cy="664535"/>
          </a:xfrm>
          <a:prstGeom prst="rect">
            <a:avLst/>
          </a:prstGeom>
        </p:spPr>
      </p:pic>
    </p:spTree>
    <p:extLst>
      <p:ext uri="{BB962C8B-B14F-4D97-AF65-F5344CB8AC3E}">
        <p14:creationId xmlns:p14="http://schemas.microsoft.com/office/powerpoint/2010/main" val="4289387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DC2B08E-4DA8-F9A2-E31D-01E02C8DF7D3}"/>
              </a:ext>
            </a:extLst>
          </p:cNvPr>
          <p:cNvSpPr txBox="1">
            <a:spLocks/>
          </p:cNvSpPr>
          <p:nvPr/>
        </p:nvSpPr>
        <p:spPr>
          <a:xfrm>
            <a:off x="342236" y="3124035"/>
            <a:ext cx="3345092" cy="1504871"/>
          </a:xfrm>
          <a:prstGeom prst="rect">
            <a:avLst/>
          </a:prstGeom>
        </p:spPr>
        <p:txBody>
          <a:bodyPr vert="horz" lIns="68562" tIns="34281" rIns="68562" bIns="34281" rtlCol="0" anchor="t">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49" b="1">
                <a:solidFill>
                  <a:srgbClr val="4D5D6C"/>
                </a:solidFill>
                <a:latin typeface="Open Sans" panose="020B0606030504020204" pitchFamily="34" charset="0"/>
                <a:ea typeface="Open Sans" panose="020B0606030504020204" pitchFamily="34" charset="0"/>
                <a:cs typeface="Open Sans" panose="020B0606030504020204" pitchFamily="34" charset="0"/>
              </a:rPr>
              <a:t>The </a:t>
            </a:r>
            <a:r>
              <a:rPr lang="en-US" sz="1349" b="1">
                <a:solidFill>
                  <a:srgbClr val="EE3435"/>
                </a:solidFill>
                <a:latin typeface="Open Sans" panose="020B0606030504020204" pitchFamily="34" charset="0"/>
                <a:ea typeface="Open Sans" panose="020B0606030504020204" pitchFamily="34" charset="0"/>
                <a:cs typeface="Open Sans" panose="020B0606030504020204" pitchFamily="34" charset="0"/>
              </a:rPr>
              <a:t>Registered Apprenticeship Academy </a:t>
            </a:r>
            <a:r>
              <a:rPr lang="en-US" sz="1349" b="1">
                <a:solidFill>
                  <a:srgbClr val="4D5D6C"/>
                </a:solidFill>
                <a:latin typeface="Open Sans" panose="020B0606030504020204" pitchFamily="34" charset="0"/>
                <a:ea typeface="Open Sans" panose="020B0606030504020204" pitchFamily="34" charset="0"/>
                <a:cs typeface="Open Sans" panose="020B0606030504020204" pitchFamily="34" charset="0"/>
              </a:rPr>
              <a:t>is an </a:t>
            </a:r>
            <a:r>
              <a:rPr lang="en-US" sz="1349" b="1">
                <a:solidFill>
                  <a:srgbClr val="EE3435"/>
                </a:solidFill>
                <a:latin typeface="Open Sans" panose="020B0606030504020204" pitchFamily="34" charset="0"/>
                <a:ea typeface="Open Sans" panose="020B0606030504020204" pitchFamily="34" charset="0"/>
                <a:cs typeface="Open Sans" panose="020B0606030504020204" pitchFamily="34" charset="0"/>
              </a:rPr>
              <a:t>interactive learning hub</a:t>
            </a:r>
            <a:r>
              <a:rPr lang="en-US" sz="1349" b="1">
                <a:solidFill>
                  <a:srgbClr val="4D5D6C"/>
                </a:solidFill>
                <a:latin typeface="Open Sans" panose="020B0606030504020204" pitchFamily="34" charset="0"/>
                <a:ea typeface="Open Sans" panose="020B0606030504020204" pitchFamily="34" charset="0"/>
                <a:cs typeface="Open Sans" panose="020B0606030504020204" pitchFamily="34" charset="0"/>
              </a:rPr>
              <a:t> designed to inform, educate, and assist Registered Apprenticeship Stakeholders succeed in their respective roles by providing vital learning pathways that are accessible, impactful, and relevant.</a:t>
            </a:r>
            <a:endParaRPr lang="en-US" b="1">
              <a:solidFill>
                <a:srgbClr val="4D5D6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B7A5B32C-C73B-2315-D402-A9C8F02CBD10}"/>
              </a:ext>
            </a:extLst>
          </p:cNvPr>
          <p:cNvPicPr>
            <a:picLocks noChangeAspect="1"/>
          </p:cNvPicPr>
          <p:nvPr/>
        </p:nvPicPr>
        <p:blipFill rotWithShape="1">
          <a:blip r:embed="rId2"/>
          <a:srcRect t="1066" b="-1"/>
          <a:stretch/>
        </p:blipFill>
        <p:spPr>
          <a:xfrm>
            <a:off x="141264" y="590143"/>
            <a:ext cx="6627674" cy="2249745"/>
          </a:xfrm>
          <a:prstGeom prst="rect">
            <a:avLst/>
          </a:prstGeom>
          <a:effectLst>
            <a:outerShdw blurRad="50800" dist="38100" dir="2700000" algn="tl" rotWithShape="0">
              <a:prstClr val="black">
                <a:alpha val="40000"/>
              </a:prstClr>
            </a:outerShdw>
          </a:effectLst>
        </p:spPr>
      </p:pic>
      <p:cxnSp>
        <p:nvCxnSpPr>
          <p:cNvPr id="6" name="Straight Connector 5">
            <a:extLst>
              <a:ext uri="{FF2B5EF4-FFF2-40B4-BE49-F238E27FC236}">
                <a16:creationId xmlns:a16="http://schemas.microsoft.com/office/drawing/2014/main" id="{A59799E5-67DD-5C6E-2697-4CEBA1BB5B61}"/>
              </a:ext>
            </a:extLst>
          </p:cNvPr>
          <p:cNvCxnSpPr>
            <a:cxnSpLocks/>
          </p:cNvCxnSpPr>
          <p:nvPr/>
        </p:nvCxnSpPr>
        <p:spPr>
          <a:xfrm>
            <a:off x="4439299" y="2981961"/>
            <a:ext cx="0" cy="2174663"/>
          </a:xfrm>
          <a:prstGeom prst="line">
            <a:avLst/>
          </a:prstGeom>
          <a:noFill/>
          <a:ln w="25400" cap="flat">
            <a:solidFill>
              <a:srgbClr val="4D5D6C"/>
            </a:solidFill>
            <a:prstDash val="solid"/>
            <a:miter lim="400000"/>
          </a:ln>
          <a:effectLst/>
          <a:sp3d/>
        </p:spPr>
        <p:style>
          <a:lnRef idx="0">
            <a:scrgbClr r="0" g="0" b="0"/>
          </a:lnRef>
          <a:fillRef idx="0">
            <a:scrgbClr r="0" g="0" b="0"/>
          </a:fillRef>
          <a:effectRef idx="0">
            <a:scrgbClr r="0" g="0" b="0"/>
          </a:effectRef>
          <a:fontRef idx="none"/>
        </p:style>
      </p:cxnSp>
      <p:pic>
        <p:nvPicPr>
          <p:cNvPr id="7" name="Picture 6">
            <a:extLst>
              <a:ext uri="{FF2B5EF4-FFF2-40B4-BE49-F238E27FC236}">
                <a16:creationId xmlns:a16="http://schemas.microsoft.com/office/drawing/2014/main" id="{1FF708F0-3515-62E0-EF44-531599C18889}"/>
              </a:ext>
            </a:extLst>
          </p:cNvPr>
          <p:cNvPicPr>
            <a:picLocks noChangeAspect="1"/>
          </p:cNvPicPr>
          <p:nvPr/>
        </p:nvPicPr>
        <p:blipFill rotWithShape="1">
          <a:blip r:embed="rId3"/>
          <a:srcRect b="12535"/>
          <a:stretch/>
        </p:blipFill>
        <p:spPr>
          <a:xfrm>
            <a:off x="5519740" y="1811884"/>
            <a:ext cx="3537114" cy="1586051"/>
          </a:xfrm>
          <a:prstGeom prst="rect">
            <a:avLst/>
          </a:prstGeom>
          <a:effectLst>
            <a:outerShdw blurRad="50800" dist="38100" dir="2700000" algn="tl" rotWithShape="0">
              <a:prstClr val="black">
                <a:alpha val="40000"/>
              </a:prstClr>
            </a:outerShdw>
          </a:effectLst>
        </p:spPr>
      </p:pic>
      <p:sp>
        <p:nvSpPr>
          <p:cNvPr id="8" name="Freeform 4">
            <a:extLst>
              <a:ext uri="{FF2B5EF4-FFF2-40B4-BE49-F238E27FC236}">
                <a16:creationId xmlns:a16="http://schemas.microsoft.com/office/drawing/2014/main" id="{D79031CC-0F52-17DB-2425-AE4FD03A2D53}"/>
              </a:ext>
            </a:extLst>
          </p:cNvPr>
          <p:cNvSpPr/>
          <p:nvPr/>
        </p:nvSpPr>
        <p:spPr>
          <a:xfrm>
            <a:off x="7187928" y="3442712"/>
            <a:ext cx="1070210" cy="544155"/>
          </a:xfrm>
          <a:custGeom>
            <a:avLst/>
            <a:gdLst/>
            <a:ahLst/>
            <a:cxnLst/>
            <a:rect l="l" t="t" r="r" b="b"/>
            <a:pathLst>
              <a:path w="5449947" h="5625752">
                <a:moveTo>
                  <a:pt x="0" y="5625752"/>
                </a:moveTo>
                <a:lnTo>
                  <a:pt x="5449947" y="5625752"/>
                </a:lnTo>
                <a:lnTo>
                  <a:pt x="5449947" y="0"/>
                </a:lnTo>
                <a:lnTo>
                  <a:pt x="0" y="0"/>
                </a:lnTo>
                <a:lnTo>
                  <a:pt x="0" y="5625752"/>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595" eaLnBrk="0" fontAlgn="base" hangingPunct="0">
              <a:spcBef>
                <a:spcPct val="0"/>
              </a:spcBef>
              <a:spcAft>
                <a:spcPct val="0"/>
              </a:spcAft>
              <a:defRPr/>
            </a:pPr>
            <a:endParaRPr lang="en-US" sz="1349">
              <a:solidFill>
                <a:prstClr val="black"/>
              </a:solidFill>
              <a:latin typeface="Calibri" panose="020F0502020204030204"/>
            </a:endParaRPr>
          </a:p>
        </p:txBody>
      </p:sp>
      <p:pic>
        <p:nvPicPr>
          <p:cNvPr id="9" name="Picture 8">
            <a:extLst>
              <a:ext uri="{FF2B5EF4-FFF2-40B4-BE49-F238E27FC236}">
                <a16:creationId xmlns:a16="http://schemas.microsoft.com/office/drawing/2014/main" id="{94E61A09-BC88-C4BD-AD8E-00AE2100838A}"/>
              </a:ext>
            </a:extLst>
          </p:cNvPr>
          <p:cNvPicPr>
            <a:picLocks noChangeAspect="1"/>
          </p:cNvPicPr>
          <p:nvPr/>
        </p:nvPicPr>
        <p:blipFill rotWithShape="1">
          <a:blip r:embed="rId6"/>
          <a:srcRect l="3091" r="1587"/>
          <a:stretch/>
        </p:blipFill>
        <p:spPr>
          <a:xfrm>
            <a:off x="4943915" y="3213628"/>
            <a:ext cx="2160670" cy="2053774"/>
          </a:xfrm>
          <a:prstGeom prst="rect">
            <a:avLst/>
          </a:prstGeom>
          <a:ln>
            <a:solidFill>
              <a:srgbClr val="4D5D6C"/>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9457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38D760-5245-DD29-1CAB-1450BAA2392C}"/>
              </a:ext>
            </a:extLst>
          </p:cNvPr>
          <p:cNvSpPr txBox="1"/>
          <p:nvPr/>
        </p:nvSpPr>
        <p:spPr bwMode="auto">
          <a:xfrm>
            <a:off x="1746556" y="5310998"/>
            <a:ext cx="3665589" cy="293607"/>
          </a:xfrm>
          <a:prstGeom prst="rect">
            <a:avLst/>
          </a:prstGeom>
          <a:solidFill>
            <a:srgbClr val="005E5C"/>
          </a:solidFill>
          <a:ln>
            <a:noFill/>
          </a:ln>
        </p:spPr>
        <p:txBody>
          <a:bodyPr wrap="square" rtlCol="0">
            <a:spAutoFit/>
          </a:bodyPr>
          <a:lstStyle/>
          <a:p>
            <a:pPr defTabSz="685205" eaLnBrk="0" fontAlgn="base" hangingPunct="0">
              <a:lnSpc>
                <a:spcPct val="120000"/>
              </a:lnSpc>
              <a:spcBef>
                <a:spcPct val="0"/>
              </a:spcBef>
              <a:spcAft>
                <a:spcPct val="0"/>
              </a:spcAft>
              <a:defRPr/>
            </a:pPr>
            <a:r>
              <a:rPr lang="en-US" sz="1200" b="1" spc="225">
                <a:solidFill>
                  <a:srgbClr val="FFFFFF"/>
                </a:solidFill>
                <a:latin typeface="Arial" panose="020B0604020202020204" pitchFamily="34" charset="0"/>
                <a:cs typeface="Arial" panose="020B0604020202020204" pitchFamily="34" charset="0"/>
              </a:rPr>
              <a:t>VISIT</a:t>
            </a:r>
          </a:p>
        </p:txBody>
      </p:sp>
      <p:sp>
        <p:nvSpPr>
          <p:cNvPr id="5" name="Content Placeholder 2">
            <a:extLst>
              <a:ext uri="{FF2B5EF4-FFF2-40B4-BE49-F238E27FC236}">
                <a16:creationId xmlns:a16="http://schemas.microsoft.com/office/drawing/2014/main" id="{A9D8211B-9E0A-3B04-F4B2-5862CF0EAADC}"/>
              </a:ext>
            </a:extLst>
          </p:cNvPr>
          <p:cNvSpPr txBox="1">
            <a:spLocks/>
          </p:cNvSpPr>
          <p:nvPr/>
        </p:nvSpPr>
        <p:spPr>
          <a:xfrm>
            <a:off x="1191" y="1131547"/>
            <a:ext cx="9041295" cy="4040966"/>
          </a:xfrm>
          <a:prstGeom prst="rect">
            <a:avLst/>
          </a:prstGeom>
        </p:spPr>
        <p:txBody>
          <a:bodyPr vert="horz" lIns="68580" tIns="34290" rIns="68580" bIns="34290" numCol="2" spcCol="360000" rtlCol="0" anchor="t">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mj-lt"/>
                <a:ea typeface="+mj-lt"/>
                <a:cs typeface="Arial"/>
              </a:rPr>
              <a:t>2023 Apprenticeship Building America (ABA) Grant Program </a:t>
            </a:r>
            <a:r>
              <a:rPr lang="en-US" sz="1013">
                <a:solidFill>
                  <a:sysClr val="windowText" lastClr="000000"/>
                </a:solidFill>
                <a:latin typeface="+mj-lt"/>
                <a:ea typeface="+mj-lt"/>
                <a:cs typeface="Arial"/>
              </a:rPr>
              <a:t>($95 million) </a:t>
            </a: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mj-lt"/>
                <a:ea typeface="+mj-lt"/>
                <a:cs typeface="Arial"/>
              </a:rPr>
              <a:t>2023 State Apprenticeship Expansion Formula Grants </a:t>
            </a:r>
            <a:r>
              <a:rPr lang="en-US" sz="1013">
                <a:solidFill>
                  <a:sysClr val="windowText" lastClr="000000"/>
                </a:solidFill>
                <a:latin typeface="+mj-lt"/>
                <a:ea typeface="+mj-lt"/>
                <a:cs typeface="Arial"/>
              </a:rPr>
              <a:t>($100 million)</a:t>
            </a: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mj-lt"/>
                <a:ea typeface="+mj-lt"/>
                <a:cs typeface="Arial"/>
              </a:rPr>
              <a:t>State Apprenticeship Expansion Formula Grants </a:t>
            </a:r>
            <a:r>
              <a:rPr lang="en-US" sz="1013">
                <a:solidFill>
                  <a:sysClr val="windowText" lastClr="000000"/>
                </a:solidFill>
                <a:latin typeface="+mj-lt"/>
                <a:ea typeface="+mj-lt"/>
                <a:cs typeface="Arial"/>
              </a:rPr>
              <a:t>($65 million)</a:t>
            </a: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mj-lt"/>
                <a:ea typeface="+mj-lt"/>
                <a:cs typeface="Arial"/>
              </a:rPr>
              <a:t>Expansion of Registered Apprenticeship Programs through Industry Intermediary </a:t>
            </a:r>
            <a:r>
              <a:rPr lang="en-US" sz="1013">
                <a:solidFill>
                  <a:sysClr val="windowText" lastClr="000000"/>
                </a:solidFill>
                <a:latin typeface="+mj-lt"/>
                <a:ea typeface="+mj-lt"/>
                <a:cs typeface="Arial"/>
              </a:rPr>
              <a:t>($17 million)</a:t>
            </a: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mj-lt"/>
              </a:rPr>
              <a:t>Scaling Apprenticeship Readiness Across the Building Trades</a:t>
            </a:r>
            <a:r>
              <a:rPr lang="en-US" sz="1013">
                <a:solidFill>
                  <a:sysClr val="windowText" lastClr="000000"/>
                </a:solidFill>
                <a:latin typeface="+mj-lt"/>
              </a:rPr>
              <a:t>  ($20 million)</a:t>
            </a:r>
            <a:endParaRPr lang="en-US" sz="1013" b="1">
              <a:solidFill>
                <a:sysClr val="windowText" lastClr="000000"/>
              </a:solidFill>
              <a:latin typeface="+mj-lt"/>
              <a:ea typeface="+mj-lt"/>
              <a:cs typeface="Arial"/>
            </a:endParaRP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Arial"/>
                <a:ea typeface="+mj-lt"/>
                <a:cs typeface="Arial"/>
              </a:rPr>
              <a:t>2023 Women in Apprenticeship in Nontraditional Occupations (WANTO) Technical Assistance (TA) Grant Program </a:t>
            </a:r>
            <a:r>
              <a:rPr lang="en-US" sz="1013">
                <a:solidFill>
                  <a:sysClr val="windowText" lastClr="000000"/>
                </a:solidFill>
                <a:latin typeface="Arial"/>
                <a:ea typeface="+mj-lt"/>
                <a:cs typeface="Arial"/>
              </a:rPr>
              <a:t>($5 million) </a:t>
            </a:r>
            <a:endParaRPr lang="en-US" sz="1013">
              <a:solidFill>
                <a:sysClr val="windowText" lastClr="000000"/>
              </a:solidFill>
            </a:endParaRP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Arial"/>
                <a:ea typeface="+mj-lt"/>
                <a:cs typeface="Arial"/>
              </a:rPr>
              <a:t>2022 WANTO Technical Assistance (TA) Grant Program </a:t>
            </a:r>
            <a:r>
              <a:rPr lang="en-US" sz="1013">
                <a:solidFill>
                  <a:sysClr val="windowText" lastClr="000000"/>
                </a:solidFill>
                <a:latin typeface="Arial"/>
                <a:ea typeface="+mj-lt"/>
                <a:cs typeface="Arial"/>
              </a:rPr>
              <a:t>($3.4 million) </a:t>
            </a:r>
            <a:endParaRPr lang="en-US" sz="1013">
              <a:solidFill>
                <a:sysClr val="windowText" lastClr="000000"/>
              </a:solidFill>
            </a:endParaRP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mj-lt"/>
                <a:ea typeface="+mj-lt"/>
                <a:cs typeface="Arial"/>
              </a:rPr>
              <a:t>Apprenticeship Building America (ABA) Grant Program </a:t>
            </a:r>
            <a:r>
              <a:rPr lang="en-US" sz="1013">
                <a:solidFill>
                  <a:sysClr val="windowText" lastClr="000000"/>
                </a:solidFill>
                <a:latin typeface="+mj-lt"/>
                <a:ea typeface="+mj-lt"/>
                <a:cs typeface="Arial"/>
              </a:rPr>
              <a:t>($121 million) </a:t>
            </a: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mj-lt"/>
                <a:ea typeface="+mj-lt"/>
                <a:cs typeface="Arial"/>
              </a:rPr>
              <a:t>Expansion of Registered Apprenticeship Programs through Industry Intermedia</a:t>
            </a:r>
            <a:r>
              <a:rPr lang="en-US" sz="1013" b="1">
                <a:solidFill>
                  <a:sysClr val="windowText" lastClr="000000"/>
                </a:solidFill>
                <a:latin typeface="Arial"/>
                <a:ea typeface="+mj-lt"/>
                <a:cs typeface="Arial"/>
              </a:rPr>
              <a:t>ry Services </a:t>
            </a:r>
            <a:r>
              <a:rPr lang="en-US" sz="1013">
                <a:solidFill>
                  <a:sysClr val="windowText" lastClr="000000"/>
                </a:solidFill>
                <a:latin typeface="Arial"/>
                <a:ea typeface="+mj-lt"/>
                <a:cs typeface="Arial"/>
              </a:rPr>
              <a:t>($8 million) </a:t>
            </a:r>
          </a:p>
          <a:p>
            <a:pPr marL="214313" indent="-214313" algn="l">
              <a:lnSpc>
                <a:spcPct val="110000"/>
              </a:lnSpc>
              <a:spcBef>
                <a:spcPts val="450"/>
              </a:spcBef>
              <a:spcAft>
                <a:spcPts val="450"/>
              </a:spcAft>
              <a:buClr>
                <a:srgbClr val="FF6600"/>
              </a:buClr>
              <a:buFont typeface="Arial" panose="020B0604020202020204" pitchFamily="34" charset="0"/>
              <a:buChar char="•"/>
              <a:defRPr/>
            </a:pPr>
            <a:endParaRPr lang="en-US" sz="1013" b="1">
              <a:solidFill>
                <a:sysClr val="windowText" lastClr="000000"/>
              </a:solidFill>
              <a:latin typeface="Arial"/>
              <a:ea typeface="+mj-lt"/>
              <a:cs typeface="Arial"/>
            </a:endParaRP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Arial"/>
                <a:ea typeface="+mj-lt"/>
                <a:cs typeface="Arial"/>
              </a:rPr>
              <a:t>2021 WANTO Technical Assistance (TA) Grant Program </a:t>
            </a:r>
            <a:r>
              <a:rPr lang="en-US" sz="1013">
                <a:solidFill>
                  <a:sysClr val="windowText" lastClr="000000"/>
                </a:solidFill>
                <a:latin typeface="Arial"/>
                <a:ea typeface="+mj-lt"/>
                <a:cs typeface="Arial"/>
              </a:rPr>
              <a:t>($3.3 million) </a:t>
            </a:r>
            <a:endParaRPr lang="en-US" sz="1013">
              <a:solidFill>
                <a:sysClr val="windowText" lastClr="000000"/>
              </a:solidFill>
              <a:ea typeface="+mj-lt"/>
            </a:endParaRP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Arial"/>
                <a:ea typeface="+mj-lt"/>
                <a:cs typeface="Arial"/>
              </a:rPr>
              <a:t>State Apprenticeship Expansion, Equity, and Innovation Grants</a:t>
            </a:r>
            <a:r>
              <a:rPr lang="en-US" sz="1013">
                <a:solidFill>
                  <a:sysClr val="windowText" lastClr="000000"/>
                </a:solidFill>
                <a:latin typeface="Arial"/>
                <a:ea typeface="+mj-lt"/>
                <a:cs typeface="Arial"/>
              </a:rPr>
              <a:t> (Over $99 million) </a:t>
            </a:r>
            <a:endParaRPr lang="en-US" sz="1013" b="1">
              <a:solidFill>
                <a:sysClr val="windowText" lastClr="000000"/>
              </a:solidFill>
              <a:latin typeface="Arial"/>
              <a:ea typeface="+mj-lt"/>
              <a:cs typeface="Arial"/>
            </a:endParaRP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Arial"/>
                <a:ea typeface="+mj-lt"/>
                <a:cs typeface="Arial"/>
              </a:rPr>
              <a:t>Registered Apprenticeship Technical Assistance Centers of Excellenc</a:t>
            </a:r>
            <a:r>
              <a:rPr lang="en-US" sz="1013">
                <a:solidFill>
                  <a:sysClr val="windowText" lastClr="000000"/>
                </a:solidFill>
                <a:latin typeface="Arial"/>
                <a:ea typeface="+mj-lt"/>
                <a:cs typeface="Arial"/>
              </a:rPr>
              <a:t>e ($31 million) </a:t>
            </a:r>
            <a:endParaRPr lang="en-US" sz="1013">
              <a:solidFill>
                <a:sysClr val="windowText" lastClr="000000"/>
              </a:solidFill>
            </a:endParaRP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Arial"/>
                <a:ea typeface="+mj-lt"/>
                <a:cs typeface="Arial"/>
              </a:rPr>
              <a:t>2020 WANTO</a:t>
            </a:r>
            <a:r>
              <a:rPr lang="en-US" sz="1013">
                <a:solidFill>
                  <a:sysClr val="windowText" lastClr="000000"/>
                </a:solidFill>
                <a:latin typeface="Arial"/>
                <a:ea typeface="+mj-lt"/>
                <a:cs typeface="Arial"/>
              </a:rPr>
              <a:t> </a:t>
            </a:r>
            <a:r>
              <a:rPr lang="en-US" sz="1013" b="1">
                <a:solidFill>
                  <a:sysClr val="windowText" lastClr="000000"/>
                </a:solidFill>
                <a:latin typeface="Arial"/>
                <a:ea typeface="+mj-lt"/>
                <a:cs typeface="Arial"/>
              </a:rPr>
              <a:t>Technical Assistance TA Grant Program</a:t>
            </a:r>
            <a:r>
              <a:rPr lang="en-US" sz="1013">
                <a:solidFill>
                  <a:sysClr val="windowText" lastClr="000000"/>
                </a:solidFill>
                <a:latin typeface="Arial"/>
                <a:ea typeface="+mj-lt"/>
                <a:cs typeface="Arial"/>
              </a:rPr>
              <a:t> ($4.1 million) </a:t>
            </a:r>
            <a:endParaRPr lang="en-US" sz="1013">
              <a:solidFill>
                <a:sysClr val="windowText" lastClr="000000"/>
              </a:solidFill>
            </a:endParaRPr>
          </a:p>
          <a:p>
            <a:pPr marL="214313" indent="-214313" algn="l">
              <a:lnSpc>
                <a:spcPct val="110000"/>
              </a:lnSpc>
              <a:spcBef>
                <a:spcPts val="450"/>
              </a:spcBef>
              <a:spcAft>
                <a:spcPts val="450"/>
              </a:spcAft>
              <a:buClr>
                <a:srgbClr val="FF6600"/>
              </a:buClr>
              <a:buFont typeface="Arial" panose="020B0604020202020204" pitchFamily="34" charset="0"/>
              <a:buChar char="•"/>
              <a:defRPr/>
            </a:pPr>
            <a:r>
              <a:rPr lang="en-US" sz="1013" b="1">
                <a:solidFill>
                  <a:sysClr val="windowText" lastClr="000000"/>
                </a:solidFill>
                <a:latin typeface="Arial"/>
                <a:ea typeface="Segoe UI" panose="020B0502040204020203" pitchFamily="34" charset="0"/>
                <a:cs typeface="Arial"/>
              </a:rPr>
              <a:t>Industry Intermediary Contracts </a:t>
            </a:r>
            <a:r>
              <a:rPr lang="en-US" sz="1013">
                <a:solidFill>
                  <a:sysClr val="windowText" lastClr="000000"/>
                </a:solidFill>
                <a:latin typeface="Arial"/>
                <a:ea typeface="Segoe UI" panose="020B0502040204020203" pitchFamily="34" charset="0"/>
                <a:cs typeface="Arial"/>
              </a:rPr>
              <a:t>($30 million)</a:t>
            </a:r>
          </a:p>
          <a:p>
            <a:pPr marL="214313" indent="-214313" algn="l">
              <a:lnSpc>
                <a:spcPct val="110000"/>
              </a:lnSpc>
              <a:spcBef>
                <a:spcPts val="450"/>
              </a:spcBef>
              <a:spcAft>
                <a:spcPts val="450"/>
              </a:spcAft>
              <a:buClr>
                <a:srgbClr val="FF6600"/>
              </a:buClr>
              <a:buFont typeface="Arial" panose="020B0604020202020204" pitchFamily="34" charset="0"/>
              <a:buChar char="•"/>
            </a:pPr>
            <a:r>
              <a:rPr lang="en-US" sz="1013" b="1">
                <a:solidFill>
                  <a:sysClr val="windowText" lastClr="000000"/>
                </a:solidFill>
                <a:latin typeface="Arial"/>
                <a:ea typeface="+mn-lt"/>
                <a:cs typeface="Arial"/>
              </a:rPr>
              <a:t>2020 State Apprenticeship Expansion Grants </a:t>
            </a:r>
            <a:r>
              <a:rPr lang="en-US" sz="1013">
                <a:solidFill>
                  <a:sysClr val="windowText" lastClr="000000"/>
                </a:solidFill>
                <a:latin typeface="Arial"/>
                <a:ea typeface="+mn-lt"/>
                <a:cs typeface="Arial"/>
              </a:rPr>
              <a:t>($81 million)  </a:t>
            </a:r>
            <a:endParaRPr lang="en-US" sz="1013">
              <a:solidFill>
                <a:sysClr val="windowText" lastClr="000000"/>
              </a:solidFill>
              <a:ea typeface="+mn-lt"/>
            </a:endParaRPr>
          </a:p>
          <a:p>
            <a:pPr marL="214313" indent="-214313" algn="l">
              <a:lnSpc>
                <a:spcPct val="110000"/>
              </a:lnSpc>
              <a:spcBef>
                <a:spcPts val="450"/>
              </a:spcBef>
              <a:spcAft>
                <a:spcPts val="450"/>
              </a:spcAft>
              <a:buClr>
                <a:srgbClr val="FF6600"/>
              </a:buClr>
              <a:buFont typeface="Arial" panose="020B0604020202020204" pitchFamily="34" charset="0"/>
              <a:buChar char="•"/>
            </a:pPr>
            <a:r>
              <a:rPr lang="en-US" sz="1013" b="1">
                <a:solidFill>
                  <a:sysClr val="windowText" lastClr="000000"/>
                </a:solidFill>
                <a:latin typeface="Arial"/>
                <a:ea typeface="+mn-lt"/>
                <a:cs typeface="Arial"/>
              </a:rPr>
              <a:t>Youth Apprenticeship Readiness Grants </a:t>
            </a:r>
            <a:r>
              <a:rPr lang="en-US" sz="1013">
                <a:solidFill>
                  <a:sysClr val="windowText" lastClr="000000"/>
                </a:solidFill>
                <a:latin typeface="Arial"/>
                <a:ea typeface="+mn-lt"/>
                <a:cs typeface="Arial"/>
              </a:rPr>
              <a:t>($42.2 million) </a:t>
            </a:r>
            <a:endParaRPr lang="en-US" sz="1013">
              <a:solidFill>
                <a:sysClr val="windowText" lastClr="000000"/>
              </a:solidFill>
              <a:ea typeface="+mn-lt"/>
            </a:endParaRPr>
          </a:p>
          <a:p>
            <a:pPr marL="214313" indent="-214313" algn="l">
              <a:lnSpc>
                <a:spcPct val="110000"/>
              </a:lnSpc>
              <a:spcBef>
                <a:spcPts val="450"/>
              </a:spcBef>
              <a:spcAft>
                <a:spcPts val="450"/>
              </a:spcAft>
              <a:buClr>
                <a:srgbClr val="FF6600"/>
              </a:buClr>
              <a:buFont typeface="Arial" panose="020B0604020202020204" pitchFamily="34" charset="0"/>
              <a:buChar char="•"/>
            </a:pPr>
            <a:r>
              <a:rPr lang="en-US" sz="1013" b="1">
                <a:solidFill>
                  <a:sysClr val="windowText" lastClr="000000"/>
                </a:solidFill>
                <a:latin typeface="Arial"/>
                <a:ea typeface="+mn-lt"/>
                <a:cs typeface="Arial"/>
              </a:rPr>
              <a:t>Apprenticeship: Closing the Skills Gap Grants </a:t>
            </a:r>
            <a:br>
              <a:rPr lang="en-US" sz="1013" b="1">
                <a:solidFill>
                  <a:sysClr val="windowText" lastClr="000000"/>
                </a:solidFill>
                <a:ea typeface="+mn-lt"/>
              </a:rPr>
            </a:br>
            <a:r>
              <a:rPr lang="en-US" sz="1013">
                <a:solidFill>
                  <a:sysClr val="windowText" lastClr="000000"/>
                </a:solidFill>
                <a:latin typeface="Arial"/>
                <a:ea typeface="+mn-lt"/>
                <a:cs typeface="Arial"/>
              </a:rPr>
              <a:t>($100 million) </a:t>
            </a:r>
            <a:endParaRPr lang="en-US" sz="1013">
              <a:solidFill>
                <a:sysClr val="windowText" lastClr="000000"/>
              </a:solidFill>
              <a:ea typeface="+mn-lt"/>
            </a:endParaRPr>
          </a:p>
          <a:p>
            <a:pPr marL="214313" indent="-214313" algn="l">
              <a:lnSpc>
                <a:spcPct val="110000"/>
              </a:lnSpc>
              <a:spcBef>
                <a:spcPts val="450"/>
              </a:spcBef>
              <a:spcAft>
                <a:spcPts val="450"/>
              </a:spcAft>
              <a:buClr>
                <a:srgbClr val="FF6600"/>
              </a:buClr>
              <a:buFont typeface="Arial" panose="020B0604020202020204" pitchFamily="34" charset="0"/>
              <a:buChar char="•"/>
            </a:pPr>
            <a:r>
              <a:rPr lang="en-US" sz="1013" b="1">
                <a:solidFill>
                  <a:sysClr val="windowText" lastClr="000000"/>
                </a:solidFill>
                <a:latin typeface="Arial"/>
                <a:ea typeface="+mn-lt"/>
                <a:cs typeface="Arial"/>
              </a:rPr>
              <a:t>Apprenticeship State Expansion Grants </a:t>
            </a:r>
            <a:r>
              <a:rPr lang="en-US" sz="1013">
                <a:solidFill>
                  <a:sysClr val="windowText" lastClr="000000"/>
                </a:solidFill>
                <a:latin typeface="Arial"/>
                <a:ea typeface="+mn-lt"/>
                <a:cs typeface="Arial"/>
              </a:rPr>
              <a:t>($73 million) </a:t>
            </a:r>
            <a:endParaRPr lang="en-US" sz="1013">
              <a:solidFill>
                <a:sysClr val="windowText" lastClr="000000"/>
              </a:solidFill>
              <a:ea typeface="+mn-lt"/>
            </a:endParaRPr>
          </a:p>
          <a:p>
            <a:pPr marL="214313" indent="-214313" algn="l">
              <a:lnSpc>
                <a:spcPct val="110000"/>
              </a:lnSpc>
              <a:spcBef>
                <a:spcPts val="450"/>
              </a:spcBef>
              <a:spcAft>
                <a:spcPts val="450"/>
              </a:spcAft>
              <a:buClr>
                <a:srgbClr val="FF6600"/>
              </a:buClr>
              <a:buFont typeface="Arial" panose="020B0604020202020204" pitchFamily="34" charset="0"/>
              <a:buChar char="•"/>
            </a:pPr>
            <a:r>
              <a:rPr lang="en-US" sz="1013" b="1">
                <a:solidFill>
                  <a:sysClr val="windowText" lastClr="000000"/>
                </a:solidFill>
                <a:latin typeface="Arial"/>
                <a:ea typeface="+mn-lt"/>
                <a:cs typeface="Arial"/>
              </a:rPr>
              <a:t>Youth Apprenticeship Intermediary Contracts </a:t>
            </a:r>
            <a:r>
              <a:rPr lang="en-US" sz="1013">
                <a:solidFill>
                  <a:sysClr val="windowText" lastClr="000000"/>
                </a:solidFill>
                <a:latin typeface="Arial"/>
                <a:ea typeface="+mn-lt"/>
                <a:cs typeface="Arial"/>
              </a:rPr>
              <a:t>($7.7 million) </a:t>
            </a:r>
            <a:endParaRPr lang="en-US" sz="1013">
              <a:solidFill>
                <a:sysClr val="windowText" lastClr="000000"/>
              </a:solidFill>
              <a:ea typeface="+mn-lt"/>
            </a:endParaRPr>
          </a:p>
          <a:p>
            <a:pPr marL="214313" indent="-214313" algn="l">
              <a:lnSpc>
                <a:spcPct val="110000"/>
              </a:lnSpc>
              <a:spcBef>
                <a:spcPts val="450"/>
              </a:spcBef>
              <a:spcAft>
                <a:spcPts val="450"/>
              </a:spcAft>
              <a:buClr>
                <a:srgbClr val="FF6600"/>
              </a:buClr>
              <a:buFont typeface="Arial" panose="020B0604020202020204" pitchFamily="34" charset="0"/>
              <a:buChar char="•"/>
            </a:pPr>
            <a:r>
              <a:rPr lang="en-US" sz="1013" b="1">
                <a:solidFill>
                  <a:sysClr val="windowText" lastClr="000000"/>
                </a:solidFill>
                <a:latin typeface="Arial"/>
                <a:ea typeface="+mn-lt"/>
                <a:cs typeface="Arial"/>
              </a:rPr>
              <a:t>Scaling Apprenticeship Through Sector-Based Strategies Grants</a:t>
            </a:r>
            <a:r>
              <a:rPr lang="en-US" sz="1013">
                <a:solidFill>
                  <a:sysClr val="windowText" lastClr="000000"/>
                </a:solidFill>
                <a:latin typeface="Arial"/>
                <a:ea typeface="+mn-lt"/>
                <a:cs typeface="Arial"/>
              </a:rPr>
              <a:t> ($183.8 million)</a:t>
            </a:r>
          </a:p>
        </p:txBody>
      </p:sp>
      <p:sp>
        <p:nvSpPr>
          <p:cNvPr id="6" name="Title 3">
            <a:extLst>
              <a:ext uri="{FF2B5EF4-FFF2-40B4-BE49-F238E27FC236}">
                <a16:creationId xmlns:a16="http://schemas.microsoft.com/office/drawing/2014/main" id="{E7B98C74-DF08-D843-A0DE-E106C9AA5012}"/>
              </a:ext>
            </a:extLst>
          </p:cNvPr>
          <p:cNvSpPr>
            <a:spLocks noGrp="1"/>
          </p:cNvSpPr>
          <p:nvPr>
            <p:ph type="title"/>
          </p:nvPr>
        </p:nvSpPr>
        <p:spPr>
          <a:xfrm>
            <a:off x="518439" y="352356"/>
            <a:ext cx="8006798" cy="383182"/>
          </a:xfrm>
        </p:spPr>
        <p:txBody>
          <a:bodyPr/>
          <a:lstStyle/>
          <a:p>
            <a:pPr algn="ctr"/>
            <a:r>
              <a:rPr lang="en-US" sz="3200" b="1"/>
              <a:t>ALL ACTIVE APPRENTICESHIP INVESTMENTS</a:t>
            </a:r>
            <a:r>
              <a:rPr lang="en-US" sz="3200"/>
              <a:t> </a:t>
            </a:r>
          </a:p>
        </p:txBody>
      </p:sp>
      <p:sp>
        <p:nvSpPr>
          <p:cNvPr id="7" name="TextBox 6">
            <a:extLst>
              <a:ext uri="{FF2B5EF4-FFF2-40B4-BE49-F238E27FC236}">
                <a16:creationId xmlns:a16="http://schemas.microsoft.com/office/drawing/2014/main" id="{A4340FBB-C4DF-772D-9A63-A1D3EBB4C14B}"/>
              </a:ext>
            </a:extLst>
          </p:cNvPr>
          <p:cNvSpPr txBox="1"/>
          <p:nvPr/>
        </p:nvSpPr>
        <p:spPr>
          <a:xfrm>
            <a:off x="1746557" y="5587969"/>
            <a:ext cx="5254525" cy="423859"/>
          </a:xfrm>
          <a:prstGeom prst="rect">
            <a:avLst/>
          </a:prstGeom>
          <a:solidFill>
            <a:schemeClr val="bg1">
              <a:lumMod val="95000"/>
            </a:schemeClr>
          </a:solidFill>
        </p:spPr>
        <p:txBody>
          <a:bodyPr wrap="square" lIns="135000" bIns="54000" rtlCol="0">
            <a:spAutoFit/>
          </a:bodyPr>
          <a:lstStyle/>
          <a:p>
            <a:pPr defTabSz="685205" eaLnBrk="0" fontAlgn="base" hangingPunct="0">
              <a:spcBef>
                <a:spcPct val="0"/>
              </a:spcBef>
              <a:spcAft>
                <a:spcPct val="0"/>
              </a:spcAft>
              <a:defRPr/>
            </a:pPr>
            <a:r>
              <a:rPr lang="en-US" sz="1050" b="1">
                <a:solidFill>
                  <a:srgbClr val="016375"/>
                </a:solidFill>
                <a:latin typeface="Arial" panose="020B0604020202020204" pitchFamily="34" charset="0"/>
                <a:cs typeface="Arial" panose="020B0604020202020204" pitchFamily="34" charset="0"/>
              </a:rPr>
              <a:t>https://www.apprenticeship.gov/open-funding-opportunities </a:t>
            </a:r>
            <a:r>
              <a:rPr lang="en-US" sz="1050">
                <a:solidFill>
                  <a:srgbClr val="5E5E5E"/>
                </a:solidFill>
                <a:latin typeface="Arial" panose="020B0604020202020204" pitchFamily="34" charset="0"/>
                <a:cs typeface="Arial" panose="020B0604020202020204" pitchFamily="34" charset="0"/>
              </a:rPr>
              <a:t>for more information.</a:t>
            </a:r>
            <a:endParaRPr lang="en-US" sz="1050">
              <a:solidFill>
                <a:srgbClr val="5E5E5E"/>
              </a:solidFill>
              <a:latin typeface="Arial" panose="020B0604020202020204" pitchFamily="34" charset="0"/>
              <a:ea typeface="Segoe UI" panose="020B0502040204020203"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619E2243-BDCC-181B-5239-62CC6EA40BF3}"/>
              </a:ext>
            </a:extLst>
          </p:cNvPr>
          <p:cNvCxnSpPr>
            <a:cxnSpLocks/>
          </p:cNvCxnSpPr>
          <p:nvPr/>
        </p:nvCxnSpPr>
        <p:spPr>
          <a:xfrm flipV="1">
            <a:off x="4343892" y="1207128"/>
            <a:ext cx="0" cy="3724068"/>
          </a:xfrm>
          <a:prstGeom prst="line">
            <a:avLst/>
          </a:prstGeom>
          <a:noFill/>
          <a:ln w="254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grpSp>
        <p:nvGrpSpPr>
          <p:cNvPr id="9" name="Group 8">
            <a:extLst>
              <a:ext uri="{FF2B5EF4-FFF2-40B4-BE49-F238E27FC236}">
                <a16:creationId xmlns:a16="http://schemas.microsoft.com/office/drawing/2014/main" id="{2C5106AE-E70C-C4DA-2118-87448EDA0E27}"/>
              </a:ext>
            </a:extLst>
          </p:cNvPr>
          <p:cNvGrpSpPr/>
          <p:nvPr/>
        </p:nvGrpSpPr>
        <p:grpSpPr>
          <a:xfrm rot="548682">
            <a:off x="1323438" y="5485228"/>
            <a:ext cx="492843" cy="482451"/>
            <a:chOff x="5362142" y="3458976"/>
            <a:chExt cx="833055" cy="833055"/>
          </a:xfrm>
        </p:grpSpPr>
        <p:sp>
          <p:nvSpPr>
            <p:cNvPr id="10" name="Oval 9">
              <a:extLst>
                <a:ext uri="{FF2B5EF4-FFF2-40B4-BE49-F238E27FC236}">
                  <a16:creationId xmlns:a16="http://schemas.microsoft.com/office/drawing/2014/main" id="{D11B4442-4407-0353-077F-DDCC565871E2}"/>
                </a:ext>
              </a:extLst>
            </p:cNvPr>
            <p:cNvSpPr/>
            <p:nvPr/>
          </p:nvSpPr>
          <p:spPr>
            <a:xfrm>
              <a:off x="5362142" y="3458976"/>
              <a:ext cx="833055" cy="8330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05" eaLnBrk="0" fontAlgn="base" hangingPunct="0">
                <a:spcBef>
                  <a:spcPct val="0"/>
                </a:spcBef>
                <a:spcAft>
                  <a:spcPct val="0"/>
                </a:spcAft>
                <a:defRPr/>
              </a:pPr>
              <a:endParaRPr lang="en-US" sz="1350">
                <a:solidFill>
                  <a:srgbClr val="FFFFFF"/>
                </a:solidFill>
                <a:latin typeface="Arial" panose="020B0604020202020204"/>
              </a:endParaRPr>
            </a:p>
          </p:txBody>
        </p:sp>
        <p:sp>
          <p:nvSpPr>
            <p:cNvPr id="11" name="Shape 2399">
              <a:extLst>
                <a:ext uri="{FF2B5EF4-FFF2-40B4-BE49-F238E27FC236}">
                  <a16:creationId xmlns:a16="http://schemas.microsoft.com/office/drawing/2014/main" id="{3FC51D5E-0941-5C59-4781-49EFDCFC557F}"/>
                </a:ext>
              </a:extLst>
            </p:cNvPr>
            <p:cNvSpPr/>
            <p:nvPr/>
          </p:nvSpPr>
          <p:spPr>
            <a:xfrm>
              <a:off x="5501828" y="3598682"/>
              <a:ext cx="553683" cy="55364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4287" tIns="14287" rIns="14287" bIns="14287" anchor="ctr"/>
            <a:lstStyle/>
            <a:p>
              <a:pPr algn="ctr" defTabSz="171431"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72">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grpSp>
    </p:spTree>
    <p:extLst>
      <p:ext uri="{BB962C8B-B14F-4D97-AF65-F5344CB8AC3E}">
        <p14:creationId xmlns:p14="http://schemas.microsoft.com/office/powerpoint/2010/main" val="1313321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ack background with purple text&#10;&#10;Description automatically generated">
            <a:extLst>
              <a:ext uri="{FF2B5EF4-FFF2-40B4-BE49-F238E27FC236}">
                <a16:creationId xmlns:a16="http://schemas.microsoft.com/office/drawing/2014/main" id="{AAB1D525-3005-5E96-D62E-6BAA1763D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36" y="57230"/>
            <a:ext cx="7883129" cy="4434260"/>
          </a:xfrm>
          <a:prstGeom prst="rect">
            <a:avLst/>
          </a:prstGeom>
        </p:spPr>
      </p:pic>
      <p:sp>
        <p:nvSpPr>
          <p:cNvPr id="3" name="Freeform 11">
            <a:hlinkClick r:id="rId4"/>
            <a:extLst>
              <a:ext uri="{FF2B5EF4-FFF2-40B4-BE49-F238E27FC236}">
                <a16:creationId xmlns:a16="http://schemas.microsoft.com/office/drawing/2014/main" id="{0DA21611-404F-F757-60EF-71663AB7868D}"/>
              </a:ext>
            </a:extLst>
          </p:cNvPr>
          <p:cNvSpPr/>
          <p:nvPr/>
        </p:nvSpPr>
        <p:spPr>
          <a:xfrm>
            <a:off x="1001326" y="4748464"/>
            <a:ext cx="2786803" cy="383186"/>
          </a:xfrm>
          <a:custGeom>
            <a:avLst/>
            <a:gdLst/>
            <a:ahLst/>
            <a:cxnLst/>
            <a:rect l="l" t="t" r="r" b="b"/>
            <a:pathLst>
              <a:path w="5573606" h="766371">
                <a:moveTo>
                  <a:pt x="0" y="0"/>
                </a:moveTo>
                <a:lnTo>
                  <a:pt x="5573606" y="0"/>
                </a:lnTo>
                <a:lnTo>
                  <a:pt x="5573606" y="766370"/>
                </a:lnTo>
                <a:lnTo>
                  <a:pt x="0" y="766370"/>
                </a:lnTo>
                <a:lnTo>
                  <a:pt x="0" y="0"/>
                </a:lnTo>
                <a:close/>
              </a:path>
            </a:pathLst>
          </a:custGeom>
          <a:blipFill>
            <a:blip r:embed="rId5"/>
            <a:stretch>
              <a:fillRect/>
            </a:stretch>
          </a:blipFill>
        </p:spPr>
        <p:txBody>
          <a:bodyPr/>
          <a:lstStyle/>
          <a:p>
            <a:endParaRPr lang="en-US" sz="900"/>
          </a:p>
        </p:txBody>
      </p:sp>
      <p:pic>
        <p:nvPicPr>
          <p:cNvPr id="4" name="Picture 4" descr="AIR Named an Apprenticeship Ambassador by the U.S. Department of Labor;  Will Continue to Promote and Support Registered Apprenticeships | American  Institutes for Research">
            <a:hlinkClick r:id="rId6"/>
            <a:extLst>
              <a:ext uri="{FF2B5EF4-FFF2-40B4-BE49-F238E27FC236}">
                <a16:creationId xmlns:a16="http://schemas.microsoft.com/office/drawing/2014/main" id="{1997DCFC-9466-8076-E488-D7C6A717FE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580" y="3926739"/>
            <a:ext cx="2961095" cy="19723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2AE37A52-0C31-207C-3C14-CD7CFE75EADB}"/>
              </a:ext>
            </a:extLst>
          </p:cNvPr>
          <p:cNvSpPr txBox="1">
            <a:spLocks/>
          </p:cNvSpPr>
          <p:nvPr/>
        </p:nvSpPr>
        <p:spPr>
          <a:xfrm>
            <a:off x="520700" y="544071"/>
            <a:ext cx="7992865" cy="6141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accent2"/>
                </a:solidFill>
              </a:rPr>
              <a:t>Part 1: Introduction</a:t>
            </a:r>
          </a:p>
        </p:txBody>
      </p:sp>
    </p:spTree>
    <p:extLst>
      <p:ext uri="{BB962C8B-B14F-4D97-AF65-F5344CB8AC3E}">
        <p14:creationId xmlns:p14="http://schemas.microsoft.com/office/powerpoint/2010/main" val="4030976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27EBE-D16B-B404-8806-348A97BA14F1}"/>
              </a:ext>
            </a:extLst>
          </p:cNvPr>
          <p:cNvSpPr>
            <a:spLocks noGrp="1"/>
          </p:cNvSpPr>
          <p:nvPr>
            <p:ph type="title"/>
          </p:nvPr>
        </p:nvSpPr>
        <p:spPr>
          <a:xfrm>
            <a:off x="342900" y="1474471"/>
            <a:ext cx="8172450" cy="994172"/>
          </a:xfrm>
        </p:spPr>
        <p:txBody>
          <a:bodyPr anchor="t">
            <a:normAutofit/>
          </a:bodyPr>
          <a:lstStyle/>
          <a:p>
            <a:r>
              <a:rPr lang="en-US" sz="3600">
                <a:solidFill>
                  <a:srgbClr val="5C2E82"/>
                </a:solidFill>
              </a:rPr>
              <a:t>Apprenticeable Occupations</a:t>
            </a:r>
            <a:endParaRPr lang="en-US" sz="2100">
              <a:solidFill>
                <a:srgbClr val="5C2E82"/>
              </a:solidFill>
            </a:endParaRPr>
          </a:p>
        </p:txBody>
      </p:sp>
      <p:sp>
        <p:nvSpPr>
          <p:cNvPr id="5" name="Content Placeholder 4">
            <a:extLst>
              <a:ext uri="{FF2B5EF4-FFF2-40B4-BE49-F238E27FC236}">
                <a16:creationId xmlns:a16="http://schemas.microsoft.com/office/drawing/2014/main" id="{FF8DD78D-4ED1-B09B-1C02-6AFB9B2CF730}"/>
              </a:ext>
            </a:extLst>
          </p:cNvPr>
          <p:cNvSpPr>
            <a:spLocks noGrp="1"/>
          </p:cNvSpPr>
          <p:nvPr>
            <p:ph idx="1"/>
          </p:nvPr>
        </p:nvSpPr>
        <p:spPr>
          <a:xfrm>
            <a:off x="342900" y="2194322"/>
            <a:ext cx="4334031" cy="3263504"/>
          </a:xfrm>
        </p:spPr>
        <p:txBody>
          <a:bodyPr>
            <a:normAutofit/>
          </a:bodyPr>
          <a:lstStyle/>
          <a:p>
            <a:r>
              <a:rPr lang="en-US"/>
              <a:t>Behavioral Health </a:t>
            </a:r>
          </a:p>
          <a:p>
            <a:pPr lvl="1"/>
            <a:r>
              <a:rPr lang="en-US"/>
              <a:t>Peer Support</a:t>
            </a:r>
          </a:p>
          <a:p>
            <a:pPr lvl="1"/>
            <a:r>
              <a:rPr lang="en-US"/>
              <a:t>Substance Use Disorder Professional</a:t>
            </a:r>
          </a:p>
          <a:p>
            <a:pPr lvl="1"/>
            <a:r>
              <a:rPr lang="en-US"/>
              <a:t>Licensed Addiction Counselor </a:t>
            </a:r>
          </a:p>
          <a:p>
            <a:pPr lvl="1"/>
            <a:r>
              <a:rPr lang="en-US"/>
              <a:t>Behavioral Health Tech</a:t>
            </a:r>
          </a:p>
          <a:p>
            <a:pPr lvl="1"/>
            <a:r>
              <a:rPr lang="en-US"/>
              <a:t>Community Health Worker</a:t>
            </a:r>
          </a:p>
        </p:txBody>
      </p:sp>
      <p:sp>
        <p:nvSpPr>
          <p:cNvPr id="3" name="AutoShape 5">
            <a:extLst>
              <a:ext uri="{FF2B5EF4-FFF2-40B4-BE49-F238E27FC236}">
                <a16:creationId xmlns:a16="http://schemas.microsoft.com/office/drawing/2014/main" id="{2E67E353-A4BA-3542-2FAE-5EDA8593678F}"/>
              </a:ext>
            </a:extLst>
          </p:cNvPr>
          <p:cNvSpPr/>
          <p:nvPr/>
        </p:nvSpPr>
        <p:spPr>
          <a:xfrm>
            <a:off x="514350" y="5481637"/>
            <a:ext cx="8115300" cy="4763"/>
          </a:xfrm>
          <a:prstGeom prst="line">
            <a:avLst/>
          </a:prstGeom>
          <a:ln w="19050" cap="rnd">
            <a:solidFill>
              <a:schemeClr val="bg2">
                <a:lumMod val="75000"/>
              </a:schemeClr>
            </a:solidFill>
            <a:prstDash val="solid"/>
            <a:headEnd type="none" w="sm" len="sm"/>
            <a:tailEnd type="none" w="sm" len="sm"/>
          </a:ln>
        </p:spPr>
        <p:txBody>
          <a:bodyPr/>
          <a:lstStyle/>
          <a:p>
            <a:endParaRPr lang="en-US" sz="900"/>
          </a:p>
        </p:txBody>
      </p:sp>
      <p:sp>
        <p:nvSpPr>
          <p:cNvPr id="6" name="Content Placeholder 4">
            <a:extLst>
              <a:ext uri="{FF2B5EF4-FFF2-40B4-BE49-F238E27FC236}">
                <a16:creationId xmlns:a16="http://schemas.microsoft.com/office/drawing/2014/main" id="{801533E7-B345-B177-3911-3BA60D09C814}"/>
              </a:ext>
            </a:extLst>
          </p:cNvPr>
          <p:cNvSpPr txBox="1">
            <a:spLocks/>
          </p:cNvSpPr>
          <p:nvPr/>
        </p:nvSpPr>
        <p:spPr>
          <a:xfrm>
            <a:off x="4809969" y="2206248"/>
            <a:ext cx="4334031"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a:p>
        </p:txBody>
      </p:sp>
      <p:sp>
        <p:nvSpPr>
          <p:cNvPr id="8" name="Title 3">
            <a:extLst>
              <a:ext uri="{FF2B5EF4-FFF2-40B4-BE49-F238E27FC236}">
                <a16:creationId xmlns:a16="http://schemas.microsoft.com/office/drawing/2014/main" id="{3C822B47-14F0-BFCA-074F-EAED92FB7E22}"/>
              </a:ext>
            </a:extLst>
          </p:cNvPr>
          <p:cNvSpPr txBox="1">
            <a:spLocks/>
          </p:cNvSpPr>
          <p:nvPr/>
        </p:nvSpPr>
        <p:spPr>
          <a:xfrm>
            <a:off x="195580" y="316577"/>
            <a:ext cx="7992865" cy="6141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accent2"/>
                </a:solidFill>
              </a:rPr>
              <a:t>Part 1: Registered Apprenticeship Basics</a:t>
            </a:r>
          </a:p>
        </p:txBody>
      </p:sp>
    </p:spTree>
    <p:extLst>
      <p:ext uri="{BB962C8B-B14F-4D97-AF65-F5344CB8AC3E}">
        <p14:creationId xmlns:p14="http://schemas.microsoft.com/office/powerpoint/2010/main" val="2450654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A5094A3-1C8A-0D04-A4E1-EE5E74E70C0F}"/>
              </a:ext>
            </a:extLst>
          </p:cNvPr>
          <p:cNvSpPr/>
          <p:nvPr/>
        </p:nvSpPr>
        <p:spPr>
          <a:xfrm>
            <a:off x="3131820" y="1026062"/>
            <a:ext cx="2880360" cy="443132"/>
          </a:xfrm>
          <a:prstGeom prst="roundRect">
            <a:avLst>
              <a:gd name="adj" fmla="val 50000"/>
            </a:avLst>
          </a:prstGeom>
          <a:solidFill>
            <a:srgbClr val="5C2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a:solidFill>
                  <a:schemeClr val="bg1"/>
                </a:solidFill>
                <a:latin typeface="Avenir Next Medium" panose="020B0503020202020204" pitchFamily="34" charset="0"/>
              </a:rPr>
              <a:t>The Apprenticeship Essentials</a:t>
            </a:r>
          </a:p>
        </p:txBody>
      </p:sp>
      <p:grpSp>
        <p:nvGrpSpPr>
          <p:cNvPr id="16" name="Group 15">
            <a:extLst>
              <a:ext uri="{FF2B5EF4-FFF2-40B4-BE49-F238E27FC236}">
                <a16:creationId xmlns:a16="http://schemas.microsoft.com/office/drawing/2014/main" id="{1AB0E437-4B12-3D46-A751-06C278BBA4F6}"/>
              </a:ext>
            </a:extLst>
          </p:cNvPr>
          <p:cNvGrpSpPr/>
          <p:nvPr/>
        </p:nvGrpSpPr>
        <p:grpSpPr>
          <a:xfrm>
            <a:off x="2020494" y="1885950"/>
            <a:ext cx="5094681" cy="3638551"/>
            <a:chOff x="2143753" y="1003300"/>
            <a:chExt cx="7784089" cy="4851401"/>
          </a:xfrm>
        </p:grpSpPr>
        <p:sp>
          <p:nvSpPr>
            <p:cNvPr id="8" name="Rounded Rectangle 7">
              <a:hlinkClick r:id="rId3" action="ppaction://hlinksldjump"/>
              <a:extLst>
                <a:ext uri="{FF2B5EF4-FFF2-40B4-BE49-F238E27FC236}">
                  <a16:creationId xmlns:a16="http://schemas.microsoft.com/office/drawing/2014/main" id="{D51C85BD-7C7A-6A19-34C0-6ECCA1D8CBB8}"/>
                </a:ext>
              </a:extLst>
            </p:cNvPr>
            <p:cNvSpPr/>
            <p:nvPr/>
          </p:nvSpPr>
          <p:spPr>
            <a:xfrm>
              <a:off x="2143756" y="1003300"/>
              <a:ext cx="2476500" cy="2365209"/>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Industry Led</a:t>
              </a:r>
            </a:p>
          </p:txBody>
        </p:sp>
        <p:sp>
          <p:nvSpPr>
            <p:cNvPr id="9" name="Rounded Rectangle 8">
              <a:extLst>
                <a:ext uri="{FF2B5EF4-FFF2-40B4-BE49-F238E27FC236}">
                  <a16:creationId xmlns:a16="http://schemas.microsoft.com/office/drawing/2014/main" id="{A46DB17C-4243-7ABA-7205-8BA39DC0975B}"/>
                </a:ext>
              </a:extLst>
            </p:cNvPr>
            <p:cNvSpPr/>
            <p:nvPr/>
          </p:nvSpPr>
          <p:spPr>
            <a:xfrm>
              <a:off x="4796025" y="1003300"/>
              <a:ext cx="2478024" cy="800100"/>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350">
                  <a:solidFill>
                    <a:srgbClr val="5C2E82"/>
                  </a:solidFill>
                  <a:latin typeface="Avenir Next Medium" panose="020B0503020202020204" pitchFamily="34" charset="0"/>
                </a:rPr>
                <a:t>Supplemental Education</a:t>
              </a:r>
            </a:p>
          </p:txBody>
        </p:sp>
        <p:sp>
          <p:nvSpPr>
            <p:cNvPr id="10" name="Rounded Rectangle 9">
              <a:extLst>
                <a:ext uri="{FF2B5EF4-FFF2-40B4-BE49-F238E27FC236}">
                  <a16:creationId xmlns:a16="http://schemas.microsoft.com/office/drawing/2014/main" id="{3C8926A0-3297-E807-99B1-E9B7706C0AAB}"/>
                </a:ext>
              </a:extLst>
            </p:cNvPr>
            <p:cNvSpPr/>
            <p:nvPr/>
          </p:nvSpPr>
          <p:spPr>
            <a:xfrm>
              <a:off x="4796025" y="1955872"/>
              <a:ext cx="2478024" cy="1876354"/>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Structured, </a:t>
              </a:r>
            </a:p>
            <a:p>
              <a:pPr algn="ctr"/>
              <a:r>
                <a:rPr lang="en-US" sz="1350">
                  <a:solidFill>
                    <a:srgbClr val="5C2E82"/>
                  </a:solidFill>
                  <a:latin typeface="Avenir Next Medium" panose="020B0503020202020204" pitchFamily="34" charset="0"/>
                </a:rPr>
                <a:t>On-the-Job Learning and Mentorship</a:t>
              </a:r>
            </a:p>
            <a:p>
              <a:pPr algn="ctr"/>
              <a:endParaRPr lang="en-US" sz="1350">
                <a:solidFill>
                  <a:srgbClr val="5C2E82"/>
                </a:solidFill>
                <a:latin typeface="Avenir Next Medium" panose="020B0503020202020204" pitchFamily="34" charset="0"/>
              </a:endParaRPr>
            </a:p>
          </p:txBody>
        </p:sp>
        <p:sp>
          <p:nvSpPr>
            <p:cNvPr id="11" name="Rounded Rectangle 10">
              <a:extLst>
                <a:ext uri="{FF2B5EF4-FFF2-40B4-BE49-F238E27FC236}">
                  <a16:creationId xmlns:a16="http://schemas.microsoft.com/office/drawing/2014/main" id="{A3C61998-C53C-D54E-7571-DE823FD9D912}"/>
                </a:ext>
              </a:extLst>
            </p:cNvPr>
            <p:cNvSpPr/>
            <p:nvPr/>
          </p:nvSpPr>
          <p:spPr>
            <a:xfrm>
              <a:off x="7434580" y="2930574"/>
              <a:ext cx="2478024" cy="2924126"/>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Diversity</a:t>
              </a:r>
            </a:p>
          </p:txBody>
        </p:sp>
        <p:sp>
          <p:nvSpPr>
            <p:cNvPr id="12" name="Rounded Rectangle 11">
              <a:extLst>
                <a:ext uri="{FF2B5EF4-FFF2-40B4-BE49-F238E27FC236}">
                  <a16:creationId xmlns:a16="http://schemas.microsoft.com/office/drawing/2014/main" id="{3035523F-1D28-50FF-FD55-6696A32C2EBB}"/>
                </a:ext>
              </a:extLst>
            </p:cNvPr>
            <p:cNvSpPr/>
            <p:nvPr/>
          </p:nvSpPr>
          <p:spPr>
            <a:xfrm>
              <a:off x="7449818" y="1003300"/>
              <a:ext cx="2478024" cy="1739900"/>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Quality and Safety</a:t>
              </a:r>
            </a:p>
          </p:txBody>
        </p:sp>
        <p:sp>
          <p:nvSpPr>
            <p:cNvPr id="13" name="Rounded Rectangle 12">
              <a:extLst>
                <a:ext uri="{FF2B5EF4-FFF2-40B4-BE49-F238E27FC236}">
                  <a16:creationId xmlns:a16="http://schemas.microsoft.com/office/drawing/2014/main" id="{1DE6C737-F0BF-18BB-B7A8-E3F2B65F4C1C}"/>
                </a:ext>
              </a:extLst>
            </p:cNvPr>
            <p:cNvSpPr/>
            <p:nvPr/>
          </p:nvSpPr>
          <p:spPr>
            <a:xfrm>
              <a:off x="2143753" y="3489493"/>
              <a:ext cx="2476501" cy="2365208"/>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Paid Job</a:t>
              </a:r>
            </a:p>
          </p:txBody>
        </p:sp>
        <p:sp>
          <p:nvSpPr>
            <p:cNvPr id="14" name="Rounded Rectangle 13">
              <a:extLst>
                <a:ext uri="{FF2B5EF4-FFF2-40B4-BE49-F238E27FC236}">
                  <a16:creationId xmlns:a16="http://schemas.microsoft.com/office/drawing/2014/main" id="{0F745C9F-1624-95D2-0005-D954D3F2853C}"/>
                </a:ext>
              </a:extLst>
            </p:cNvPr>
            <p:cNvSpPr/>
            <p:nvPr/>
          </p:nvSpPr>
          <p:spPr>
            <a:xfrm>
              <a:off x="4796025" y="3978345"/>
              <a:ext cx="2478024" cy="187635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Credentials</a:t>
              </a:r>
            </a:p>
          </p:txBody>
        </p:sp>
      </p:grpSp>
      <p:pic>
        <p:nvPicPr>
          <p:cNvPr id="21" name="Graphic 20">
            <a:extLst>
              <a:ext uri="{FF2B5EF4-FFF2-40B4-BE49-F238E27FC236}">
                <a16:creationId xmlns:a16="http://schemas.microsoft.com/office/drawing/2014/main" id="{E1544153-64DC-7FE5-2EB8-8E8E0E2DB3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6340" y="2358772"/>
            <a:ext cx="1309896" cy="874041"/>
          </a:xfrm>
          <a:prstGeom prst="rect">
            <a:avLst/>
          </a:prstGeom>
        </p:spPr>
      </p:pic>
      <p:pic>
        <p:nvPicPr>
          <p:cNvPr id="23" name="Graphic 22">
            <a:extLst>
              <a:ext uri="{FF2B5EF4-FFF2-40B4-BE49-F238E27FC236}">
                <a16:creationId xmlns:a16="http://schemas.microsoft.com/office/drawing/2014/main" id="{61C30104-7595-C29B-7753-D45D09F822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48061" y="3881239"/>
            <a:ext cx="1481268" cy="1481268"/>
          </a:xfrm>
          <a:prstGeom prst="rect">
            <a:avLst/>
          </a:prstGeom>
        </p:spPr>
      </p:pic>
      <p:pic>
        <p:nvPicPr>
          <p:cNvPr id="29" name="Graphic 28">
            <a:extLst>
              <a:ext uri="{FF2B5EF4-FFF2-40B4-BE49-F238E27FC236}">
                <a16:creationId xmlns:a16="http://schemas.microsoft.com/office/drawing/2014/main" id="{3E6D3DE3-E2FB-0D68-D790-098A73C725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71107" y="4045637"/>
            <a:ext cx="1316870" cy="1316870"/>
          </a:xfrm>
          <a:prstGeom prst="rect">
            <a:avLst/>
          </a:prstGeom>
        </p:spPr>
      </p:pic>
      <p:pic>
        <p:nvPicPr>
          <p:cNvPr id="31" name="Graphic 30">
            <a:hlinkClick r:id="rId10" action="ppaction://hlinksldjump"/>
            <a:extLst>
              <a:ext uri="{FF2B5EF4-FFF2-40B4-BE49-F238E27FC236}">
                <a16:creationId xmlns:a16="http://schemas.microsoft.com/office/drawing/2014/main" id="{C0B9AF1A-E05F-F6FC-6758-D347AC1613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66256" y="2358772"/>
            <a:ext cx="1138324" cy="1138324"/>
          </a:xfrm>
          <a:prstGeom prst="rect">
            <a:avLst/>
          </a:prstGeom>
        </p:spPr>
      </p:pic>
      <p:pic>
        <p:nvPicPr>
          <p:cNvPr id="33" name="Graphic 32">
            <a:extLst>
              <a:ext uri="{FF2B5EF4-FFF2-40B4-BE49-F238E27FC236}">
                <a16:creationId xmlns:a16="http://schemas.microsoft.com/office/drawing/2014/main" id="{DB3F30D3-4A92-E183-9668-9CF9F70B30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06162" y="4482766"/>
            <a:ext cx="879741" cy="879741"/>
          </a:xfrm>
          <a:prstGeom prst="rect">
            <a:avLst/>
          </a:prstGeom>
        </p:spPr>
      </p:pic>
      <p:pic>
        <p:nvPicPr>
          <p:cNvPr id="2" name="Graphic 1">
            <a:hlinkClick r:id="rId15" action="ppaction://hlinksldjump"/>
            <a:extLst>
              <a:ext uri="{FF2B5EF4-FFF2-40B4-BE49-F238E27FC236}">
                <a16:creationId xmlns:a16="http://schemas.microsoft.com/office/drawing/2014/main" id="{0214E464-FD8D-21B8-40D6-92C2759185A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28946" y="1893294"/>
            <a:ext cx="552355" cy="571235"/>
          </a:xfrm>
          <a:prstGeom prst="rect">
            <a:avLst/>
          </a:prstGeom>
        </p:spPr>
      </p:pic>
      <p:pic>
        <p:nvPicPr>
          <p:cNvPr id="3" name="Graphic 2">
            <a:extLst>
              <a:ext uri="{FF2B5EF4-FFF2-40B4-BE49-F238E27FC236}">
                <a16:creationId xmlns:a16="http://schemas.microsoft.com/office/drawing/2014/main" id="{24B6FC13-40CE-19DD-F2DB-EFBCEB1E7B7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327086" y="3537118"/>
            <a:ext cx="470527" cy="470527"/>
          </a:xfrm>
          <a:prstGeom prst="rect">
            <a:avLst/>
          </a:prstGeom>
        </p:spPr>
      </p:pic>
    </p:spTree>
    <p:extLst>
      <p:ext uri="{BB962C8B-B14F-4D97-AF65-F5344CB8AC3E}">
        <p14:creationId xmlns:p14="http://schemas.microsoft.com/office/powerpoint/2010/main" val="711781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B0E437-4B12-3D46-A751-06C278BBA4F6}"/>
              </a:ext>
            </a:extLst>
          </p:cNvPr>
          <p:cNvGrpSpPr/>
          <p:nvPr/>
        </p:nvGrpSpPr>
        <p:grpSpPr>
          <a:xfrm>
            <a:off x="527448" y="1028699"/>
            <a:ext cx="6740128" cy="4495801"/>
            <a:chOff x="-370301" y="-139700"/>
            <a:chExt cx="10298143" cy="5994401"/>
          </a:xfrm>
        </p:grpSpPr>
        <p:sp>
          <p:nvSpPr>
            <p:cNvPr id="8" name="Rounded Rectangle 7">
              <a:hlinkClick r:id="rId3" action="ppaction://hlinksldjump"/>
              <a:extLst>
                <a:ext uri="{FF2B5EF4-FFF2-40B4-BE49-F238E27FC236}">
                  <a16:creationId xmlns:a16="http://schemas.microsoft.com/office/drawing/2014/main" id="{D51C85BD-7C7A-6A19-34C0-6ECCA1D8CBB8}"/>
                </a:ext>
              </a:extLst>
            </p:cNvPr>
            <p:cNvSpPr/>
            <p:nvPr/>
          </p:nvSpPr>
          <p:spPr>
            <a:xfrm>
              <a:off x="-370301" y="-139700"/>
              <a:ext cx="4990558" cy="3508209"/>
            </a:xfrm>
            <a:prstGeom prst="roundRect">
              <a:avLst/>
            </a:prstGeom>
            <a:solidFill>
              <a:srgbClr val="FDBF0F"/>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Industry Led</a:t>
              </a:r>
            </a:p>
            <a:p>
              <a:pPr algn="ctr"/>
              <a:endParaRPr lang="en-US" sz="1350">
                <a:solidFill>
                  <a:srgbClr val="5C2E82"/>
                </a:solidFill>
                <a:latin typeface="Avenir Next Medium" panose="020B0503020202020204" pitchFamily="34" charset="0"/>
              </a:endParaRPr>
            </a:p>
            <a:p>
              <a:pPr defTabSz="685800">
                <a:defRPr/>
              </a:pPr>
              <a:r>
                <a:rPr lang="en-US" sz="1350">
                  <a:solidFill>
                    <a:srgbClr val="5C2E82"/>
                  </a:solidFill>
                  <a:latin typeface="Avenir Next" panose="020B0503020202020204" pitchFamily="34" charset="0"/>
                </a:rPr>
                <a:t>Healthcare employers play an active role in hiring workers and identifying the skills and knowledge apprentices must learn.</a:t>
              </a:r>
            </a:p>
            <a:p>
              <a:pPr algn="ctr"/>
              <a:endParaRPr lang="en-US" sz="1350">
                <a:solidFill>
                  <a:srgbClr val="5C2E82"/>
                </a:solidFill>
                <a:latin typeface="Avenir Next Medium" panose="020B0503020202020204" pitchFamily="34" charset="0"/>
              </a:endParaRPr>
            </a:p>
          </p:txBody>
        </p:sp>
        <p:sp>
          <p:nvSpPr>
            <p:cNvPr id="9" name="Rounded Rectangle 8">
              <a:extLst>
                <a:ext uri="{FF2B5EF4-FFF2-40B4-BE49-F238E27FC236}">
                  <a16:creationId xmlns:a16="http://schemas.microsoft.com/office/drawing/2014/main" id="{A46DB17C-4243-7ABA-7205-8BA39DC0975B}"/>
                </a:ext>
              </a:extLst>
            </p:cNvPr>
            <p:cNvSpPr/>
            <p:nvPr/>
          </p:nvSpPr>
          <p:spPr>
            <a:xfrm>
              <a:off x="4796025" y="1003300"/>
              <a:ext cx="2478024" cy="800100"/>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350">
                  <a:solidFill>
                    <a:srgbClr val="5C2E82"/>
                  </a:solidFill>
                  <a:latin typeface="Avenir Next Medium" panose="020B0503020202020204" pitchFamily="34" charset="0"/>
                </a:rPr>
                <a:t>Supplemental Education</a:t>
              </a:r>
            </a:p>
          </p:txBody>
        </p:sp>
        <p:sp>
          <p:nvSpPr>
            <p:cNvPr id="10" name="Rounded Rectangle 9">
              <a:extLst>
                <a:ext uri="{FF2B5EF4-FFF2-40B4-BE49-F238E27FC236}">
                  <a16:creationId xmlns:a16="http://schemas.microsoft.com/office/drawing/2014/main" id="{3C8926A0-3297-E807-99B1-E9B7706C0AAB}"/>
                </a:ext>
              </a:extLst>
            </p:cNvPr>
            <p:cNvSpPr/>
            <p:nvPr/>
          </p:nvSpPr>
          <p:spPr>
            <a:xfrm>
              <a:off x="4796025" y="1955872"/>
              <a:ext cx="2478024" cy="1876354"/>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Structured, </a:t>
              </a:r>
            </a:p>
            <a:p>
              <a:pPr algn="ctr"/>
              <a:r>
                <a:rPr lang="en-US" sz="1350">
                  <a:solidFill>
                    <a:srgbClr val="5C2E82"/>
                  </a:solidFill>
                  <a:latin typeface="Avenir Next Medium" panose="020B0503020202020204" pitchFamily="34" charset="0"/>
                </a:rPr>
                <a:t>On-the-Job Learning and Mentorship</a:t>
              </a:r>
            </a:p>
          </p:txBody>
        </p:sp>
        <p:sp>
          <p:nvSpPr>
            <p:cNvPr id="11" name="Rounded Rectangle 10">
              <a:extLst>
                <a:ext uri="{FF2B5EF4-FFF2-40B4-BE49-F238E27FC236}">
                  <a16:creationId xmlns:a16="http://schemas.microsoft.com/office/drawing/2014/main" id="{A3C61998-C53C-D54E-7571-DE823FD9D912}"/>
                </a:ext>
              </a:extLst>
            </p:cNvPr>
            <p:cNvSpPr/>
            <p:nvPr/>
          </p:nvSpPr>
          <p:spPr>
            <a:xfrm>
              <a:off x="7434580" y="2930574"/>
              <a:ext cx="2478024" cy="2924126"/>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Diversity</a:t>
              </a:r>
            </a:p>
          </p:txBody>
        </p:sp>
        <p:sp>
          <p:nvSpPr>
            <p:cNvPr id="12" name="Rounded Rectangle 11">
              <a:extLst>
                <a:ext uri="{FF2B5EF4-FFF2-40B4-BE49-F238E27FC236}">
                  <a16:creationId xmlns:a16="http://schemas.microsoft.com/office/drawing/2014/main" id="{3035523F-1D28-50FF-FD55-6696A32C2EBB}"/>
                </a:ext>
              </a:extLst>
            </p:cNvPr>
            <p:cNvSpPr/>
            <p:nvPr/>
          </p:nvSpPr>
          <p:spPr>
            <a:xfrm>
              <a:off x="7449818" y="1003300"/>
              <a:ext cx="2478024" cy="1739900"/>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Quality and Safety</a:t>
              </a:r>
            </a:p>
          </p:txBody>
        </p:sp>
        <p:sp>
          <p:nvSpPr>
            <p:cNvPr id="13" name="Rounded Rectangle 12">
              <a:hlinkClick r:id="rId4" action="ppaction://hlinksldjump"/>
              <a:extLst>
                <a:ext uri="{FF2B5EF4-FFF2-40B4-BE49-F238E27FC236}">
                  <a16:creationId xmlns:a16="http://schemas.microsoft.com/office/drawing/2014/main" id="{1DE6C737-F0BF-18BB-B7A8-E3F2B65F4C1C}"/>
                </a:ext>
              </a:extLst>
            </p:cNvPr>
            <p:cNvSpPr/>
            <p:nvPr/>
          </p:nvSpPr>
          <p:spPr>
            <a:xfrm>
              <a:off x="2143753" y="3489493"/>
              <a:ext cx="2476501" cy="2365208"/>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Paid Job</a:t>
              </a:r>
            </a:p>
          </p:txBody>
        </p:sp>
        <p:sp>
          <p:nvSpPr>
            <p:cNvPr id="14" name="Rounded Rectangle 13">
              <a:extLst>
                <a:ext uri="{FF2B5EF4-FFF2-40B4-BE49-F238E27FC236}">
                  <a16:creationId xmlns:a16="http://schemas.microsoft.com/office/drawing/2014/main" id="{0F745C9F-1624-95D2-0005-D954D3F2853C}"/>
                </a:ext>
              </a:extLst>
            </p:cNvPr>
            <p:cNvSpPr/>
            <p:nvPr/>
          </p:nvSpPr>
          <p:spPr>
            <a:xfrm>
              <a:off x="4796025" y="3978345"/>
              <a:ext cx="2478024" cy="187635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Credentials</a:t>
              </a:r>
            </a:p>
          </p:txBody>
        </p:sp>
      </p:grpSp>
      <p:pic>
        <p:nvPicPr>
          <p:cNvPr id="21" name="Graphic 20">
            <a:extLst>
              <a:ext uri="{FF2B5EF4-FFF2-40B4-BE49-F238E27FC236}">
                <a16:creationId xmlns:a16="http://schemas.microsoft.com/office/drawing/2014/main" id="{E1544153-64DC-7FE5-2EB8-8E8E0E2DB3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96340" y="2358772"/>
            <a:ext cx="1309896" cy="874041"/>
          </a:xfrm>
          <a:prstGeom prst="rect">
            <a:avLst/>
          </a:prstGeom>
        </p:spPr>
      </p:pic>
      <p:pic>
        <p:nvPicPr>
          <p:cNvPr id="23" name="Graphic 22">
            <a:extLst>
              <a:ext uri="{FF2B5EF4-FFF2-40B4-BE49-F238E27FC236}">
                <a16:creationId xmlns:a16="http://schemas.microsoft.com/office/drawing/2014/main" id="{61C30104-7595-C29B-7753-D45D09F8227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48061" y="3881239"/>
            <a:ext cx="1481268" cy="1481268"/>
          </a:xfrm>
          <a:prstGeom prst="rect">
            <a:avLst/>
          </a:prstGeom>
        </p:spPr>
      </p:pic>
      <p:pic>
        <p:nvPicPr>
          <p:cNvPr id="29" name="Graphic 28">
            <a:extLst>
              <a:ext uri="{FF2B5EF4-FFF2-40B4-BE49-F238E27FC236}">
                <a16:creationId xmlns:a16="http://schemas.microsoft.com/office/drawing/2014/main" id="{3E6D3DE3-E2FB-0D68-D790-098A73C725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71107" y="4045637"/>
            <a:ext cx="1316870" cy="1316870"/>
          </a:xfrm>
          <a:prstGeom prst="rect">
            <a:avLst/>
          </a:prstGeom>
        </p:spPr>
      </p:pic>
      <p:pic>
        <p:nvPicPr>
          <p:cNvPr id="31" name="Graphic 30">
            <a:extLst>
              <a:ext uri="{FF2B5EF4-FFF2-40B4-BE49-F238E27FC236}">
                <a16:creationId xmlns:a16="http://schemas.microsoft.com/office/drawing/2014/main" id="{C0B9AF1A-E05F-F6FC-6758-D347AC1613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506" y="2502677"/>
            <a:ext cx="1957694" cy="2149186"/>
          </a:xfrm>
          <a:prstGeom prst="rect">
            <a:avLst/>
          </a:prstGeom>
        </p:spPr>
      </p:pic>
      <p:pic>
        <p:nvPicPr>
          <p:cNvPr id="33" name="Graphic 32">
            <a:extLst>
              <a:ext uri="{FF2B5EF4-FFF2-40B4-BE49-F238E27FC236}">
                <a16:creationId xmlns:a16="http://schemas.microsoft.com/office/drawing/2014/main" id="{DB3F30D3-4A92-E183-9668-9CF9F70B30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106162" y="4482766"/>
            <a:ext cx="879741" cy="879741"/>
          </a:xfrm>
          <a:prstGeom prst="rect">
            <a:avLst/>
          </a:prstGeom>
        </p:spPr>
      </p:pic>
      <p:pic>
        <p:nvPicPr>
          <p:cNvPr id="7" name="Graphic 6">
            <a:hlinkClick r:id="rId4" action="ppaction://hlinksldjump"/>
            <a:extLst>
              <a:ext uri="{FF2B5EF4-FFF2-40B4-BE49-F238E27FC236}">
                <a16:creationId xmlns:a16="http://schemas.microsoft.com/office/drawing/2014/main" id="{F4CCC93C-4691-C2AB-3EEB-F863BB2625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28946" y="1893294"/>
            <a:ext cx="552355" cy="571235"/>
          </a:xfrm>
          <a:prstGeom prst="rect">
            <a:avLst/>
          </a:prstGeom>
        </p:spPr>
      </p:pic>
      <p:pic>
        <p:nvPicPr>
          <p:cNvPr id="15" name="Graphic 14">
            <a:extLst>
              <a:ext uri="{FF2B5EF4-FFF2-40B4-BE49-F238E27FC236}">
                <a16:creationId xmlns:a16="http://schemas.microsoft.com/office/drawing/2014/main" id="{C62CB38C-71D0-3007-B0B8-5C9ADDBD0C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27086" y="3537118"/>
            <a:ext cx="470527" cy="470527"/>
          </a:xfrm>
          <a:prstGeom prst="rect">
            <a:avLst/>
          </a:prstGeom>
        </p:spPr>
      </p:pic>
    </p:spTree>
    <p:extLst>
      <p:ext uri="{BB962C8B-B14F-4D97-AF65-F5344CB8AC3E}">
        <p14:creationId xmlns:p14="http://schemas.microsoft.com/office/powerpoint/2010/main" val="1767206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B0E437-4B12-3D46-A751-06C278BBA4F6}"/>
              </a:ext>
            </a:extLst>
          </p:cNvPr>
          <p:cNvGrpSpPr/>
          <p:nvPr/>
        </p:nvGrpSpPr>
        <p:grpSpPr>
          <a:xfrm>
            <a:off x="109729" y="1885950"/>
            <a:ext cx="7005444" cy="3738563"/>
            <a:chOff x="-775678" y="1003300"/>
            <a:chExt cx="10703520" cy="4984749"/>
          </a:xfrm>
        </p:grpSpPr>
        <p:sp>
          <p:nvSpPr>
            <p:cNvPr id="8" name="Rounded Rectangle 7">
              <a:hlinkClick r:id="rId3" action="ppaction://hlinksldjump"/>
              <a:extLst>
                <a:ext uri="{FF2B5EF4-FFF2-40B4-BE49-F238E27FC236}">
                  <a16:creationId xmlns:a16="http://schemas.microsoft.com/office/drawing/2014/main" id="{D51C85BD-7C7A-6A19-34C0-6ECCA1D8CBB8}"/>
                </a:ext>
              </a:extLst>
            </p:cNvPr>
            <p:cNvSpPr/>
            <p:nvPr/>
          </p:nvSpPr>
          <p:spPr>
            <a:xfrm>
              <a:off x="2143756" y="1003300"/>
              <a:ext cx="2476500" cy="2365209"/>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Industry Led</a:t>
              </a:r>
            </a:p>
          </p:txBody>
        </p:sp>
        <p:sp>
          <p:nvSpPr>
            <p:cNvPr id="9" name="Rounded Rectangle 8">
              <a:extLst>
                <a:ext uri="{FF2B5EF4-FFF2-40B4-BE49-F238E27FC236}">
                  <a16:creationId xmlns:a16="http://schemas.microsoft.com/office/drawing/2014/main" id="{A46DB17C-4243-7ABA-7205-8BA39DC0975B}"/>
                </a:ext>
              </a:extLst>
            </p:cNvPr>
            <p:cNvSpPr/>
            <p:nvPr/>
          </p:nvSpPr>
          <p:spPr>
            <a:xfrm>
              <a:off x="4796025" y="1003300"/>
              <a:ext cx="2478024" cy="800100"/>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350">
                  <a:solidFill>
                    <a:srgbClr val="5C2E82"/>
                  </a:solidFill>
                  <a:latin typeface="Avenir Next Medium" panose="020B0503020202020204" pitchFamily="34" charset="0"/>
                </a:rPr>
                <a:t>Supplemental Education</a:t>
              </a:r>
            </a:p>
          </p:txBody>
        </p:sp>
        <p:sp>
          <p:nvSpPr>
            <p:cNvPr id="10" name="Rounded Rectangle 9">
              <a:extLst>
                <a:ext uri="{FF2B5EF4-FFF2-40B4-BE49-F238E27FC236}">
                  <a16:creationId xmlns:a16="http://schemas.microsoft.com/office/drawing/2014/main" id="{3C8926A0-3297-E807-99B1-E9B7706C0AAB}"/>
                </a:ext>
              </a:extLst>
            </p:cNvPr>
            <p:cNvSpPr/>
            <p:nvPr/>
          </p:nvSpPr>
          <p:spPr>
            <a:xfrm>
              <a:off x="4796025" y="1955872"/>
              <a:ext cx="2478024" cy="1876354"/>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Structured, </a:t>
              </a:r>
            </a:p>
            <a:p>
              <a:pPr algn="ctr"/>
              <a:r>
                <a:rPr lang="en-US" sz="1350">
                  <a:solidFill>
                    <a:srgbClr val="5C2E82"/>
                  </a:solidFill>
                  <a:latin typeface="Avenir Next Medium" panose="020B0503020202020204" pitchFamily="34" charset="0"/>
                </a:rPr>
                <a:t>On-the-Job Learning and Mentorship</a:t>
              </a:r>
            </a:p>
          </p:txBody>
        </p:sp>
        <p:sp>
          <p:nvSpPr>
            <p:cNvPr id="11" name="Rounded Rectangle 10">
              <a:extLst>
                <a:ext uri="{FF2B5EF4-FFF2-40B4-BE49-F238E27FC236}">
                  <a16:creationId xmlns:a16="http://schemas.microsoft.com/office/drawing/2014/main" id="{A3C61998-C53C-D54E-7571-DE823FD9D912}"/>
                </a:ext>
              </a:extLst>
            </p:cNvPr>
            <p:cNvSpPr/>
            <p:nvPr/>
          </p:nvSpPr>
          <p:spPr>
            <a:xfrm>
              <a:off x="7434580" y="2930574"/>
              <a:ext cx="2478024" cy="2924126"/>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Diversity</a:t>
              </a:r>
            </a:p>
          </p:txBody>
        </p:sp>
        <p:sp>
          <p:nvSpPr>
            <p:cNvPr id="12" name="Rounded Rectangle 11">
              <a:extLst>
                <a:ext uri="{FF2B5EF4-FFF2-40B4-BE49-F238E27FC236}">
                  <a16:creationId xmlns:a16="http://schemas.microsoft.com/office/drawing/2014/main" id="{3035523F-1D28-50FF-FD55-6696A32C2EBB}"/>
                </a:ext>
              </a:extLst>
            </p:cNvPr>
            <p:cNvSpPr/>
            <p:nvPr/>
          </p:nvSpPr>
          <p:spPr>
            <a:xfrm>
              <a:off x="7449818" y="1003300"/>
              <a:ext cx="2478024" cy="1739900"/>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Quality and Safety</a:t>
              </a:r>
            </a:p>
          </p:txBody>
        </p:sp>
        <p:sp>
          <p:nvSpPr>
            <p:cNvPr id="13" name="Rounded Rectangle 12">
              <a:extLst>
                <a:ext uri="{FF2B5EF4-FFF2-40B4-BE49-F238E27FC236}">
                  <a16:creationId xmlns:a16="http://schemas.microsoft.com/office/drawing/2014/main" id="{1DE6C737-F0BF-18BB-B7A8-E3F2B65F4C1C}"/>
                </a:ext>
              </a:extLst>
            </p:cNvPr>
            <p:cNvSpPr/>
            <p:nvPr/>
          </p:nvSpPr>
          <p:spPr>
            <a:xfrm>
              <a:off x="-775678" y="3489492"/>
              <a:ext cx="5395933" cy="2498557"/>
            </a:xfrm>
            <a:prstGeom prst="roundRect">
              <a:avLst/>
            </a:prstGeom>
            <a:solidFill>
              <a:srgbClr val="FDBF0F"/>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Paid Job</a:t>
              </a:r>
            </a:p>
            <a:p>
              <a:pPr algn="ctr"/>
              <a:endParaRPr lang="en-US" sz="1350">
                <a:solidFill>
                  <a:srgbClr val="5C2E82"/>
                </a:solidFill>
                <a:latin typeface="Avenir Next Medium" panose="020B0503020202020204" pitchFamily="34" charset="0"/>
              </a:endParaRPr>
            </a:p>
            <a:p>
              <a:pPr algn="ctr"/>
              <a:r>
                <a:rPr lang="en-US" sz="1350">
                  <a:solidFill>
                    <a:srgbClr val="5C2E82"/>
                  </a:solidFill>
                  <a:latin typeface="Avenir Next Medium" panose="020B0503020202020204" pitchFamily="34" charset="0"/>
                </a:rPr>
                <a:t>Registered Apprenticeships are real jobs! Apprentices earn progressive wage increases as their skills and productivity increase.</a:t>
              </a:r>
            </a:p>
          </p:txBody>
        </p:sp>
        <p:sp>
          <p:nvSpPr>
            <p:cNvPr id="14" name="Rounded Rectangle 13">
              <a:extLst>
                <a:ext uri="{FF2B5EF4-FFF2-40B4-BE49-F238E27FC236}">
                  <a16:creationId xmlns:a16="http://schemas.microsoft.com/office/drawing/2014/main" id="{0F745C9F-1624-95D2-0005-D954D3F2853C}"/>
                </a:ext>
              </a:extLst>
            </p:cNvPr>
            <p:cNvSpPr/>
            <p:nvPr/>
          </p:nvSpPr>
          <p:spPr>
            <a:xfrm>
              <a:off x="4796025" y="3978345"/>
              <a:ext cx="2478024" cy="187635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Credentials</a:t>
              </a:r>
            </a:p>
          </p:txBody>
        </p:sp>
      </p:grpSp>
      <p:pic>
        <p:nvPicPr>
          <p:cNvPr id="21" name="Graphic 20">
            <a:extLst>
              <a:ext uri="{FF2B5EF4-FFF2-40B4-BE49-F238E27FC236}">
                <a16:creationId xmlns:a16="http://schemas.microsoft.com/office/drawing/2014/main" id="{E1544153-64DC-7FE5-2EB8-8E8E0E2DB3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96340" y="2358772"/>
            <a:ext cx="1309896" cy="874041"/>
          </a:xfrm>
          <a:prstGeom prst="rect">
            <a:avLst/>
          </a:prstGeom>
        </p:spPr>
      </p:pic>
      <p:pic>
        <p:nvPicPr>
          <p:cNvPr id="23" name="Graphic 22">
            <a:extLst>
              <a:ext uri="{FF2B5EF4-FFF2-40B4-BE49-F238E27FC236}">
                <a16:creationId xmlns:a16="http://schemas.microsoft.com/office/drawing/2014/main" id="{61C30104-7595-C29B-7753-D45D09F822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48061" y="3881239"/>
            <a:ext cx="1481268" cy="1481268"/>
          </a:xfrm>
          <a:prstGeom prst="rect">
            <a:avLst/>
          </a:prstGeom>
        </p:spPr>
      </p:pic>
      <p:pic>
        <p:nvPicPr>
          <p:cNvPr id="29" name="Graphic 28">
            <a:hlinkClick r:id="rId8" action="ppaction://hlinksldjump"/>
            <a:extLst>
              <a:ext uri="{FF2B5EF4-FFF2-40B4-BE49-F238E27FC236}">
                <a16:creationId xmlns:a16="http://schemas.microsoft.com/office/drawing/2014/main" id="{3E6D3DE3-E2FB-0D68-D790-098A73C725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9563" y="958834"/>
            <a:ext cx="3205274" cy="3054383"/>
          </a:xfrm>
          <a:prstGeom prst="rect">
            <a:avLst/>
          </a:prstGeom>
        </p:spPr>
      </p:pic>
      <p:pic>
        <p:nvPicPr>
          <p:cNvPr id="31" name="Graphic 30">
            <a:hlinkClick r:id="rId11" action="ppaction://hlinksldjump"/>
            <a:extLst>
              <a:ext uri="{FF2B5EF4-FFF2-40B4-BE49-F238E27FC236}">
                <a16:creationId xmlns:a16="http://schemas.microsoft.com/office/drawing/2014/main" id="{C0B9AF1A-E05F-F6FC-6758-D347AC1613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66256" y="2358772"/>
            <a:ext cx="1138324" cy="1138324"/>
          </a:xfrm>
          <a:prstGeom prst="rect">
            <a:avLst/>
          </a:prstGeom>
        </p:spPr>
      </p:pic>
      <p:pic>
        <p:nvPicPr>
          <p:cNvPr id="33" name="Graphic 32">
            <a:extLst>
              <a:ext uri="{FF2B5EF4-FFF2-40B4-BE49-F238E27FC236}">
                <a16:creationId xmlns:a16="http://schemas.microsoft.com/office/drawing/2014/main" id="{DB3F30D3-4A92-E183-9668-9CF9F70B30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06162" y="4482766"/>
            <a:ext cx="879741" cy="879741"/>
          </a:xfrm>
          <a:prstGeom prst="rect">
            <a:avLst/>
          </a:prstGeom>
        </p:spPr>
      </p:pic>
      <p:pic>
        <p:nvPicPr>
          <p:cNvPr id="3" name="Graphic 2">
            <a:hlinkClick r:id="rId16" action="ppaction://hlinksldjump"/>
            <a:extLst>
              <a:ext uri="{FF2B5EF4-FFF2-40B4-BE49-F238E27FC236}">
                <a16:creationId xmlns:a16="http://schemas.microsoft.com/office/drawing/2014/main" id="{09E8733B-F321-67C4-EEC6-955750139F4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28946" y="1893294"/>
            <a:ext cx="552355" cy="571235"/>
          </a:xfrm>
          <a:prstGeom prst="rect">
            <a:avLst/>
          </a:prstGeom>
        </p:spPr>
      </p:pic>
      <p:pic>
        <p:nvPicPr>
          <p:cNvPr id="4" name="Graphic 3">
            <a:extLst>
              <a:ext uri="{FF2B5EF4-FFF2-40B4-BE49-F238E27FC236}">
                <a16:creationId xmlns:a16="http://schemas.microsoft.com/office/drawing/2014/main" id="{9A37D727-BC44-A198-00D3-A69C18DA9FA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327086" y="3537118"/>
            <a:ext cx="470527" cy="470527"/>
          </a:xfrm>
          <a:prstGeom prst="rect">
            <a:avLst/>
          </a:prstGeom>
        </p:spPr>
      </p:pic>
    </p:spTree>
    <p:extLst>
      <p:ext uri="{BB962C8B-B14F-4D97-AF65-F5344CB8AC3E}">
        <p14:creationId xmlns:p14="http://schemas.microsoft.com/office/powerpoint/2010/main" val="4245481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46DB17C-4243-7ABA-7205-8BA39DC0975B}"/>
              </a:ext>
            </a:extLst>
          </p:cNvPr>
          <p:cNvSpPr/>
          <p:nvPr/>
        </p:nvSpPr>
        <p:spPr>
          <a:xfrm>
            <a:off x="2020494" y="942975"/>
            <a:ext cx="3357776" cy="2384742"/>
          </a:xfrm>
          <a:prstGeom prst="roundRect">
            <a:avLst/>
          </a:prstGeom>
          <a:solidFill>
            <a:srgbClr val="FDBF0F"/>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Supplemental Education</a:t>
            </a:r>
          </a:p>
          <a:p>
            <a:pPr algn="ctr"/>
            <a:endParaRPr lang="en-US" sz="1350">
              <a:solidFill>
                <a:srgbClr val="5C2E82"/>
              </a:solidFill>
              <a:latin typeface="Avenir Next Medium" panose="020B0503020202020204" pitchFamily="34" charset="0"/>
            </a:endParaRPr>
          </a:p>
          <a:p>
            <a:pPr algn="ctr"/>
            <a:r>
              <a:rPr lang="en-US" sz="1350">
                <a:solidFill>
                  <a:srgbClr val="5C2E82"/>
                </a:solidFill>
                <a:latin typeface="Avenir Next Medium" panose="020B0503020202020204" pitchFamily="34" charset="0"/>
              </a:rPr>
              <a:t>Apprentices are provided a minimum of 144-hour supplemental classroom education based on the employers’ unique training needs to ensure quality and success.</a:t>
            </a:r>
          </a:p>
        </p:txBody>
      </p:sp>
      <p:sp>
        <p:nvSpPr>
          <p:cNvPr id="10" name="Rounded Rectangle 9">
            <a:extLst>
              <a:ext uri="{FF2B5EF4-FFF2-40B4-BE49-F238E27FC236}">
                <a16:creationId xmlns:a16="http://schemas.microsoft.com/office/drawing/2014/main" id="{3C8926A0-3297-E807-99B1-E9B7706C0AAB}"/>
              </a:ext>
            </a:extLst>
          </p:cNvPr>
          <p:cNvSpPr/>
          <p:nvPr/>
        </p:nvSpPr>
        <p:spPr>
          <a:xfrm>
            <a:off x="3741313" y="3446913"/>
            <a:ext cx="1621865" cy="916657"/>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a:solidFill>
                  <a:srgbClr val="5C2E82"/>
                </a:solidFill>
                <a:latin typeface="Avenir Next Medium" panose="020B0503020202020204" pitchFamily="34" charset="0"/>
              </a:rPr>
              <a:t>Structured, </a:t>
            </a:r>
          </a:p>
          <a:p>
            <a:r>
              <a:rPr lang="en-US" sz="1350">
                <a:solidFill>
                  <a:srgbClr val="5C2E82"/>
                </a:solidFill>
                <a:latin typeface="Avenir Next Medium" panose="020B0503020202020204" pitchFamily="34" charset="0"/>
              </a:rPr>
              <a:t>On-the-Job Learning and Mentorship</a:t>
            </a:r>
          </a:p>
        </p:txBody>
      </p:sp>
      <p:sp>
        <p:nvSpPr>
          <p:cNvPr id="11" name="Rounded Rectangle 10">
            <a:extLst>
              <a:ext uri="{FF2B5EF4-FFF2-40B4-BE49-F238E27FC236}">
                <a16:creationId xmlns:a16="http://schemas.microsoft.com/office/drawing/2014/main" id="{A3C61998-C53C-D54E-7571-DE823FD9D912}"/>
              </a:ext>
            </a:extLst>
          </p:cNvPr>
          <p:cNvSpPr/>
          <p:nvPr/>
        </p:nvSpPr>
        <p:spPr>
          <a:xfrm>
            <a:off x="5483338" y="3331405"/>
            <a:ext cx="1621865" cy="219309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Diversity</a:t>
            </a:r>
          </a:p>
        </p:txBody>
      </p:sp>
      <p:sp>
        <p:nvSpPr>
          <p:cNvPr id="12" name="Rounded Rectangle 11">
            <a:extLst>
              <a:ext uri="{FF2B5EF4-FFF2-40B4-BE49-F238E27FC236}">
                <a16:creationId xmlns:a16="http://schemas.microsoft.com/office/drawing/2014/main" id="{3035523F-1D28-50FF-FD55-6696A32C2EBB}"/>
              </a:ext>
            </a:extLst>
          </p:cNvPr>
          <p:cNvSpPr/>
          <p:nvPr/>
        </p:nvSpPr>
        <p:spPr>
          <a:xfrm>
            <a:off x="5493310" y="1885950"/>
            <a:ext cx="1621865" cy="130492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Quality and Safety</a:t>
            </a:r>
          </a:p>
        </p:txBody>
      </p:sp>
      <p:sp>
        <p:nvSpPr>
          <p:cNvPr id="13" name="Rounded Rectangle 12">
            <a:extLst>
              <a:ext uri="{FF2B5EF4-FFF2-40B4-BE49-F238E27FC236}">
                <a16:creationId xmlns:a16="http://schemas.microsoft.com/office/drawing/2014/main" id="{1DE6C737-F0BF-18BB-B7A8-E3F2B65F4C1C}"/>
              </a:ext>
            </a:extLst>
          </p:cNvPr>
          <p:cNvSpPr/>
          <p:nvPr/>
        </p:nvSpPr>
        <p:spPr>
          <a:xfrm>
            <a:off x="2020494" y="4482766"/>
            <a:ext cx="1620869" cy="104173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Paid Job</a:t>
            </a:r>
          </a:p>
        </p:txBody>
      </p:sp>
      <p:sp>
        <p:nvSpPr>
          <p:cNvPr id="14" name="Rounded Rectangle 13">
            <a:extLst>
              <a:ext uri="{FF2B5EF4-FFF2-40B4-BE49-F238E27FC236}">
                <a16:creationId xmlns:a16="http://schemas.microsoft.com/office/drawing/2014/main" id="{0F745C9F-1624-95D2-0005-D954D3F2853C}"/>
              </a:ext>
            </a:extLst>
          </p:cNvPr>
          <p:cNvSpPr/>
          <p:nvPr/>
        </p:nvSpPr>
        <p:spPr>
          <a:xfrm>
            <a:off x="3756405" y="4482765"/>
            <a:ext cx="1620869" cy="104173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Credentials</a:t>
            </a:r>
          </a:p>
        </p:txBody>
      </p:sp>
      <p:pic>
        <p:nvPicPr>
          <p:cNvPr id="21" name="Graphic 20">
            <a:extLst>
              <a:ext uri="{FF2B5EF4-FFF2-40B4-BE49-F238E27FC236}">
                <a16:creationId xmlns:a16="http://schemas.microsoft.com/office/drawing/2014/main" id="{E1544153-64DC-7FE5-2EB8-8E8E0E2DB3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96340" y="2358772"/>
            <a:ext cx="1309896" cy="874041"/>
          </a:xfrm>
          <a:prstGeom prst="rect">
            <a:avLst/>
          </a:prstGeom>
        </p:spPr>
      </p:pic>
      <p:pic>
        <p:nvPicPr>
          <p:cNvPr id="23" name="Graphic 22">
            <a:extLst>
              <a:ext uri="{FF2B5EF4-FFF2-40B4-BE49-F238E27FC236}">
                <a16:creationId xmlns:a16="http://schemas.microsoft.com/office/drawing/2014/main" id="{61C30104-7595-C29B-7753-D45D09F822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48061" y="3881239"/>
            <a:ext cx="1481268" cy="1481268"/>
          </a:xfrm>
          <a:prstGeom prst="rect">
            <a:avLst/>
          </a:prstGeom>
        </p:spPr>
      </p:pic>
      <p:pic>
        <p:nvPicPr>
          <p:cNvPr id="29" name="Graphic 28">
            <a:extLst>
              <a:ext uri="{FF2B5EF4-FFF2-40B4-BE49-F238E27FC236}">
                <a16:creationId xmlns:a16="http://schemas.microsoft.com/office/drawing/2014/main" id="{3E6D3DE3-E2FB-0D68-D790-098A73C725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3244" y="4732999"/>
            <a:ext cx="711926" cy="711926"/>
          </a:xfrm>
          <a:prstGeom prst="rect">
            <a:avLst/>
          </a:prstGeom>
        </p:spPr>
      </p:pic>
      <p:grpSp>
        <p:nvGrpSpPr>
          <p:cNvPr id="2" name="Group 1">
            <a:extLst>
              <a:ext uri="{FF2B5EF4-FFF2-40B4-BE49-F238E27FC236}">
                <a16:creationId xmlns:a16="http://schemas.microsoft.com/office/drawing/2014/main" id="{C929DF9F-F455-974C-8A85-674F6EFBDFC8}"/>
              </a:ext>
            </a:extLst>
          </p:cNvPr>
          <p:cNvGrpSpPr/>
          <p:nvPr/>
        </p:nvGrpSpPr>
        <p:grpSpPr>
          <a:xfrm>
            <a:off x="2000286" y="3446913"/>
            <a:ext cx="1620868" cy="916657"/>
            <a:chOff x="2693995" y="2514600"/>
            <a:chExt cx="2161157" cy="1222209"/>
          </a:xfrm>
        </p:grpSpPr>
        <p:sp>
          <p:nvSpPr>
            <p:cNvPr id="8" name="Rounded Rectangle 7">
              <a:hlinkClick r:id="rId9" action="ppaction://hlinksldjump"/>
              <a:extLst>
                <a:ext uri="{FF2B5EF4-FFF2-40B4-BE49-F238E27FC236}">
                  <a16:creationId xmlns:a16="http://schemas.microsoft.com/office/drawing/2014/main" id="{D51C85BD-7C7A-6A19-34C0-6ECCA1D8CBB8}"/>
                </a:ext>
              </a:extLst>
            </p:cNvPr>
            <p:cNvSpPr/>
            <p:nvPr/>
          </p:nvSpPr>
          <p:spPr>
            <a:xfrm>
              <a:off x="2693995" y="2514600"/>
              <a:ext cx="2161157" cy="1222209"/>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Industry Led</a:t>
              </a:r>
            </a:p>
          </p:txBody>
        </p:sp>
        <p:pic>
          <p:nvPicPr>
            <p:cNvPr id="31" name="Graphic 30">
              <a:hlinkClick r:id="rId10" action="ppaction://hlinksldjump"/>
              <a:extLst>
                <a:ext uri="{FF2B5EF4-FFF2-40B4-BE49-F238E27FC236}">
                  <a16:creationId xmlns:a16="http://schemas.microsoft.com/office/drawing/2014/main" id="{C0B9AF1A-E05F-F6FC-6758-D347AC1613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42266" y="2924058"/>
              <a:ext cx="676581" cy="676581"/>
            </a:xfrm>
            <a:prstGeom prst="rect">
              <a:avLst/>
            </a:prstGeom>
          </p:spPr>
        </p:pic>
      </p:grpSp>
      <p:pic>
        <p:nvPicPr>
          <p:cNvPr id="33" name="Graphic 32">
            <a:extLst>
              <a:ext uri="{FF2B5EF4-FFF2-40B4-BE49-F238E27FC236}">
                <a16:creationId xmlns:a16="http://schemas.microsoft.com/office/drawing/2014/main" id="{DB3F30D3-4A92-E183-9668-9CF9F70B30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48206" y="4784924"/>
            <a:ext cx="608076" cy="608076"/>
          </a:xfrm>
          <a:prstGeom prst="rect">
            <a:avLst/>
          </a:prstGeom>
        </p:spPr>
      </p:pic>
      <p:pic>
        <p:nvPicPr>
          <p:cNvPr id="4" name="Graphic 3">
            <a:hlinkClick r:id="rId15" action="ppaction://hlinksldjump"/>
            <a:extLst>
              <a:ext uri="{FF2B5EF4-FFF2-40B4-BE49-F238E27FC236}">
                <a16:creationId xmlns:a16="http://schemas.microsoft.com/office/drawing/2014/main" id="{ADAE37C9-66FF-A718-DEAC-D0D5F56EBE1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2635" y="1262224"/>
            <a:ext cx="2193095" cy="2268059"/>
          </a:xfrm>
          <a:prstGeom prst="rect">
            <a:avLst/>
          </a:prstGeom>
        </p:spPr>
      </p:pic>
      <p:pic>
        <p:nvPicPr>
          <p:cNvPr id="5" name="Graphic 4">
            <a:extLst>
              <a:ext uri="{FF2B5EF4-FFF2-40B4-BE49-F238E27FC236}">
                <a16:creationId xmlns:a16="http://schemas.microsoft.com/office/drawing/2014/main" id="{271ADF61-115E-66EF-6F99-52D15F38AFC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876038" y="3669978"/>
            <a:ext cx="470527" cy="470527"/>
          </a:xfrm>
          <a:prstGeom prst="rect">
            <a:avLst/>
          </a:prstGeom>
        </p:spPr>
      </p:pic>
    </p:spTree>
    <p:extLst>
      <p:ext uri="{BB962C8B-B14F-4D97-AF65-F5344CB8AC3E}">
        <p14:creationId xmlns:p14="http://schemas.microsoft.com/office/powerpoint/2010/main" val="2208039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hlinkClick r:id="rId3" action="ppaction://hlinksldjump"/>
            <a:extLst>
              <a:ext uri="{FF2B5EF4-FFF2-40B4-BE49-F238E27FC236}">
                <a16:creationId xmlns:a16="http://schemas.microsoft.com/office/drawing/2014/main" id="{A46DB17C-4243-7ABA-7205-8BA39DC0975B}"/>
              </a:ext>
            </a:extLst>
          </p:cNvPr>
          <p:cNvSpPr/>
          <p:nvPr/>
        </p:nvSpPr>
        <p:spPr>
          <a:xfrm flipH="1">
            <a:off x="3756403" y="1141529"/>
            <a:ext cx="4075433" cy="2191861"/>
          </a:xfrm>
          <a:prstGeom prst="roundRect">
            <a:avLst/>
          </a:prstGeom>
          <a:solidFill>
            <a:srgbClr val="FDBF0F"/>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Structured, </a:t>
            </a:r>
          </a:p>
          <a:p>
            <a:pPr algn="ctr"/>
            <a:r>
              <a:rPr lang="en-US" sz="1350">
                <a:solidFill>
                  <a:srgbClr val="5C2E82"/>
                </a:solidFill>
                <a:latin typeface="Avenir Next Medium" panose="020B0503020202020204" pitchFamily="34" charset="0"/>
              </a:rPr>
              <a:t>On-the-Job Learning and Mentorship</a:t>
            </a:r>
          </a:p>
          <a:p>
            <a:pPr algn="ctr"/>
            <a:endParaRPr lang="en-US" sz="1350">
              <a:solidFill>
                <a:srgbClr val="5C2E82"/>
              </a:solidFill>
              <a:latin typeface="Avenir Next Medium" panose="020B0503020202020204" pitchFamily="34" charset="0"/>
            </a:endParaRPr>
          </a:p>
          <a:p>
            <a:pPr algn="ctr"/>
            <a:r>
              <a:rPr lang="en-US" sz="1350">
                <a:solidFill>
                  <a:srgbClr val="5C2E82"/>
                </a:solidFill>
                <a:latin typeface="Avenir Next Medium" panose="020B0503020202020204" pitchFamily="34" charset="0"/>
              </a:rPr>
              <a:t>Programs provide a minimum of 2000 hours of structured on-the-job training to prepare for a successful career, which includes instruction from an experienced mentor. The number of hours may vary based on the apprenticeship model.</a:t>
            </a:r>
          </a:p>
        </p:txBody>
      </p:sp>
      <p:sp>
        <p:nvSpPr>
          <p:cNvPr id="10" name="Rounded Rectangle 9">
            <a:extLst>
              <a:ext uri="{FF2B5EF4-FFF2-40B4-BE49-F238E27FC236}">
                <a16:creationId xmlns:a16="http://schemas.microsoft.com/office/drawing/2014/main" id="{3C8926A0-3297-E807-99B1-E9B7706C0AAB}"/>
              </a:ext>
            </a:extLst>
          </p:cNvPr>
          <p:cNvSpPr/>
          <p:nvPr/>
        </p:nvSpPr>
        <p:spPr>
          <a:xfrm>
            <a:off x="3741313" y="3446913"/>
            <a:ext cx="1621865" cy="916657"/>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a:solidFill>
                  <a:srgbClr val="5C2E82"/>
                </a:solidFill>
                <a:latin typeface="Avenir Next Medium" panose="020B0503020202020204" pitchFamily="34" charset="0"/>
              </a:rPr>
              <a:t>Supplemental Education</a:t>
            </a:r>
          </a:p>
        </p:txBody>
      </p:sp>
      <p:sp>
        <p:nvSpPr>
          <p:cNvPr id="11" name="Rounded Rectangle 10">
            <a:extLst>
              <a:ext uri="{FF2B5EF4-FFF2-40B4-BE49-F238E27FC236}">
                <a16:creationId xmlns:a16="http://schemas.microsoft.com/office/drawing/2014/main" id="{A3C61998-C53C-D54E-7571-DE823FD9D912}"/>
              </a:ext>
            </a:extLst>
          </p:cNvPr>
          <p:cNvSpPr/>
          <p:nvPr/>
        </p:nvSpPr>
        <p:spPr>
          <a:xfrm>
            <a:off x="5483338" y="4482764"/>
            <a:ext cx="1621865" cy="1041736"/>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Diversity</a:t>
            </a:r>
          </a:p>
        </p:txBody>
      </p:sp>
      <p:sp>
        <p:nvSpPr>
          <p:cNvPr id="12" name="Rounded Rectangle 11">
            <a:extLst>
              <a:ext uri="{FF2B5EF4-FFF2-40B4-BE49-F238E27FC236}">
                <a16:creationId xmlns:a16="http://schemas.microsoft.com/office/drawing/2014/main" id="{3035523F-1D28-50FF-FD55-6696A32C2EBB}"/>
              </a:ext>
            </a:extLst>
          </p:cNvPr>
          <p:cNvSpPr/>
          <p:nvPr/>
        </p:nvSpPr>
        <p:spPr>
          <a:xfrm>
            <a:off x="5483336" y="3446912"/>
            <a:ext cx="1621865" cy="916658"/>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Quality and Safety</a:t>
            </a:r>
          </a:p>
        </p:txBody>
      </p:sp>
      <p:sp>
        <p:nvSpPr>
          <p:cNvPr id="13" name="Rounded Rectangle 12">
            <a:extLst>
              <a:ext uri="{FF2B5EF4-FFF2-40B4-BE49-F238E27FC236}">
                <a16:creationId xmlns:a16="http://schemas.microsoft.com/office/drawing/2014/main" id="{1DE6C737-F0BF-18BB-B7A8-E3F2B65F4C1C}"/>
              </a:ext>
            </a:extLst>
          </p:cNvPr>
          <p:cNvSpPr/>
          <p:nvPr/>
        </p:nvSpPr>
        <p:spPr>
          <a:xfrm>
            <a:off x="2020494" y="4482766"/>
            <a:ext cx="1620869" cy="104173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Paid Job</a:t>
            </a:r>
          </a:p>
        </p:txBody>
      </p:sp>
      <p:sp>
        <p:nvSpPr>
          <p:cNvPr id="14" name="Rounded Rectangle 13">
            <a:extLst>
              <a:ext uri="{FF2B5EF4-FFF2-40B4-BE49-F238E27FC236}">
                <a16:creationId xmlns:a16="http://schemas.microsoft.com/office/drawing/2014/main" id="{0F745C9F-1624-95D2-0005-D954D3F2853C}"/>
              </a:ext>
            </a:extLst>
          </p:cNvPr>
          <p:cNvSpPr/>
          <p:nvPr/>
        </p:nvSpPr>
        <p:spPr>
          <a:xfrm>
            <a:off x="3756405" y="4482765"/>
            <a:ext cx="1620869" cy="104173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Credentials</a:t>
            </a:r>
          </a:p>
        </p:txBody>
      </p:sp>
      <p:pic>
        <p:nvPicPr>
          <p:cNvPr id="21" name="Graphic 20">
            <a:extLst>
              <a:ext uri="{FF2B5EF4-FFF2-40B4-BE49-F238E27FC236}">
                <a16:creationId xmlns:a16="http://schemas.microsoft.com/office/drawing/2014/main" id="{E1544153-64DC-7FE5-2EB8-8E8E0E2DB3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54526" y="3900488"/>
            <a:ext cx="479009" cy="360955"/>
          </a:xfrm>
          <a:prstGeom prst="rect">
            <a:avLst/>
          </a:prstGeom>
        </p:spPr>
      </p:pic>
      <p:pic>
        <p:nvPicPr>
          <p:cNvPr id="23" name="Graphic 22">
            <a:extLst>
              <a:ext uri="{FF2B5EF4-FFF2-40B4-BE49-F238E27FC236}">
                <a16:creationId xmlns:a16="http://schemas.microsoft.com/office/drawing/2014/main" id="{61C30104-7595-C29B-7753-D45D09F822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79516" y="4815418"/>
            <a:ext cx="629507" cy="629507"/>
          </a:xfrm>
          <a:prstGeom prst="rect">
            <a:avLst/>
          </a:prstGeom>
        </p:spPr>
      </p:pic>
      <p:pic>
        <p:nvPicPr>
          <p:cNvPr id="29" name="Graphic 28">
            <a:extLst>
              <a:ext uri="{FF2B5EF4-FFF2-40B4-BE49-F238E27FC236}">
                <a16:creationId xmlns:a16="http://schemas.microsoft.com/office/drawing/2014/main" id="{3E6D3DE3-E2FB-0D68-D790-098A73C725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43244" y="4732999"/>
            <a:ext cx="711926" cy="711926"/>
          </a:xfrm>
          <a:prstGeom prst="rect">
            <a:avLst/>
          </a:prstGeom>
        </p:spPr>
      </p:pic>
      <p:grpSp>
        <p:nvGrpSpPr>
          <p:cNvPr id="2" name="Group 1">
            <a:extLst>
              <a:ext uri="{FF2B5EF4-FFF2-40B4-BE49-F238E27FC236}">
                <a16:creationId xmlns:a16="http://schemas.microsoft.com/office/drawing/2014/main" id="{C929DF9F-F455-974C-8A85-674F6EFBDFC8}"/>
              </a:ext>
            </a:extLst>
          </p:cNvPr>
          <p:cNvGrpSpPr/>
          <p:nvPr/>
        </p:nvGrpSpPr>
        <p:grpSpPr>
          <a:xfrm>
            <a:off x="2000286" y="3446913"/>
            <a:ext cx="1620868" cy="916657"/>
            <a:chOff x="2693995" y="2514600"/>
            <a:chExt cx="2161157" cy="1222209"/>
          </a:xfrm>
        </p:grpSpPr>
        <p:sp>
          <p:nvSpPr>
            <p:cNvPr id="8" name="Rounded Rectangle 7">
              <a:hlinkClick r:id="rId10" action="ppaction://hlinksldjump"/>
              <a:extLst>
                <a:ext uri="{FF2B5EF4-FFF2-40B4-BE49-F238E27FC236}">
                  <a16:creationId xmlns:a16="http://schemas.microsoft.com/office/drawing/2014/main" id="{D51C85BD-7C7A-6A19-34C0-6ECCA1D8CBB8}"/>
                </a:ext>
              </a:extLst>
            </p:cNvPr>
            <p:cNvSpPr/>
            <p:nvPr/>
          </p:nvSpPr>
          <p:spPr>
            <a:xfrm>
              <a:off x="2693995" y="2514600"/>
              <a:ext cx="2161157" cy="1222209"/>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Industry Led</a:t>
              </a:r>
            </a:p>
          </p:txBody>
        </p:sp>
        <p:pic>
          <p:nvPicPr>
            <p:cNvPr id="31" name="Graphic 30">
              <a:hlinkClick r:id="rId11" action="ppaction://hlinksldjump"/>
              <a:extLst>
                <a:ext uri="{FF2B5EF4-FFF2-40B4-BE49-F238E27FC236}">
                  <a16:creationId xmlns:a16="http://schemas.microsoft.com/office/drawing/2014/main" id="{C0B9AF1A-E05F-F6FC-6758-D347AC1613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42266" y="2924058"/>
              <a:ext cx="676581" cy="676581"/>
            </a:xfrm>
            <a:prstGeom prst="rect">
              <a:avLst/>
            </a:prstGeom>
          </p:spPr>
        </p:pic>
      </p:grpSp>
      <p:pic>
        <p:nvPicPr>
          <p:cNvPr id="33" name="Graphic 32">
            <a:extLst>
              <a:ext uri="{FF2B5EF4-FFF2-40B4-BE49-F238E27FC236}">
                <a16:creationId xmlns:a16="http://schemas.microsoft.com/office/drawing/2014/main" id="{DB3F30D3-4A92-E183-9668-9CF9F70B30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8206" y="4784924"/>
            <a:ext cx="608076" cy="608076"/>
          </a:xfrm>
          <a:prstGeom prst="rect">
            <a:avLst/>
          </a:prstGeom>
        </p:spPr>
      </p:pic>
      <p:pic>
        <p:nvPicPr>
          <p:cNvPr id="4" name="Graphic 3">
            <a:extLst>
              <a:ext uri="{FF2B5EF4-FFF2-40B4-BE49-F238E27FC236}">
                <a16:creationId xmlns:a16="http://schemas.microsoft.com/office/drawing/2014/main" id="{8DA12D82-B585-2187-9ED4-5B7ACFCB874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98726" y="799086"/>
            <a:ext cx="2725526" cy="2725526"/>
          </a:xfrm>
          <a:prstGeom prst="rect">
            <a:avLst/>
          </a:prstGeom>
        </p:spPr>
      </p:pic>
      <p:pic>
        <p:nvPicPr>
          <p:cNvPr id="7" name="Graphic 6">
            <a:hlinkClick r:id="rId3" action="ppaction://hlinksldjump"/>
            <a:extLst>
              <a:ext uri="{FF2B5EF4-FFF2-40B4-BE49-F238E27FC236}">
                <a16:creationId xmlns:a16="http://schemas.microsoft.com/office/drawing/2014/main" id="{1ACC04FE-ED55-7F89-B6AE-281C3337887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810823" y="3792335"/>
            <a:ext cx="552355" cy="571235"/>
          </a:xfrm>
          <a:prstGeom prst="rect">
            <a:avLst/>
          </a:prstGeom>
        </p:spPr>
      </p:pic>
    </p:spTree>
    <p:extLst>
      <p:ext uri="{BB962C8B-B14F-4D97-AF65-F5344CB8AC3E}">
        <p14:creationId xmlns:p14="http://schemas.microsoft.com/office/powerpoint/2010/main" val="219109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BD360AE-21CA-4780-4FE7-93CA004E35B3}"/>
              </a:ext>
            </a:extLst>
          </p:cNvPr>
          <p:cNvSpPr>
            <a:spLocks noGrp="1"/>
          </p:cNvSpPr>
          <p:nvPr>
            <p:ph type="title"/>
          </p:nvPr>
        </p:nvSpPr>
        <p:spPr>
          <a:xfrm>
            <a:off x="221355" y="213400"/>
            <a:ext cx="8296689" cy="1325563"/>
          </a:xfrm>
        </p:spPr>
        <p:txBody>
          <a:bodyPr/>
          <a:lstStyle/>
          <a:p>
            <a:r>
              <a:rPr lang="en-US" sz="3350">
                <a:latin typeface="Calibri Light"/>
                <a:cs typeface="Calibri Light"/>
              </a:rPr>
              <a:t>Today's Presenters</a:t>
            </a:r>
            <a:endParaRPr lang="en-US"/>
          </a:p>
        </p:txBody>
      </p:sp>
      <p:pic>
        <p:nvPicPr>
          <p:cNvPr id="12" name="Picture 11" descr="A person smiling for a picture&#10;&#10;Description automatically generated">
            <a:extLst>
              <a:ext uri="{FF2B5EF4-FFF2-40B4-BE49-F238E27FC236}">
                <a16:creationId xmlns:a16="http://schemas.microsoft.com/office/drawing/2014/main" id="{E8A5039F-206D-F829-EDE5-6340AF6FAE5E}"/>
              </a:ext>
            </a:extLst>
          </p:cNvPr>
          <p:cNvPicPr>
            <a:picLocks noChangeAspect="1"/>
          </p:cNvPicPr>
          <p:nvPr/>
        </p:nvPicPr>
        <p:blipFill>
          <a:blip r:embed="rId3"/>
          <a:stretch>
            <a:fillRect/>
          </a:stretch>
        </p:blipFill>
        <p:spPr>
          <a:xfrm>
            <a:off x="2535404" y="1697822"/>
            <a:ext cx="1666875" cy="1666875"/>
          </a:xfrm>
          <a:prstGeom prst="rect">
            <a:avLst/>
          </a:prstGeom>
          <a:ln>
            <a:noFill/>
          </a:ln>
          <a:effectLst>
            <a:outerShdw blurRad="190500" algn="tl" rotWithShape="0">
              <a:srgbClr val="000000">
                <a:alpha val="70000"/>
              </a:srgbClr>
            </a:outerShdw>
          </a:effectLst>
        </p:spPr>
      </p:pic>
      <p:pic>
        <p:nvPicPr>
          <p:cNvPr id="13" name="Picture 12" descr="A person smiling at camera&#10;&#10;Description automatically generated">
            <a:extLst>
              <a:ext uri="{FF2B5EF4-FFF2-40B4-BE49-F238E27FC236}">
                <a16:creationId xmlns:a16="http://schemas.microsoft.com/office/drawing/2014/main" id="{D4124E23-CC2B-DED8-1636-7CCA7EF302B7}"/>
              </a:ext>
            </a:extLst>
          </p:cNvPr>
          <p:cNvPicPr>
            <a:picLocks noChangeAspect="1"/>
          </p:cNvPicPr>
          <p:nvPr/>
        </p:nvPicPr>
        <p:blipFill>
          <a:blip r:embed="rId4"/>
          <a:srcRect l="124" t="169" r="631" b="19158"/>
          <a:stretch/>
        </p:blipFill>
        <p:spPr>
          <a:xfrm>
            <a:off x="4801108" y="1688239"/>
            <a:ext cx="1653795" cy="1681049"/>
          </a:xfrm>
          <a:prstGeom prst="rect">
            <a:avLst/>
          </a:prstGeom>
          <a:ln>
            <a:noFill/>
          </a:ln>
          <a:effectLst>
            <a:outerShdw blurRad="190500" algn="tl" rotWithShape="0">
              <a:srgbClr val="000000">
                <a:alpha val="70000"/>
              </a:srgbClr>
            </a:outerShdw>
          </a:effectLst>
        </p:spPr>
      </p:pic>
      <p:pic>
        <p:nvPicPr>
          <p:cNvPr id="14" name="Picture 13" descr="A person with glasses and a necklace&#10;&#10;Description automatically generated">
            <a:extLst>
              <a:ext uri="{FF2B5EF4-FFF2-40B4-BE49-F238E27FC236}">
                <a16:creationId xmlns:a16="http://schemas.microsoft.com/office/drawing/2014/main" id="{759C26F9-0041-DD4F-6585-BC99BA53C701}"/>
              </a:ext>
            </a:extLst>
          </p:cNvPr>
          <p:cNvPicPr>
            <a:picLocks noChangeAspect="1"/>
          </p:cNvPicPr>
          <p:nvPr/>
        </p:nvPicPr>
        <p:blipFill>
          <a:blip r:embed="rId5"/>
          <a:srcRect t="125" r="224" b="26965"/>
          <a:stretch/>
        </p:blipFill>
        <p:spPr>
          <a:xfrm>
            <a:off x="7047981" y="1686466"/>
            <a:ext cx="1670912" cy="1681453"/>
          </a:xfrm>
          <a:prstGeom prst="rect">
            <a:avLst/>
          </a:prstGeom>
          <a:ln>
            <a:noFill/>
          </a:ln>
          <a:effectLst>
            <a:outerShdw blurRad="190500" algn="tl" rotWithShape="0">
              <a:srgbClr val="000000">
                <a:alpha val="70000"/>
              </a:srgbClr>
            </a:outerShdw>
          </a:effectLst>
        </p:spPr>
      </p:pic>
      <p:pic>
        <p:nvPicPr>
          <p:cNvPr id="15" name="Picture 14" descr="A person in a brown suit&#10;&#10;Description automatically generated">
            <a:extLst>
              <a:ext uri="{FF2B5EF4-FFF2-40B4-BE49-F238E27FC236}">
                <a16:creationId xmlns:a16="http://schemas.microsoft.com/office/drawing/2014/main" id="{73FC0F81-522F-3156-6FFC-9F0F54B4B6A1}"/>
              </a:ext>
            </a:extLst>
          </p:cNvPr>
          <p:cNvPicPr>
            <a:picLocks noChangeAspect="1"/>
          </p:cNvPicPr>
          <p:nvPr/>
        </p:nvPicPr>
        <p:blipFill>
          <a:blip r:embed="rId6"/>
          <a:srcRect t="6319" r="47" b="21042"/>
          <a:stretch/>
        </p:blipFill>
        <p:spPr>
          <a:xfrm>
            <a:off x="349268" y="1693057"/>
            <a:ext cx="1658940" cy="1671290"/>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5FDAAAED-7773-5C2E-CE6A-F281247CADFC}"/>
              </a:ext>
            </a:extLst>
          </p:cNvPr>
          <p:cNvSpPr txBox="1"/>
          <p:nvPr/>
        </p:nvSpPr>
        <p:spPr>
          <a:xfrm>
            <a:off x="346491" y="3521755"/>
            <a:ext cx="1739582" cy="1113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500"/>
              </a:spcAft>
            </a:pPr>
            <a:r>
              <a:rPr lang="en-US" sz="1600" b="1">
                <a:cs typeface="Calibri"/>
              </a:rPr>
              <a:t>Kevin Comeau</a:t>
            </a:r>
          </a:p>
          <a:p>
            <a:pPr algn="ctr">
              <a:spcAft>
                <a:spcPts val="500"/>
              </a:spcAft>
            </a:pPr>
            <a:r>
              <a:rPr lang="en-US" sz="1400" i="1">
                <a:cs typeface="Calibri"/>
              </a:rPr>
              <a:t>Project Director</a:t>
            </a:r>
          </a:p>
          <a:p>
            <a:pPr algn="ctr">
              <a:spcAft>
                <a:spcPts val="500"/>
              </a:spcAft>
            </a:pPr>
            <a:r>
              <a:rPr lang="en-US" sz="1400">
                <a:cs typeface="Calibri"/>
              </a:rPr>
              <a:t>National Council for Mental Wellbeing</a:t>
            </a:r>
          </a:p>
        </p:txBody>
      </p:sp>
      <p:sp>
        <p:nvSpPr>
          <p:cNvPr id="17" name="TextBox 16">
            <a:extLst>
              <a:ext uri="{FF2B5EF4-FFF2-40B4-BE49-F238E27FC236}">
                <a16:creationId xmlns:a16="http://schemas.microsoft.com/office/drawing/2014/main" id="{7316121F-8B8D-8670-FA7C-3FEC3B6732B3}"/>
              </a:ext>
            </a:extLst>
          </p:cNvPr>
          <p:cNvSpPr txBox="1"/>
          <p:nvPr/>
        </p:nvSpPr>
        <p:spPr>
          <a:xfrm>
            <a:off x="2539940" y="3521754"/>
            <a:ext cx="1656287" cy="1113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500"/>
              </a:spcAft>
            </a:pPr>
            <a:r>
              <a:rPr lang="en-US" sz="1600" b="1">
                <a:cs typeface="Calibri"/>
              </a:rPr>
              <a:t>Rachel Kessler</a:t>
            </a:r>
            <a:endParaRPr lang="en-US" sz="1600">
              <a:cs typeface="Calibri"/>
            </a:endParaRPr>
          </a:p>
          <a:p>
            <a:pPr algn="ctr">
              <a:spcAft>
                <a:spcPts val="500"/>
              </a:spcAft>
            </a:pPr>
            <a:r>
              <a:rPr lang="en-US" sz="1400" i="1">
                <a:cs typeface="Calibri"/>
              </a:rPr>
              <a:t>Project Manager</a:t>
            </a:r>
          </a:p>
          <a:p>
            <a:pPr algn="ctr">
              <a:spcAft>
                <a:spcPts val="500"/>
              </a:spcAft>
            </a:pPr>
            <a:r>
              <a:rPr lang="en-US" sz="1400">
                <a:cs typeface="Calibri"/>
              </a:rPr>
              <a:t>National Council for Mental Wellbeing</a:t>
            </a:r>
          </a:p>
        </p:txBody>
      </p:sp>
      <p:sp>
        <p:nvSpPr>
          <p:cNvPr id="18" name="TextBox 17">
            <a:extLst>
              <a:ext uri="{FF2B5EF4-FFF2-40B4-BE49-F238E27FC236}">
                <a16:creationId xmlns:a16="http://schemas.microsoft.com/office/drawing/2014/main" id="{D6B5CD4A-776E-EFB3-29D0-A19A8D8AE317}"/>
              </a:ext>
            </a:extLst>
          </p:cNvPr>
          <p:cNvSpPr txBox="1"/>
          <p:nvPr/>
        </p:nvSpPr>
        <p:spPr>
          <a:xfrm>
            <a:off x="4733390" y="3521754"/>
            <a:ext cx="1776602" cy="15440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500"/>
              </a:spcAft>
            </a:pPr>
            <a:r>
              <a:rPr lang="en-US" sz="1600" b="1">
                <a:cs typeface="Calibri"/>
              </a:rPr>
              <a:t>Lauren Smith</a:t>
            </a:r>
            <a:endParaRPr lang="en-US" sz="1600">
              <a:cs typeface="Calibri"/>
            </a:endParaRPr>
          </a:p>
          <a:p>
            <a:pPr algn="ctr">
              <a:spcAft>
                <a:spcPts val="500"/>
              </a:spcAft>
            </a:pPr>
            <a:r>
              <a:rPr lang="en-US" sz="1400" i="1">
                <a:cs typeface="Calibri"/>
              </a:rPr>
              <a:t>Apprenticeship Training Program Specialist</a:t>
            </a:r>
          </a:p>
          <a:p>
            <a:pPr algn="ctr">
              <a:spcAft>
                <a:spcPts val="500"/>
              </a:spcAft>
            </a:pPr>
            <a:r>
              <a:rPr lang="en-US" sz="1400">
                <a:cs typeface="Calibri"/>
              </a:rPr>
              <a:t>US Department of Labor</a:t>
            </a:r>
          </a:p>
        </p:txBody>
      </p:sp>
      <p:sp>
        <p:nvSpPr>
          <p:cNvPr id="19" name="TextBox 18">
            <a:extLst>
              <a:ext uri="{FF2B5EF4-FFF2-40B4-BE49-F238E27FC236}">
                <a16:creationId xmlns:a16="http://schemas.microsoft.com/office/drawing/2014/main" id="{E9BD5980-17CD-9BF8-6372-F69A2584B2D6}"/>
              </a:ext>
            </a:extLst>
          </p:cNvPr>
          <p:cNvSpPr txBox="1"/>
          <p:nvPr/>
        </p:nvSpPr>
        <p:spPr>
          <a:xfrm>
            <a:off x="6991625" y="3521755"/>
            <a:ext cx="1776602" cy="1328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500"/>
              </a:spcAft>
            </a:pPr>
            <a:r>
              <a:rPr lang="en-US" sz="1600" b="1">
                <a:cs typeface="Calibri"/>
              </a:rPr>
              <a:t>Madeline Boehm</a:t>
            </a:r>
            <a:endParaRPr lang="en-US" sz="1600">
              <a:cs typeface="Calibri"/>
            </a:endParaRPr>
          </a:p>
          <a:p>
            <a:pPr algn="ctr">
              <a:spcAft>
                <a:spcPts val="500"/>
              </a:spcAft>
            </a:pPr>
            <a:r>
              <a:rPr lang="en-US" sz="1400" i="1">
                <a:cs typeface="Calibri"/>
              </a:rPr>
              <a:t>Program Manager</a:t>
            </a:r>
          </a:p>
          <a:p>
            <a:pPr algn="ctr">
              <a:spcAft>
                <a:spcPts val="500"/>
              </a:spcAft>
            </a:pPr>
            <a:r>
              <a:rPr lang="en-US" sz="1400">
                <a:cs typeface="Calibri"/>
              </a:rPr>
              <a:t>Healthcare Career Advancement Program (H-CAP)</a:t>
            </a:r>
          </a:p>
        </p:txBody>
      </p:sp>
    </p:spTree>
    <p:extLst>
      <p:ext uri="{BB962C8B-B14F-4D97-AF65-F5344CB8AC3E}">
        <p14:creationId xmlns:p14="http://schemas.microsoft.com/office/powerpoint/2010/main" val="1427448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B0E437-4B12-3D46-A751-06C278BBA4F6}"/>
              </a:ext>
            </a:extLst>
          </p:cNvPr>
          <p:cNvGrpSpPr/>
          <p:nvPr/>
        </p:nvGrpSpPr>
        <p:grpSpPr>
          <a:xfrm>
            <a:off x="2011810" y="1885950"/>
            <a:ext cx="5951927" cy="3638550"/>
            <a:chOff x="2130484" y="1003300"/>
            <a:chExt cx="9093864" cy="4851400"/>
          </a:xfrm>
        </p:grpSpPr>
        <p:sp>
          <p:nvSpPr>
            <p:cNvPr id="8" name="Rounded Rectangle 7">
              <a:hlinkClick r:id="rId3" action="ppaction://hlinksldjump"/>
              <a:extLst>
                <a:ext uri="{FF2B5EF4-FFF2-40B4-BE49-F238E27FC236}">
                  <a16:creationId xmlns:a16="http://schemas.microsoft.com/office/drawing/2014/main" id="{D51C85BD-7C7A-6A19-34C0-6ECCA1D8CBB8}"/>
                </a:ext>
              </a:extLst>
            </p:cNvPr>
            <p:cNvSpPr/>
            <p:nvPr/>
          </p:nvSpPr>
          <p:spPr>
            <a:xfrm>
              <a:off x="2143756" y="1003300"/>
              <a:ext cx="2476500" cy="84810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Industry Led</a:t>
              </a:r>
            </a:p>
          </p:txBody>
        </p:sp>
        <p:sp>
          <p:nvSpPr>
            <p:cNvPr id="9" name="Rounded Rectangle 8">
              <a:extLst>
                <a:ext uri="{FF2B5EF4-FFF2-40B4-BE49-F238E27FC236}">
                  <a16:creationId xmlns:a16="http://schemas.microsoft.com/office/drawing/2014/main" id="{A46DB17C-4243-7ABA-7205-8BA39DC0975B}"/>
                </a:ext>
              </a:extLst>
            </p:cNvPr>
            <p:cNvSpPr/>
            <p:nvPr/>
          </p:nvSpPr>
          <p:spPr>
            <a:xfrm>
              <a:off x="4796025" y="1003300"/>
              <a:ext cx="2478024" cy="800100"/>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350">
                  <a:solidFill>
                    <a:srgbClr val="5C2E82"/>
                  </a:solidFill>
                  <a:latin typeface="Avenir Next Medium" panose="020B0503020202020204" pitchFamily="34" charset="0"/>
                </a:rPr>
                <a:t>Supplemental Education</a:t>
              </a:r>
            </a:p>
          </p:txBody>
        </p:sp>
        <p:sp>
          <p:nvSpPr>
            <p:cNvPr id="10" name="Rounded Rectangle 9">
              <a:extLst>
                <a:ext uri="{FF2B5EF4-FFF2-40B4-BE49-F238E27FC236}">
                  <a16:creationId xmlns:a16="http://schemas.microsoft.com/office/drawing/2014/main" id="{3C8926A0-3297-E807-99B1-E9B7706C0AAB}"/>
                </a:ext>
              </a:extLst>
            </p:cNvPr>
            <p:cNvSpPr/>
            <p:nvPr/>
          </p:nvSpPr>
          <p:spPr>
            <a:xfrm>
              <a:off x="4796025" y="1955872"/>
              <a:ext cx="2476500" cy="1195622"/>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Structured, </a:t>
              </a:r>
            </a:p>
            <a:p>
              <a:pPr algn="ctr"/>
              <a:r>
                <a:rPr lang="en-US" sz="1350">
                  <a:solidFill>
                    <a:srgbClr val="5C2E82"/>
                  </a:solidFill>
                  <a:latin typeface="Avenir Next Medium" panose="020B0503020202020204" pitchFamily="34" charset="0"/>
                </a:rPr>
                <a:t>On-the-Job Learning and Mentorship</a:t>
              </a:r>
            </a:p>
            <a:p>
              <a:pPr algn="ctr"/>
              <a:endParaRPr lang="en-US" sz="1350">
                <a:solidFill>
                  <a:srgbClr val="5C2E82"/>
                </a:solidFill>
                <a:latin typeface="Avenir Next Medium" panose="020B0503020202020204" pitchFamily="34" charset="0"/>
              </a:endParaRPr>
            </a:p>
          </p:txBody>
        </p:sp>
        <p:sp>
          <p:nvSpPr>
            <p:cNvPr id="11" name="Rounded Rectangle 10">
              <a:extLst>
                <a:ext uri="{FF2B5EF4-FFF2-40B4-BE49-F238E27FC236}">
                  <a16:creationId xmlns:a16="http://schemas.microsoft.com/office/drawing/2014/main" id="{A3C61998-C53C-D54E-7571-DE823FD9D912}"/>
                </a:ext>
              </a:extLst>
            </p:cNvPr>
            <p:cNvSpPr/>
            <p:nvPr/>
          </p:nvSpPr>
          <p:spPr>
            <a:xfrm>
              <a:off x="7426063" y="1955872"/>
              <a:ext cx="2476500" cy="1195622"/>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Diversity</a:t>
              </a:r>
            </a:p>
          </p:txBody>
        </p:sp>
        <p:sp>
          <p:nvSpPr>
            <p:cNvPr id="12" name="Rounded Rectangle 11">
              <a:extLst>
                <a:ext uri="{FF2B5EF4-FFF2-40B4-BE49-F238E27FC236}">
                  <a16:creationId xmlns:a16="http://schemas.microsoft.com/office/drawing/2014/main" id="{3035523F-1D28-50FF-FD55-6696A32C2EBB}"/>
                </a:ext>
              </a:extLst>
            </p:cNvPr>
            <p:cNvSpPr/>
            <p:nvPr/>
          </p:nvSpPr>
          <p:spPr>
            <a:xfrm>
              <a:off x="7449818" y="1003300"/>
              <a:ext cx="2478024" cy="800100"/>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Quality and Safety</a:t>
              </a:r>
            </a:p>
          </p:txBody>
        </p:sp>
        <p:sp>
          <p:nvSpPr>
            <p:cNvPr id="13" name="Rounded Rectangle 12">
              <a:extLst>
                <a:ext uri="{FF2B5EF4-FFF2-40B4-BE49-F238E27FC236}">
                  <a16:creationId xmlns:a16="http://schemas.microsoft.com/office/drawing/2014/main" id="{1DE6C737-F0BF-18BB-B7A8-E3F2B65F4C1C}"/>
                </a:ext>
              </a:extLst>
            </p:cNvPr>
            <p:cNvSpPr/>
            <p:nvPr/>
          </p:nvSpPr>
          <p:spPr>
            <a:xfrm>
              <a:off x="2130484" y="2055049"/>
              <a:ext cx="2476502" cy="84810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Paid Job</a:t>
              </a:r>
            </a:p>
          </p:txBody>
        </p:sp>
        <p:sp>
          <p:nvSpPr>
            <p:cNvPr id="14" name="Rounded Rectangle 13">
              <a:extLst>
                <a:ext uri="{FF2B5EF4-FFF2-40B4-BE49-F238E27FC236}">
                  <a16:creationId xmlns:a16="http://schemas.microsoft.com/office/drawing/2014/main" id="{0F745C9F-1624-95D2-0005-D954D3F2853C}"/>
                </a:ext>
              </a:extLst>
            </p:cNvPr>
            <p:cNvSpPr/>
            <p:nvPr/>
          </p:nvSpPr>
          <p:spPr>
            <a:xfrm>
              <a:off x="3145237" y="3489493"/>
              <a:ext cx="8079111" cy="2365207"/>
            </a:xfrm>
            <a:prstGeom prst="roundRect">
              <a:avLst/>
            </a:prstGeom>
            <a:solidFill>
              <a:srgbClr val="FDBF0F"/>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Credentials</a:t>
              </a:r>
            </a:p>
            <a:p>
              <a:pPr algn="ctr"/>
              <a:endParaRPr lang="en-US" sz="1350">
                <a:solidFill>
                  <a:srgbClr val="5C2E82"/>
                </a:solidFill>
                <a:latin typeface="Avenir Next Medium" panose="020B0503020202020204" pitchFamily="34" charset="0"/>
              </a:endParaRPr>
            </a:p>
            <a:p>
              <a:pPr algn="ctr"/>
              <a:r>
                <a:rPr lang="en-US" sz="1350">
                  <a:solidFill>
                    <a:srgbClr val="5C2E82"/>
                  </a:solidFill>
                  <a:latin typeface="Avenir Next Medium" panose="020B0503020202020204" pitchFamily="34" charset="0"/>
                </a:rPr>
                <a:t>Apprentices earn a portable, nationally-recognized certificate from the USDOL. Additionally, apprentices may earn industry recognized certification or license.</a:t>
              </a:r>
            </a:p>
          </p:txBody>
        </p:sp>
      </p:grpSp>
      <p:pic>
        <p:nvPicPr>
          <p:cNvPr id="21" name="Graphic 20">
            <a:extLst>
              <a:ext uri="{FF2B5EF4-FFF2-40B4-BE49-F238E27FC236}">
                <a16:creationId xmlns:a16="http://schemas.microsoft.com/office/drawing/2014/main" id="{E1544153-64DC-7FE5-2EB8-8E8E0E2DB3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9341" y="1484731"/>
            <a:ext cx="1309896" cy="874041"/>
          </a:xfrm>
          <a:prstGeom prst="rect">
            <a:avLst/>
          </a:prstGeom>
        </p:spPr>
      </p:pic>
      <p:pic>
        <p:nvPicPr>
          <p:cNvPr id="23" name="Graphic 22">
            <a:extLst>
              <a:ext uri="{FF2B5EF4-FFF2-40B4-BE49-F238E27FC236}">
                <a16:creationId xmlns:a16="http://schemas.microsoft.com/office/drawing/2014/main" id="{61C30104-7595-C29B-7753-D45D09F822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78656" y="2792578"/>
            <a:ext cx="762829" cy="762829"/>
          </a:xfrm>
          <a:prstGeom prst="rect">
            <a:avLst/>
          </a:prstGeom>
        </p:spPr>
      </p:pic>
      <p:pic>
        <p:nvPicPr>
          <p:cNvPr id="29" name="Graphic 28">
            <a:extLst>
              <a:ext uri="{FF2B5EF4-FFF2-40B4-BE49-F238E27FC236}">
                <a16:creationId xmlns:a16="http://schemas.microsoft.com/office/drawing/2014/main" id="{3E6D3DE3-E2FB-0D68-D790-098A73C725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97090" y="2670621"/>
            <a:ext cx="636079" cy="636079"/>
          </a:xfrm>
          <a:prstGeom prst="rect">
            <a:avLst/>
          </a:prstGeom>
        </p:spPr>
      </p:pic>
      <p:pic>
        <p:nvPicPr>
          <p:cNvPr id="31" name="Graphic 30">
            <a:hlinkClick r:id="rId10" action="ppaction://hlinksldjump"/>
            <a:extLst>
              <a:ext uri="{FF2B5EF4-FFF2-40B4-BE49-F238E27FC236}">
                <a16:creationId xmlns:a16="http://schemas.microsoft.com/office/drawing/2014/main" id="{C0B9AF1A-E05F-F6FC-6758-D347AC1613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78058" y="2127077"/>
            <a:ext cx="373653" cy="373653"/>
          </a:xfrm>
          <a:prstGeom prst="rect">
            <a:avLst/>
          </a:prstGeom>
        </p:spPr>
      </p:pic>
      <p:pic>
        <p:nvPicPr>
          <p:cNvPr id="33" name="Graphic 32">
            <a:hlinkClick r:id="rId13" action="ppaction://hlinksldjump"/>
            <a:extLst>
              <a:ext uri="{FF2B5EF4-FFF2-40B4-BE49-F238E27FC236}">
                <a16:creationId xmlns:a16="http://schemas.microsoft.com/office/drawing/2014/main" id="{DB3F30D3-4A92-E183-9668-9CF9F70B30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529" y="2877953"/>
            <a:ext cx="3020403" cy="3020403"/>
          </a:xfrm>
          <a:prstGeom prst="rect">
            <a:avLst/>
          </a:prstGeom>
        </p:spPr>
      </p:pic>
      <p:pic>
        <p:nvPicPr>
          <p:cNvPr id="2" name="Graphic 1">
            <a:hlinkClick r:id="rId16" action="ppaction://hlinksldjump"/>
            <a:extLst>
              <a:ext uri="{FF2B5EF4-FFF2-40B4-BE49-F238E27FC236}">
                <a16:creationId xmlns:a16="http://schemas.microsoft.com/office/drawing/2014/main" id="{0214E464-FD8D-21B8-40D6-92C2759185A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928946" y="1893294"/>
            <a:ext cx="552355" cy="571235"/>
          </a:xfrm>
          <a:prstGeom prst="rect">
            <a:avLst/>
          </a:prstGeom>
        </p:spPr>
      </p:pic>
      <p:pic>
        <p:nvPicPr>
          <p:cNvPr id="3" name="Graphic 2">
            <a:extLst>
              <a:ext uri="{FF2B5EF4-FFF2-40B4-BE49-F238E27FC236}">
                <a16:creationId xmlns:a16="http://schemas.microsoft.com/office/drawing/2014/main" id="{24B6FC13-40CE-19DD-F2DB-EFBCEB1E7B7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632679" y="2435358"/>
            <a:ext cx="470527" cy="470527"/>
          </a:xfrm>
          <a:prstGeom prst="rect">
            <a:avLst/>
          </a:prstGeom>
        </p:spPr>
      </p:pic>
    </p:spTree>
    <p:extLst>
      <p:ext uri="{BB962C8B-B14F-4D97-AF65-F5344CB8AC3E}">
        <p14:creationId xmlns:p14="http://schemas.microsoft.com/office/powerpoint/2010/main" val="4200637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B0E437-4B12-3D46-A751-06C278BBA4F6}"/>
              </a:ext>
            </a:extLst>
          </p:cNvPr>
          <p:cNvGrpSpPr/>
          <p:nvPr/>
        </p:nvGrpSpPr>
        <p:grpSpPr>
          <a:xfrm>
            <a:off x="2011811" y="887943"/>
            <a:ext cx="5103366" cy="3934862"/>
            <a:chOff x="2130485" y="468342"/>
            <a:chExt cx="7797357" cy="5246482"/>
          </a:xfrm>
        </p:grpSpPr>
        <p:sp>
          <p:nvSpPr>
            <p:cNvPr id="8" name="Rounded Rectangle 7">
              <a:hlinkClick r:id="rId3" action="ppaction://hlinksldjump"/>
              <a:extLst>
                <a:ext uri="{FF2B5EF4-FFF2-40B4-BE49-F238E27FC236}">
                  <a16:creationId xmlns:a16="http://schemas.microsoft.com/office/drawing/2014/main" id="{D51C85BD-7C7A-6A19-34C0-6ECCA1D8CBB8}"/>
                </a:ext>
              </a:extLst>
            </p:cNvPr>
            <p:cNvSpPr/>
            <p:nvPr/>
          </p:nvSpPr>
          <p:spPr>
            <a:xfrm>
              <a:off x="2143757" y="468342"/>
              <a:ext cx="2476499" cy="1383064"/>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Industry Led</a:t>
              </a:r>
            </a:p>
          </p:txBody>
        </p:sp>
        <p:sp>
          <p:nvSpPr>
            <p:cNvPr id="9" name="Rounded Rectangle 8">
              <a:extLst>
                <a:ext uri="{FF2B5EF4-FFF2-40B4-BE49-F238E27FC236}">
                  <a16:creationId xmlns:a16="http://schemas.microsoft.com/office/drawing/2014/main" id="{A46DB17C-4243-7ABA-7205-8BA39DC0975B}"/>
                </a:ext>
              </a:extLst>
            </p:cNvPr>
            <p:cNvSpPr/>
            <p:nvPr/>
          </p:nvSpPr>
          <p:spPr>
            <a:xfrm>
              <a:off x="4796025" y="498621"/>
              <a:ext cx="2478024" cy="1304779"/>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350">
                  <a:solidFill>
                    <a:srgbClr val="5C2E82"/>
                  </a:solidFill>
                  <a:latin typeface="Avenir Next Medium" panose="020B0503020202020204" pitchFamily="34" charset="0"/>
                </a:rPr>
                <a:t>Supplemental Education</a:t>
              </a:r>
            </a:p>
          </p:txBody>
        </p:sp>
        <p:sp>
          <p:nvSpPr>
            <p:cNvPr id="10" name="Rounded Rectangle 9">
              <a:extLst>
                <a:ext uri="{FF2B5EF4-FFF2-40B4-BE49-F238E27FC236}">
                  <a16:creationId xmlns:a16="http://schemas.microsoft.com/office/drawing/2014/main" id="{3C8926A0-3297-E807-99B1-E9B7706C0AAB}"/>
                </a:ext>
              </a:extLst>
            </p:cNvPr>
            <p:cNvSpPr/>
            <p:nvPr/>
          </p:nvSpPr>
          <p:spPr>
            <a:xfrm>
              <a:off x="4796025" y="1955872"/>
              <a:ext cx="2476500" cy="1195622"/>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Structured, </a:t>
              </a:r>
            </a:p>
            <a:p>
              <a:pPr algn="ctr"/>
              <a:r>
                <a:rPr lang="en-US" sz="1350">
                  <a:solidFill>
                    <a:srgbClr val="5C2E82"/>
                  </a:solidFill>
                  <a:latin typeface="Avenir Next Medium" panose="020B0503020202020204" pitchFamily="34" charset="0"/>
                </a:rPr>
                <a:t>On-the-Job Learning and Mentorship</a:t>
              </a:r>
            </a:p>
            <a:p>
              <a:pPr algn="ctr"/>
              <a:endParaRPr lang="en-US" sz="1350">
                <a:solidFill>
                  <a:srgbClr val="5C2E82"/>
                </a:solidFill>
                <a:latin typeface="Avenir Next Medium" panose="020B0503020202020204" pitchFamily="34" charset="0"/>
              </a:endParaRPr>
            </a:p>
          </p:txBody>
        </p:sp>
        <p:sp>
          <p:nvSpPr>
            <p:cNvPr id="11" name="Rounded Rectangle 10">
              <a:extLst>
                <a:ext uri="{FF2B5EF4-FFF2-40B4-BE49-F238E27FC236}">
                  <a16:creationId xmlns:a16="http://schemas.microsoft.com/office/drawing/2014/main" id="{A3C61998-C53C-D54E-7571-DE823FD9D912}"/>
                </a:ext>
              </a:extLst>
            </p:cNvPr>
            <p:cNvSpPr/>
            <p:nvPr/>
          </p:nvSpPr>
          <p:spPr>
            <a:xfrm>
              <a:off x="7426063" y="1955872"/>
              <a:ext cx="2476500" cy="1195622"/>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Credentials</a:t>
              </a:r>
            </a:p>
          </p:txBody>
        </p:sp>
        <p:sp>
          <p:nvSpPr>
            <p:cNvPr id="12" name="Rounded Rectangle 11">
              <a:extLst>
                <a:ext uri="{FF2B5EF4-FFF2-40B4-BE49-F238E27FC236}">
                  <a16:creationId xmlns:a16="http://schemas.microsoft.com/office/drawing/2014/main" id="{3035523F-1D28-50FF-FD55-6696A32C2EBB}"/>
                </a:ext>
              </a:extLst>
            </p:cNvPr>
            <p:cNvSpPr/>
            <p:nvPr/>
          </p:nvSpPr>
          <p:spPr>
            <a:xfrm>
              <a:off x="7449818" y="498621"/>
              <a:ext cx="2478024" cy="1304779"/>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Quality and Safety</a:t>
              </a:r>
            </a:p>
          </p:txBody>
        </p:sp>
        <p:sp>
          <p:nvSpPr>
            <p:cNvPr id="13" name="Rounded Rectangle 12">
              <a:extLst>
                <a:ext uri="{FF2B5EF4-FFF2-40B4-BE49-F238E27FC236}">
                  <a16:creationId xmlns:a16="http://schemas.microsoft.com/office/drawing/2014/main" id="{1DE6C737-F0BF-18BB-B7A8-E3F2B65F4C1C}"/>
                </a:ext>
              </a:extLst>
            </p:cNvPr>
            <p:cNvSpPr/>
            <p:nvPr/>
          </p:nvSpPr>
          <p:spPr>
            <a:xfrm>
              <a:off x="2130485" y="2055049"/>
              <a:ext cx="2476502" cy="109644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Paid Job</a:t>
              </a:r>
            </a:p>
          </p:txBody>
        </p:sp>
        <p:sp>
          <p:nvSpPr>
            <p:cNvPr id="14" name="Rounded Rectangle 13">
              <a:extLst>
                <a:ext uri="{FF2B5EF4-FFF2-40B4-BE49-F238E27FC236}">
                  <a16:creationId xmlns:a16="http://schemas.microsoft.com/office/drawing/2014/main" id="{0F745C9F-1624-95D2-0005-D954D3F2853C}"/>
                </a:ext>
              </a:extLst>
            </p:cNvPr>
            <p:cNvSpPr/>
            <p:nvPr/>
          </p:nvSpPr>
          <p:spPr>
            <a:xfrm>
              <a:off x="2130485" y="3349617"/>
              <a:ext cx="6151183" cy="2365207"/>
            </a:xfrm>
            <a:prstGeom prst="roundRect">
              <a:avLst/>
            </a:prstGeom>
            <a:solidFill>
              <a:srgbClr val="FDBF0F"/>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Diversity</a:t>
              </a:r>
            </a:p>
            <a:p>
              <a:pPr algn="ctr"/>
              <a:endParaRPr lang="en-US" sz="1350">
                <a:solidFill>
                  <a:srgbClr val="5C2E82"/>
                </a:solidFill>
                <a:latin typeface="Avenir Next Medium" panose="020B0503020202020204" pitchFamily="34" charset="0"/>
              </a:endParaRPr>
            </a:p>
            <a:p>
              <a:pPr algn="ctr"/>
              <a:r>
                <a:rPr lang="en-US" sz="1350">
                  <a:solidFill>
                    <a:srgbClr val="5C2E82"/>
                  </a:solidFill>
                  <a:latin typeface="Avenir Next Medium" panose="020B0503020202020204" pitchFamily="34" charset="0"/>
                </a:rPr>
                <a:t>Programs are designed to reflect the communities in which they operate through strong non-discrimination, anti-harassment, and recruitment practices to ensure access, equity, and inclusion.</a:t>
              </a:r>
            </a:p>
          </p:txBody>
        </p:sp>
      </p:grpSp>
      <p:pic>
        <p:nvPicPr>
          <p:cNvPr id="21" name="Graphic 20">
            <a:extLst>
              <a:ext uri="{FF2B5EF4-FFF2-40B4-BE49-F238E27FC236}">
                <a16:creationId xmlns:a16="http://schemas.microsoft.com/office/drawing/2014/main" id="{E1544153-64DC-7FE5-2EB8-8E8E0E2DB3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8703" y="1349744"/>
            <a:ext cx="851079" cy="567891"/>
          </a:xfrm>
          <a:prstGeom prst="rect">
            <a:avLst/>
          </a:prstGeom>
        </p:spPr>
      </p:pic>
      <p:pic>
        <p:nvPicPr>
          <p:cNvPr id="23" name="Graphic 22">
            <a:hlinkClick r:id="" action="ppaction://hlinkshowjump?jump=previousslide"/>
            <a:extLst>
              <a:ext uri="{FF2B5EF4-FFF2-40B4-BE49-F238E27FC236}">
                <a16:creationId xmlns:a16="http://schemas.microsoft.com/office/drawing/2014/main" id="{61C30104-7595-C29B-7753-D45D09F8227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78703" y="2615524"/>
            <a:ext cx="2510112" cy="2510112"/>
          </a:xfrm>
          <a:prstGeom prst="rect">
            <a:avLst/>
          </a:prstGeom>
        </p:spPr>
      </p:pic>
      <p:pic>
        <p:nvPicPr>
          <p:cNvPr id="29" name="Graphic 28">
            <a:extLst>
              <a:ext uri="{FF2B5EF4-FFF2-40B4-BE49-F238E27FC236}">
                <a16:creationId xmlns:a16="http://schemas.microsoft.com/office/drawing/2014/main" id="{3E6D3DE3-E2FB-0D68-D790-098A73C725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97090" y="2073833"/>
            <a:ext cx="636079" cy="636079"/>
          </a:xfrm>
          <a:prstGeom prst="rect">
            <a:avLst/>
          </a:prstGeom>
        </p:spPr>
      </p:pic>
      <p:pic>
        <p:nvPicPr>
          <p:cNvPr id="31" name="Graphic 30">
            <a:hlinkClick r:id="rId10" action="ppaction://hlinksldjump"/>
            <a:extLst>
              <a:ext uri="{FF2B5EF4-FFF2-40B4-BE49-F238E27FC236}">
                <a16:creationId xmlns:a16="http://schemas.microsoft.com/office/drawing/2014/main" id="{C0B9AF1A-E05F-F6FC-6758-D347AC1613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36966" y="1232991"/>
            <a:ext cx="570557" cy="570557"/>
          </a:xfrm>
          <a:prstGeom prst="rect">
            <a:avLst/>
          </a:prstGeom>
        </p:spPr>
      </p:pic>
      <p:pic>
        <p:nvPicPr>
          <p:cNvPr id="33" name="Graphic 32">
            <a:hlinkClick r:id="rId13" action="ppaction://hlinksldjump"/>
            <a:extLst>
              <a:ext uri="{FF2B5EF4-FFF2-40B4-BE49-F238E27FC236}">
                <a16:creationId xmlns:a16="http://schemas.microsoft.com/office/drawing/2014/main" id="{DB3F30D3-4A92-E183-9668-9CF9F70B302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10316" y="2243328"/>
            <a:ext cx="587853" cy="587853"/>
          </a:xfrm>
          <a:prstGeom prst="rect">
            <a:avLst/>
          </a:prstGeom>
        </p:spPr>
      </p:pic>
      <p:pic>
        <p:nvPicPr>
          <p:cNvPr id="2" name="Graphic 1">
            <a:hlinkClick r:id="rId16" action="ppaction://hlinksldjump"/>
            <a:extLst>
              <a:ext uri="{FF2B5EF4-FFF2-40B4-BE49-F238E27FC236}">
                <a16:creationId xmlns:a16="http://schemas.microsoft.com/office/drawing/2014/main" id="{0214E464-FD8D-21B8-40D6-92C2759185A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656258" y="1190749"/>
            <a:ext cx="552355" cy="571235"/>
          </a:xfrm>
          <a:prstGeom prst="rect">
            <a:avLst/>
          </a:prstGeom>
        </p:spPr>
      </p:pic>
      <p:pic>
        <p:nvPicPr>
          <p:cNvPr id="3" name="Graphic 2">
            <a:extLst>
              <a:ext uri="{FF2B5EF4-FFF2-40B4-BE49-F238E27FC236}">
                <a16:creationId xmlns:a16="http://schemas.microsoft.com/office/drawing/2014/main" id="{24B6FC13-40CE-19DD-F2DB-EFBCEB1E7B7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632679" y="1838570"/>
            <a:ext cx="470527" cy="470527"/>
          </a:xfrm>
          <a:prstGeom prst="rect">
            <a:avLst/>
          </a:prstGeom>
        </p:spPr>
      </p:pic>
    </p:spTree>
    <p:extLst>
      <p:ext uri="{BB962C8B-B14F-4D97-AF65-F5344CB8AC3E}">
        <p14:creationId xmlns:p14="http://schemas.microsoft.com/office/powerpoint/2010/main" val="2562180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A46DB17C-4243-7ABA-7205-8BA39DC0975B}"/>
              </a:ext>
            </a:extLst>
          </p:cNvPr>
          <p:cNvSpPr/>
          <p:nvPr/>
        </p:nvSpPr>
        <p:spPr>
          <a:xfrm>
            <a:off x="2020494" y="942975"/>
            <a:ext cx="3357776" cy="2384742"/>
          </a:xfrm>
          <a:prstGeom prst="roundRect">
            <a:avLst/>
          </a:prstGeom>
          <a:solidFill>
            <a:srgbClr val="FDBF0F"/>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Quality and Safety</a:t>
            </a:r>
          </a:p>
          <a:p>
            <a:pPr algn="ctr"/>
            <a:endParaRPr lang="en-US" sz="1350">
              <a:solidFill>
                <a:srgbClr val="5C2E82"/>
              </a:solidFill>
              <a:latin typeface="Avenir Next Medium" panose="020B0503020202020204" pitchFamily="34" charset="0"/>
            </a:endParaRPr>
          </a:p>
          <a:p>
            <a:pPr algn="ctr"/>
            <a:r>
              <a:rPr lang="en-US" sz="1350">
                <a:solidFill>
                  <a:srgbClr val="5C2E82"/>
                </a:solidFill>
                <a:latin typeface="Avenir Next Medium" panose="020B0503020202020204" pitchFamily="34" charset="0"/>
              </a:rPr>
              <a:t>Apprentices are afforded worker protections while receiving rigorous training to equip them with the skills they need to succeed and the proper training and supervision they need to be safe.</a:t>
            </a:r>
          </a:p>
        </p:txBody>
      </p:sp>
      <p:sp>
        <p:nvSpPr>
          <p:cNvPr id="10" name="Rounded Rectangle 9">
            <a:extLst>
              <a:ext uri="{FF2B5EF4-FFF2-40B4-BE49-F238E27FC236}">
                <a16:creationId xmlns:a16="http://schemas.microsoft.com/office/drawing/2014/main" id="{3C8926A0-3297-E807-99B1-E9B7706C0AAB}"/>
              </a:ext>
            </a:extLst>
          </p:cNvPr>
          <p:cNvSpPr/>
          <p:nvPr/>
        </p:nvSpPr>
        <p:spPr>
          <a:xfrm>
            <a:off x="3741313" y="3446913"/>
            <a:ext cx="1621865" cy="916657"/>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350">
                <a:solidFill>
                  <a:srgbClr val="5C2E82"/>
                </a:solidFill>
                <a:latin typeface="Avenir Next Medium" panose="020B0503020202020204" pitchFamily="34" charset="0"/>
              </a:rPr>
              <a:t>Structured, </a:t>
            </a:r>
          </a:p>
          <a:p>
            <a:r>
              <a:rPr lang="en-US" sz="1350">
                <a:solidFill>
                  <a:srgbClr val="5C2E82"/>
                </a:solidFill>
                <a:latin typeface="Avenir Next Medium" panose="020B0503020202020204" pitchFamily="34" charset="0"/>
              </a:rPr>
              <a:t>On-the-Job Learning and Mentorship</a:t>
            </a:r>
          </a:p>
        </p:txBody>
      </p:sp>
      <p:sp>
        <p:nvSpPr>
          <p:cNvPr id="11" name="Rounded Rectangle 10">
            <a:extLst>
              <a:ext uri="{FF2B5EF4-FFF2-40B4-BE49-F238E27FC236}">
                <a16:creationId xmlns:a16="http://schemas.microsoft.com/office/drawing/2014/main" id="{A3C61998-C53C-D54E-7571-DE823FD9D912}"/>
              </a:ext>
            </a:extLst>
          </p:cNvPr>
          <p:cNvSpPr/>
          <p:nvPr/>
        </p:nvSpPr>
        <p:spPr>
          <a:xfrm>
            <a:off x="5483338" y="3331405"/>
            <a:ext cx="1621865" cy="219309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Diversity</a:t>
            </a:r>
          </a:p>
        </p:txBody>
      </p:sp>
      <p:sp>
        <p:nvSpPr>
          <p:cNvPr id="12" name="Rounded Rectangle 11">
            <a:extLst>
              <a:ext uri="{FF2B5EF4-FFF2-40B4-BE49-F238E27FC236}">
                <a16:creationId xmlns:a16="http://schemas.microsoft.com/office/drawing/2014/main" id="{3035523F-1D28-50FF-FD55-6696A32C2EBB}"/>
              </a:ext>
            </a:extLst>
          </p:cNvPr>
          <p:cNvSpPr/>
          <p:nvPr/>
        </p:nvSpPr>
        <p:spPr>
          <a:xfrm>
            <a:off x="5493310" y="1885950"/>
            <a:ext cx="1621865" cy="130492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Supplemental Education</a:t>
            </a:r>
          </a:p>
        </p:txBody>
      </p:sp>
      <p:sp>
        <p:nvSpPr>
          <p:cNvPr id="13" name="Rounded Rectangle 12">
            <a:extLst>
              <a:ext uri="{FF2B5EF4-FFF2-40B4-BE49-F238E27FC236}">
                <a16:creationId xmlns:a16="http://schemas.microsoft.com/office/drawing/2014/main" id="{1DE6C737-F0BF-18BB-B7A8-E3F2B65F4C1C}"/>
              </a:ext>
            </a:extLst>
          </p:cNvPr>
          <p:cNvSpPr/>
          <p:nvPr/>
        </p:nvSpPr>
        <p:spPr>
          <a:xfrm>
            <a:off x="2020494" y="4482766"/>
            <a:ext cx="1620869" cy="104173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Paid Job</a:t>
            </a:r>
          </a:p>
        </p:txBody>
      </p:sp>
      <p:sp>
        <p:nvSpPr>
          <p:cNvPr id="14" name="Rounded Rectangle 13">
            <a:extLst>
              <a:ext uri="{FF2B5EF4-FFF2-40B4-BE49-F238E27FC236}">
                <a16:creationId xmlns:a16="http://schemas.microsoft.com/office/drawing/2014/main" id="{0F745C9F-1624-95D2-0005-D954D3F2853C}"/>
              </a:ext>
            </a:extLst>
          </p:cNvPr>
          <p:cNvSpPr/>
          <p:nvPr/>
        </p:nvSpPr>
        <p:spPr>
          <a:xfrm>
            <a:off x="3756405" y="4482765"/>
            <a:ext cx="1620869" cy="104173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Credentials</a:t>
            </a:r>
          </a:p>
        </p:txBody>
      </p:sp>
      <p:sp>
        <p:nvSpPr>
          <p:cNvPr id="17" name="Slide Number Placeholder 16">
            <a:extLst>
              <a:ext uri="{FF2B5EF4-FFF2-40B4-BE49-F238E27FC236}">
                <a16:creationId xmlns:a16="http://schemas.microsoft.com/office/drawing/2014/main" id="{E4A87EBD-CD28-A726-6DC1-9285ADCFE9BA}"/>
              </a:ext>
            </a:extLst>
          </p:cNvPr>
          <p:cNvSpPr>
            <a:spLocks noGrp="1"/>
          </p:cNvSpPr>
          <p:nvPr>
            <p:ph type="sldNum" sz="quarter" idx="12"/>
          </p:nvPr>
        </p:nvSpPr>
        <p:spPr/>
        <p:txBody>
          <a:bodyPr/>
          <a:lstStyle/>
          <a:p>
            <a:endParaRPr lang="en-US">
              <a:cs typeface="Calibri"/>
            </a:endParaRPr>
          </a:p>
        </p:txBody>
      </p:sp>
      <p:pic>
        <p:nvPicPr>
          <p:cNvPr id="21" name="Graphic 20">
            <a:extLst>
              <a:ext uri="{FF2B5EF4-FFF2-40B4-BE49-F238E27FC236}">
                <a16:creationId xmlns:a16="http://schemas.microsoft.com/office/drawing/2014/main" id="{E1544153-64DC-7FE5-2EB8-8E8E0E2DB3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974" y="1664371"/>
            <a:ext cx="2376085" cy="1585466"/>
          </a:xfrm>
          <a:prstGeom prst="rect">
            <a:avLst/>
          </a:prstGeom>
        </p:spPr>
      </p:pic>
      <p:pic>
        <p:nvPicPr>
          <p:cNvPr id="23" name="Graphic 22">
            <a:extLst>
              <a:ext uri="{FF2B5EF4-FFF2-40B4-BE49-F238E27FC236}">
                <a16:creationId xmlns:a16="http://schemas.microsoft.com/office/drawing/2014/main" id="{61C30104-7595-C29B-7753-D45D09F822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48061" y="3881239"/>
            <a:ext cx="1481268" cy="1481268"/>
          </a:xfrm>
          <a:prstGeom prst="rect">
            <a:avLst/>
          </a:prstGeom>
        </p:spPr>
      </p:pic>
      <p:pic>
        <p:nvPicPr>
          <p:cNvPr id="29" name="Graphic 28">
            <a:extLst>
              <a:ext uri="{FF2B5EF4-FFF2-40B4-BE49-F238E27FC236}">
                <a16:creationId xmlns:a16="http://schemas.microsoft.com/office/drawing/2014/main" id="{3E6D3DE3-E2FB-0D68-D790-098A73C725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3244" y="4732999"/>
            <a:ext cx="711926" cy="711926"/>
          </a:xfrm>
          <a:prstGeom prst="rect">
            <a:avLst/>
          </a:prstGeom>
        </p:spPr>
      </p:pic>
      <p:grpSp>
        <p:nvGrpSpPr>
          <p:cNvPr id="2" name="Group 1">
            <a:extLst>
              <a:ext uri="{FF2B5EF4-FFF2-40B4-BE49-F238E27FC236}">
                <a16:creationId xmlns:a16="http://schemas.microsoft.com/office/drawing/2014/main" id="{C929DF9F-F455-974C-8A85-674F6EFBDFC8}"/>
              </a:ext>
            </a:extLst>
          </p:cNvPr>
          <p:cNvGrpSpPr/>
          <p:nvPr/>
        </p:nvGrpSpPr>
        <p:grpSpPr>
          <a:xfrm>
            <a:off x="2000286" y="3446913"/>
            <a:ext cx="1620868" cy="916657"/>
            <a:chOff x="2693995" y="2514600"/>
            <a:chExt cx="2161157" cy="1222209"/>
          </a:xfrm>
        </p:grpSpPr>
        <p:sp>
          <p:nvSpPr>
            <p:cNvPr id="8" name="Rounded Rectangle 7">
              <a:hlinkClick r:id="rId9" action="ppaction://hlinksldjump"/>
              <a:extLst>
                <a:ext uri="{FF2B5EF4-FFF2-40B4-BE49-F238E27FC236}">
                  <a16:creationId xmlns:a16="http://schemas.microsoft.com/office/drawing/2014/main" id="{D51C85BD-7C7A-6A19-34C0-6ECCA1D8CBB8}"/>
                </a:ext>
              </a:extLst>
            </p:cNvPr>
            <p:cNvSpPr/>
            <p:nvPr/>
          </p:nvSpPr>
          <p:spPr>
            <a:xfrm>
              <a:off x="2693995" y="2514600"/>
              <a:ext cx="2161157" cy="1222209"/>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350">
                  <a:solidFill>
                    <a:srgbClr val="5C2E82"/>
                  </a:solidFill>
                  <a:latin typeface="Avenir Next Medium" panose="020B0503020202020204" pitchFamily="34" charset="0"/>
                </a:rPr>
                <a:t>Industry Led</a:t>
              </a:r>
            </a:p>
          </p:txBody>
        </p:sp>
        <p:pic>
          <p:nvPicPr>
            <p:cNvPr id="31" name="Graphic 30">
              <a:hlinkClick r:id="rId10" action="ppaction://hlinksldjump"/>
              <a:extLst>
                <a:ext uri="{FF2B5EF4-FFF2-40B4-BE49-F238E27FC236}">
                  <a16:creationId xmlns:a16="http://schemas.microsoft.com/office/drawing/2014/main" id="{C0B9AF1A-E05F-F6FC-6758-D347AC1613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42266" y="2924058"/>
              <a:ext cx="676581" cy="676581"/>
            </a:xfrm>
            <a:prstGeom prst="rect">
              <a:avLst/>
            </a:prstGeom>
          </p:spPr>
        </p:pic>
      </p:grpSp>
      <p:pic>
        <p:nvPicPr>
          <p:cNvPr id="33" name="Graphic 32">
            <a:extLst>
              <a:ext uri="{FF2B5EF4-FFF2-40B4-BE49-F238E27FC236}">
                <a16:creationId xmlns:a16="http://schemas.microsoft.com/office/drawing/2014/main" id="{DB3F30D3-4A92-E183-9668-9CF9F70B30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48206" y="4784924"/>
            <a:ext cx="608076" cy="608076"/>
          </a:xfrm>
          <a:prstGeom prst="rect">
            <a:avLst/>
          </a:prstGeom>
        </p:spPr>
      </p:pic>
      <p:pic>
        <p:nvPicPr>
          <p:cNvPr id="4" name="Graphic 3">
            <a:hlinkClick r:id="rId15" action="ppaction://hlinksldjump"/>
            <a:extLst>
              <a:ext uri="{FF2B5EF4-FFF2-40B4-BE49-F238E27FC236}">
                <a16:creationId xmlns:a16="http://schemas.microsoft.com/office/drawing/2014/main" id="{ADAE37C9-66FF-A718-DEAC-D0D5F56EBE1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90129" y="2424863"/>
            <a:ext cx="828226" cy="856537"/>
          </a:xfrm>
          <a:prstGeom prst="rect">
            <a:avLst/>
          </a:prstGeom>
        </p:spPr>
      </p:pic>
      <p:pic>
        <p:nvPicPr>
          <p:cNvPr id="5" name="Graphic 4">
            <a:extLst>
              <a:ext uri="{FF2B5EF4-FFF2-40B4-BE49-F238E27FC236}">
                <a16:creationId xmlns:a16="http://schemas.microsoft.com/office/drawing/2014/main" id="{271ADF61-115E-66EF-6F99-52D15F38AFC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876038" y="3669978"/>
            <a:ext cx="470527" cy="470527"/>
          </a:xfrm>
          <a:prstGeom prst="rect">
            <a:avLst/>
          </a:prstGeom>
        </p:spPr>
      </p:pic>
    </p:spTree>
    <p:extLst>
      <p:ext uri="{BB962C8B-B14F-4D97-AF65-F5344CB8AC3E}">
        <p14:creationId xmlns:p14="http://schemas.microsoft.com/office/powerpoint/2010/main" val="746674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94" y="433071"/>
            <a:ext cx="5063966" cy="1773640"/>
          </a:xfrm>
          <a:noFill/>
        </p:spPr>
        <p:txBody>
          <a:bodyPr>
            <a:normAutofit/>
          </a:bodyPr>
          <a:lstStyle/>
          <a:p>
            <a:pPr algn="l"/>
            <a:r>
              <a:rPr lang="en-US" sz="3300">
                <a:solidFill>
                  <a:schemeClr val="accent2"/>
                </a:solidFill>
                <a:latin typeface="Calibri"/>
                <a:cs typeface="Futura Medium"/>
              </a:rPr>
              <a:t>Apprentice Success</a:t>
            </a:r>
          </a:p>
        </p:txBody>
      </p:sp>
      <p:pic>
        <p:nvPicPr>
          <p:cNvPr id="3" name="Picture 2" descr="A person in blue scrubs working on a machine&#10;&#10;Description automatically generated">
            <a:extLst>
              <a:ext uri="{FF2B5EF4-FFF2-40B4-BE49-F238E27FC236}">
                <a16:creationId xmlns:a16="http://schemas.microsoft.com/office/drawing/2014/main" id="{94480346-285E-94DE-950E-BEDC578C41A8}"/>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saturation sat="0"/>
                    </a14:imgEffect>
                  </a14:imgLayer>
                </a14:imgProps>
              </a:ext>
            </a:extLst>
          </a:blip>
          <a:srcRect r="5882" b="-1"/>
          <a:stretch/>
        </p:blipFill>
        <p:spPr>
          <a:xfrm>
            <a:off x="822961" y="2671764"/>
            <a:ext cx="4641881" cy="3292156"/>
          </a:xfrm>
          <a:prstGeom prst="rect">
            <a:avLst/>
          </a:prstGeom>
        </p:spPr>
      </p:pic>
      <p:pic>
        <p:nvPicPr>
          <p:cNvPr id="4" name="Picture 3" descr="A black background with purple text&#10;&#10;Description automatically generated">
            <a:extLst>
              <a:ext uri="{FF2B5EF4-FFF2-40B4-BE49-F238E27FC236}">
                <a16:creationId xmlns:a16="http://schemas.microsoft.com/office/drawing/2014/main" id="{E18A880B-6F9F-B476-FE15-91B4C5CBF5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916" y="3857070"/>
            <a:ext cx="7883129" cy="4434260"/>
          </a:xfrm>
          <a:prstGeom prst="rect">
            <a:avLst/>
          </a:prstGeom>
        </p:spPr>
      </p:pic>
      <p:sp>
        <p:nvSpPr>
          <p:cNvPr id="6" name="TextBox 5">
            <a:extLst>
              <a:ext uri="{FF2B5EF4-FFF2-40B4-BE49-F238E27FC236}">
                <a16:creationId xmlns:a16="http://schemas.microsoft.com/office/drawing/2014/main" id="{5F4821A9-7E2E-E0A8-D283-5A72DF0546C7}"/>
              </a:ext>
            </a:extLst>
          </p:cNvPr>
          <p:cNvSpPr txBox="1"/>
          <p:nvPr/>
        </p:nvSpPr>
        <p:spPr>
          <a:xfrm>
            <a:off x="5851634" y="3857070"/>
            <a:ext cx="3292366" cy="369332"/>
          </a:xfrm>
          <a:prstGeom prst="rect">
            <a:avLst/>
          </a:prstGeom>
          <a:noFill/>
        </p:spPr>
        <p:txBody>
          <a:bodyPr wrap="square">
            <a:spAutoFit/>
          </a:bodyPr>
          <a:lstStyle/>
          <a:p>
            <a:r>
              <a:rPr lang="en-US">
                <a:hlinkClick r:id="rId6"/>
              </a:rPr>
              <a:t>https://youtu.be/zHkn70oRBDA</a:t>
            </a:r>
            <a:endParaRPr lang="en-US"/>
          </a:p>
        </p:txBody>
      </p:sp>
    </p:spTree>
    <p:extLst>
      <p:ext uri="{BB962C8B-B14F-4D97-AF65-F5344CB8AC3E}">
        <p14:creationId xmlns:p14="http://schemas.microsoft.com/office/powerpoint/2010/main" val="3619859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965206A7-E5EB-91F4-D917-097FB13D48C0}"/>
              </a:ext>
            </a:extLst>
          </p:cNvPr>
          <p:cNvSpPr/>
          <p:nvPr/>
        </p:nvSpPr>
        <p:spPr>
          <a:xfrm>
            <a:off x="713791" y="1026062"/>
            <a:ext cx="7529804" cy="443132"/>
          </a:xfrm>
          <a:prstGeom prst="roundRect">
            <a:avLst>
              <a:gd name="adj" fmla="val 50000"/>
            </a:avLst>
          </a:prstGeom>
          <a:solidFill>
            <a:srgbClr val="5C2E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Calibri" panose="020F0502020204030204" pitchFamily="34" charset="0"/>
                <a:cs typeface="Calibri" panose="020F0502020204030204" pitchFamily="34" charset="0"/>
              </a:rPr>
              <a:t>HOW CAN H-CAP HELP YOU</a:t>
            </a:r>
          </a:p>
        </p:txBody>
      </p:sp>
      <p:grpSp>
        <p:nvGrpSpPr>
          <p:cNvPr id="7" name="Group 6">
            <a:extLst>
              <a:ext uri="{FF2B5EF4-FFF2-40B4-BE49-F238E27FC236}">
                <a16:creationId xmlns:a16="http://schemas.microsoft.com/office/drawing/2014/main" id="{D4276A99-AC72-6F7D-B9E3-DB72557DE8D7}"/>
              </a:ext>
            </a:extLst>
          </p:cNvPr>
          <p:cNvGrpSpPr/>
          <p:nvPr/>
        </p:nvGrpSpPr>
        <p:grpSpPr>
          <a:xfrm>
            <a:off x="905960" y="2082663"/>
            <a:ext cx="7504386" cy="3291052"/>
            <a:chOff x="2143753" y="1003300"/>
            <a:chExt cx="7784089" cy="4851401"/>
          </a:xfrm>
        </p:grpSpPr>
        <p:sp>
          <p:nvSpPr>
            <p:cNvPr id="8" name="Rounded Rectangle 7">
              <a:hlinkClick r:id="rId3" action="ppaction://hlinksldjump"/>
              <a:extLst>
                <a:ext uri="{FF2B5EF4-FFF2-40B4-BE49-F238E27FC236}">
                  <a16:creationId xmlns:a16="http://schemas.microsoft.com/office/drawing/2014/main" id="{44E177EB-3889-29EA-71CC-077E974899CA}"/>
                </a:ext>
              </a:extLst>
            </p:cNvPr>
            <p:cNvSpPr/>
            <p:nvPr/>
          </p:nvSpPr>
          <p:spPr>
            <a:xfrm>
              <a:off x="2143756" y="1003300"/>
              <a:ext cx="2476500" cy="2365209"/>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Incentive Funding</a:t>
              </a:r>
            </a:p>
            <a:p>
              <a:pPr algn="ctr"/>
              <a:endParaRPr lang="en-US" sz="1350">
                <a:solidFill>
                  <a:srgbClr val="5C2E82"/>
                </a:solidFill>
                <a:latin typeface="Avenir Next Medium" panose="020B0503020202020204" pitchFamily="34" charset="0"/>
              </a:endParaRPr>
            </a:p>
            <a:p>
              <a:pPr algn="ctr"/>
              <a:endParaRPr lang="en-US" sz="1350">
                <a:solidFill>
                  <a:srgbClr val="5C2E82"/>
                </a:solidFill>
                <a:latin typeface="Avenir Next Medium" panose="020B0503020202020204" pitchFamily="34" charset="0"/>
              </a:endParaRPr>
            </a:p>
            <a:p>
              <a:pPr algn="ctr"/>
              <a:endParaRPr lang="en-US" sz="1350">
                <a:solidFill>
                  <a:srgbClr val="5C2E82"/>
                </a:solidFill>
                <a:latin typeface="Avenir Next Medium" panose="020B0503020202020204" pitchFamily="34" charset="0"/>
              </a:endParaRPr>
            </a:p>
          </p:txBody>
        </p:sp>
        <p:sp>
          <p:nvSpPr>
            <p:cNvPr id="9" name="Rounded Rectangle 8">
              <a:extLst>
                <a:ext uri="{FF2B5EF4-FFF2-40B4-BE49-F238E27FC236}">
                  <a16:creationId xmlns:a16="http://schemas.microsoft.com/office/drawing/2014/main" id="{A9C09A39-D918-D15B-EB5B-CE50C93585C9}"/>
                </a:ext>
              </a:extLst>
            </p:cNvPr>
            <p:cNvSpPr/>
            <p:nvPr/>
          </p:nvSpPr>
          <p:spPr>
            <a:xfrm>
              <a:off x="4796025" y="1003301"/>
              <a:ext cx="2478024" cy="2828926"/>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Partnership Building</a:t>
              </a:r>
            </a:p>
            <a:p>
              <a:pPr algn="ctr"/>
              <a:endParaRPr lang="en-US" sz="1350">
                <a:solidFill>
                  <a:srgbClr val="5C2E82"/>
                </a:solidFill>
                <a:latin typeface="Avenir Next Medium" panose="020B0503020202020204" pitchFamily="34" charset="0"/>
              </a:endParaRPr>
            </a:p>
            <a:p>
              <a:pPr algn="ctr"/>
              <a:endParaRPr lang="en-US" sz="1350">
                <a:solidFill>
                  <a:srgbClr val="5C2E82"/>
                </a:solidFill>
                <a:latin typeface="Avenir Next Medium" panose="020B0503020202020204" pitchFamily="34" charset="0"/>
              </a:endParaRPr>
            </a:p>
            <a:p>
              <a:pPr algn="ctr"/>
              <a:endParaRPr lang="en-US" sz="1350">
                <a:solidFill>
                  <a:srgbClr val="5C2E82"/>
                </a:solidFill>
                <a:latin typeface="Avenir Next Medium" panose="020B0503020202020204" pitchFamily="34" charset="0"/>
              </a:endParaRPr>
            </a:p>
            <a:p>
              <a:pPr algn="ctr"/>
              <a:endParaRPr lang="en-US" sz="1350">
                <a:solidFill>
                  <a:srgbClr val="5C2E82"/>
                </a:solidFill>
                <a:latin typeface="Avenir Next Medium" panose="020B0503020202020204" pitchFamily="34" charset="0"/>
              </a:endParaRPr>
            </a:p>
          </p:txBody>
        </p:sp>
        <p:sp>
          <p:nvSpPr>
            <p:cNvPr id="10" name="Rounded Rectangle 9">
              <a:extLst>
                <a:ext uri="{FF2B5EF4-FFF2-40B4-BE49-F238E27FC236}">
                  <a16:creationId xmlns:a16="http://schemas.microsoft.com/office/drawing/2014/main" id="{6D2DFC52-29BB-8BBF-F9AF-22DBD61BA31F}"/>
                </a:ext>
              </a:extLst>
            </p:cNvPr>
            <p:cNvSpPr/>
            <p:nvPr/>
          </p:nvSpPr>
          <p:spPr>
            <a:xfrm>
              <a:off x="7434580" y="2930574"/>
              <a:ext cx="2478024" cy="2924126"/>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Host Events</a:t>
              </a:r>
            </a:p>
            <a:p>
              <a:pPr algn="ctr"/>
              <a:endPar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ctr"/>
              <a:endPar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a:extLst>
                <a:ext uri="{FF2B5EF4-FFF2-40B4-BE49-F238E27FC236}">
                  <a16:creationId xmlns:a16="http://schemas.microsoft.com/office/drawing/2014/main" id="{933AD970-7B08-D02E-9B1B-50297B375286}"/>
                </a:ext>
              </a:extLst>
            </p:cNvPr>
            <p:cNvSpPr/>
            <p:nvPr/>
          </p:nvSpPr>
          <p:spPr>
            <a:xfrm>
              <a:off x="7449818" y="1003300"/>
              <a:ext cx="2478024" cy="1739900"/>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Customized Program</a:t>
              </a:r>
            </a:p>
            <a:p>
              <a:pPr algn="ctr"/>
              <a:endPar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ctr"/>
              <a:endPar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a:extLst>
                <a:ext uri="{FF2B5EF4-FFF2-40B4-BE49-F238E27FC236}">
                  <a16:creationId xmlns:a16="http://schemas.microsoft.com/office/drawing/2014/main" id="{03A95AF1-82D3-B464-DC71-9C0D2F7C91D1}"/>
                </a:ext>
              </a:extLst>
            </p:cNvPr>
            <p:cNvSpPr/>
            <p:nvPr/>
          </p:nvSpPr>
          <p:spPr>
            <a:xfrm>
              <a:off x="2143753" y="3489493"/>
              <a:ext cx="2476501" cy="2365208"/>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Free Technical Assistance</a:t>
              </a:r>
            </a:p>
            <a:p>
              <a:pPr algn="ctr"/>
              <a:endParaRPr lang="en-US" sz="1950">
                <a:solidFill>
                  <a:srgbClr val="5C2E82"/>
                </a:solidFill>
                <a:latin typeface="Tahoma" panose="020B0604030504040204" pitchFamily="34" charset="0"/>
                <a:ea typeface="Tahoma" panose="020B0604030504040204" pitchFamily="34" charset="0"/>
                <a:cs typeface="Tahoma" panose="020B0604030504040204" pitchFamily="34" charset="0"/>
              </a:endParaRPr>
            </a:p>
            <a:p>
              <a:pPr algn="ctr"/>
              <a:endParaRPr lang="en-US" sz="1950">
                <a:solidFill>
                  <a:srgbClr val="5C2E82"/>
                </a:solidFill>
                <a:latin typeface="Tahoma" panose="020B0604030504040204" pitchFamily="34" charset="0"/>
                <a:ea typeface="Tahoma" panose="020B0604030504040204" pitchFamily="34" charset="0"/>
                <a:cs typeface="Tahoma" panose="020B0604030504040204" pitchFamily="34" charset="0"/>
              </a:endParaRPr>
            </a:p>
          </p:txBody>
        </p:sp>
        <p:sp>
          <p:nvSpPr>
            <p:cNvPr id="13" name="Rounded Rectangle 12">
              <a:extLst>
                <a:ext uri="{FF2B5EF4-FFF2-40B4-BE49-F238E27FC236}">
                  <a16:creationId xmlns:a16="http://schemas.microsoft.com/office/drawing/2014/main" id="{FC514D14-A937-828F-7CC4-700E8A073426}"/>
                </a:ext>
              </a:extLst>
            </p:cNvPr>
            <p:cNvSpPr/>
            <p:nvPr/>
          </p:nvSpPr>
          <p:spPr>
            <a:xfrm>
              <a:off x="4796025" y="3978345"/>
              <a:ext cx="2478024" cy="1876355"/>
            </a:xfrm>
            <a:prstGeom prst="roundRect">
              <a:avLst/>
            </a:prstGeom>
            <a:solidFill>
              <a:schemeClr val="bg1"/>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Recruitment &amp; Retention</a:t>
              </a:r>
            </a:p>
            <a:p>
              <a:pPr algn="ctr"/>
              <a:endPar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ctr"/>
              <a:endParaRPr lang="en-US" sz="19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4" name="Picture 10" descr="National Institute of Environmental Health Sciences: Data Science Funding  Opportunities">
            <a:extLst>
              <a:ext uri="{FF2B5EF4-FFF2-40B4-BE49-F238E27FC236}">
                <a16:creationId xmlns:a16="http://schemas.microsoft.com/office/drawing/2014/main" id="{1F4B3F8F-E394-0ABC-D197-FE78B99D0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335" y="2505664"/>
            <a:ext cx="1181870" cy="9233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 descr="What's the problem with partnerships in international development? We need  a feminist approach… | by Leila Billing | Medium">
            <a:extLst>
              <a:ext uri="{FF2B5EF4-FFF2-40B4-BE49-F238E27FC236}">
                <a16:creationId xmlns:a16="http://schemas.microsoft.com/office/drawing/2014/main" id="{BBDA8E4E-E5EF-95F8-8D55-FD04CD8F43EC}"/>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934112" y="2884907"/>
            <a:ext cx="1446614" cy="9644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Building a Customized Training Program: Here's What You Need to Know">
            <a:extLst>
              <a:ext uri="{FF2B5EF4-FFF2-40B4-BE49-F238E27FC236}">
                <a16:creationId xmlns:a16="http://schemas.microsoft.com/office/drawing/2014/main" id="{DEC67547-72C4-FB6D-8F5B-ED11EF03A6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7059" y="2471957"/>
            <a:ext cx="657855" cy="6578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Technical Assistance">
            <a:extLst>
              <a:ext uri="{FF2B5EF4-FFF2-40B4-BE49-F238E27FC236}">
                <a16:creationId xmlns:a16="http://schemas.microsoft.com/office/drawing/2014/main" id="{19C4068C-CEB9-AEB1-4E15-B3961EB8DD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7284" y="4528712"/>
            <a:ext cx="984866" cy="6908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Five Ideas to Strengthen Recruiting and Retention Results - RBT CPAs, LLP">
            <a:extLst>
              <a:ext uri="{FF2B5EF4-FFF2-40B4-BE49-F238E27FC236}">
                <a16:creationId xmlns:a16="http://schemas.microsoft.com/office/drawing/2014/main" id="{2953A8D1-FC6E-FD95-9E72-C76C3A7152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4311" y="4807408"/>
            <a:ext cx="811524" cy="5663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irtual Events Platform">
            <a:extLst>
              <a:ext uri="{FF2B5EF4-FFF2-40B4-BE49-F238E27FC236}">
                <a16:creationId xmlns:a16="http://schemas.microsoft.com/office/drawing/2014/main" id="{AC7F7DB1-800E-11EC-8B4C-0F2642656D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2221" y="3983183"/>
            <a:ext cx="1166813" cy="981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803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erson&#10;&#10;Description automatically generated">
            <a:extLst>
              <a:ext uri="{FF2B5EF4-FFF2-40B4-BE49-F238E27FC236}">
                <a16:creationId xmlns:a16="http://schemas.microsoft.com/office/drawing/2014/main" id="{B00774B7-FE79-CA72-7C9B-36B8865E3ABC}"/>
              </a:ext>
            </a:extLst>
          </p:cNvPr>
          <p:cNvPicPr>
            <a:picLocks noChangeAspect="1"/>
          </p:cNvPicPr>
          <p:nvPr/>
        </p:nvPicPr>
        <p:blipFill>
          <a:blip r:embed="rId2"/>
          <a:stretch>
            <a:fillRect/>
          </a:stretch>
        </p:blipFill>
        <p:spPr>
          <a:xfrm>
            <a:off x="0" y="-3470"/>
            <a:ext cx="9144000" cy="5143500"/>
          </a:xfrm>
          <a:prstGeom prst="rect">
            <a:avLst/>
          </a:prstGeom>
        </p:spPr>
      </p:pic>
    </p:spTree>
    <p:extLst>
      <p:ext uri="{BB962C8B-B14F-4D97-AF65-F5344CB8AC3E}">
        <p14:creationId xmlns:p14="http://schemas.microsoft.com/office/powerpoint/2010/main" val="1337394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CF35C-0D3C-BF9F-9763-AF87071A6586}"/>
              </a:ext>
            </a:extLst>
          </p:cNvPr>
          <p:cNvSpPr>
            <a:spLocks noGrp="1"/>
          </p:cNvSpPr>
          <p:nvPr>
            <p:ph type="title"/>
          </p:nvPr>
        </p:nvSpPr>
        <p:spPr/>
        <p:txBody>
          <a:bodyPr/>
          <a:lstStyle/>
          <a:p>
            <a:r>
              <a:rPr lang="en-US"/>
              <a:t>Q&amp;A:</a:t>
            </a:r>
          </a:p>
        </p:txBody>
      </p:sp>
      <p:pic>
        <p:nvPicPr>
          <p:cNvPr id="3" name="Picture 2" descr="A group of hands raised up">
            <a:extLst>
              <a:ext uri="{FF2B5EF4-FFF2-40B4-BE49-F238E27FC236}">
                <a16:creationId xmlns:a16="http://schemas.microsoft.com/office/drawing/2014/main" id="{43274020-04B1-4795-9AE3-821302694313}"/>
              </a:ext>
            </a:extLst>
          </p:cNvPr>
          <p:cNvPicPr>
            <a:picLocks noChangeAspect="1"/>
          </p:cNvPicPr>
          <p:nvPr/>
        </p:nvPicPr>
        <p:blipFill rotWithShape="1">
          <a:blip r:embed="rId2"/>
          <a:srcRect l="6405" r="6403"/>
          <a:stretch/>
        </p:blipFill>
        <p:spPr>
          <a:xfrm>
            <a:off x="345858" y="1560676"/>
            <a:ext cx="8452283" cy="3691823"/>
          </a:xfrm>
          <a:prstGeom prst="rect">
            <a:avLst/>
          </a:prstGeom>
        </p:spPr>
      </p:pic>
    </p:spTree>
    <p:extLst>
      <p:ext uri="{BB962C8B-B14F-4D97-AF65-F5344CB8AC3E}">
        <p14:creationId xmlns:p14="http://schemas.microsoft.com/office/powerpoint/2010/main" val="1541286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D0212-1A5C-09D8-3C00-28FB85A5FAF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C932DB-0DBB-2F16-92A6-9B21A0043E1D}"/>
              </a:ext>
            </a:extLst>
          </p:cNvPr>
          <p:cNvPicPr>
            <a:picLocks noChangeAspect="1"/>
          </p:cNvPicPr>
          <p:nvPr/>
        </p:nvPicPr>
        <p:blipFill>
          <a:blip r:embed="rId4"/>
          <a:stretch>
            <a:fillRect/>
          </a:stretch>
        </p:blipFill>
        <p:spPr>
          <a:xfrm>
            <a:off x="6392528" y="5911680"/>
            <a:ext cx="2414588" cy="592931"/>
          </a:xfrm>
          <a:prstGeom prst="rect">
            <a:avLst/>
          </a:prstGeom>
        </p:spPr>
      </p:pic>
      <p:sp>
        <p:nvSpPr>
          <p:cNvPr id="8" name="Title 1">
            <a:extLst>
              <a:ext uri="{FF2B5EF4-FFF2-40B4-BE49-F238E27FC236}">
                <a16:creationId xmlns:a16="http://schemas.microsoft.com/office/drawing/2014/main" id="{12ED9B7A-E41D-2A68-CD85-31827308701D}"/>
              </a:ext>
            </a:extLst>
          </p:cNvPr>
          <p:cNvSpPr txBox="1">
            <a:spLocks/>
          </p:cNvSpPr>
          <p:nvPr/>
        </p:nvSpPr>
        <p:spPr>
          <a:xfrm>
            <a:off x="533393" y="343106"/>
            <a:ext cx="8691887" cy="931994"/>
          </a:xfrm>
          <a:prstGeom prst="rect">
            <a:avLst/>
          </a:prstGeom>
          <a:noFill/>
        </p:spPr>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defTabSz="685800">
              <a:defRPr/>
            </a:pPr>
            <a:r>
              <a:rPr lang="en-US" sz="3600">
                <a:solidFill>
                  <a:srgbClr val="EA5E29"/>
                </a:solidFill>
                <a:latin typeface="Calibri Light"/>
                <a:cs typeface="Calibri Light"/>
              </a:rPr>
              <a:t>Stay Engaged with the Center for Workforce Solutions</a:t>
            </a:r>
            <a:endParaRPr lang="en-US" sz="3600">
              <a:solidFill>
                <a:prstClr val="black"/>
              </a:solidFill>
            </a:endParaRPr>
          </a:p>
        </p:txBody>
      </p:sp>
      <p:pic>
        <p:nvPicPr>
          <p:cNvPr id="3" name="Picture 2" descr="A close-up of a sign&#10;&#10;Description automatically generated">
            <a:extLst>
              <a:ext uri="{FF2B5EF4-FFF2-40B4-BE49-F238E27FC236}">
                <a16:creationId xmlns:a16="http://schemas.microsoft.com/office/drawing/2014/main" id="{FD80E7EA-DFC0-8D56-5ABA-6FDC83A27BF0}"/>
              </a:ext>
            </a:extLst>
          </p:cNvPr>
          <p:cNvPicPr>
            <a:picLocks noChangeAspect="1"/>
          </p:cNvPicPr>
          <p:nvPr/>
        </p:nvPicPr>
        <p:blipFill>
          <a:blip r:embed="rId5"/>
          <a:stretch>
            <a:fillRect/>
          </a:stretch>
        </p:blipFill>
        <p:spPr>
          <a:xfrm>
            <a:off x="4280594" y="5940591"/>
            <a:ext cx="1687070" cy="564020"/>
          </a:xfrm>
          <a:prstGeom prst="rect">
            <a:avLst/>
          </a:prstGeom>
        </p:spPr>
      </p:pic>
      <p:sp>
        <p:nvSpPr>
          <p:cNvPr id="7" name="TextBox 6">
            <a:extLst>
              <a:ext uri="{FF2B5EF4-FFF2-40B4-BE49-F238E27FC236}">
                <a16:creationId xmlns:a16="http://schemas.microsoft.com/office/drawing/2014/main" id="{4202357B-898C-992C-36BA-6D54F614DC4A}"/>
              </a:ext>
            </a:extLst>
          </p:cNvPr>
          <p:cNvSpPr txBox="1"/>
          <p:nvPr/>
        </p:nvSpPr>
        <p:spPr>
          <a:xfrm>
            <a:off x="307337" y="1843950"/>
            <a:ext cx="8529326" cy="3170099"/>
          </a:xfrm>
          <a:prstGeom prst="rect">
            <a:avLst/>
          </a:prstGeom>
          <a:noFill/>
        </p:spPr>
        <p:txBody>
          <a:bodyPr wrap="square">
            <a:spAutoFit/>
          </a:bodyPr>
          <a:lstStyle/>
          <a:p>
            <a:pPr marL="557213" lvl="1" indent="-214313" algn="ctr" defTabSz="685800">
              <a:buFont typeface="Arial" panose="020B0604020202020204" pitchFamily="34" charset="0"/>
              <a:buChar char="•"/>
              <a:defRPr/>
            </a:pPr>
            <a:r>
              <a:rPr lang="en-US" sz="2000">
                <a:solidFill>
                  <a:prstClr val="black"/>
                </a:solidFill>
                <a:latin typeface="Calibri" panose="020F0502020204030204"/>
              </a:rPr>
              <a:t>Email us at </a:t>
            </a:r>
            <a:r>
              <a:rPr lang="en-US" sz="2000">
                <a:solidFill>
                  <a:prstClr val="black"/>
                </a:solidFill>
                <a:latin typeface="Calibri" panose="020F0502020204030204"/>
                <a:hlinkClick r:id="rId6">
                  <a:extLst>
                    <a:ext uri="{A12FA001-AC4F-418D-AE19-62706E023703}">
                      <ahyp:hlinkClr xmlns:ahyp="http://schemas.microsoft.com/office/drawing/2018/hyperlinkcolor" val="tx"/>
                    </a:ext>
                  </a:extLst>
                </a:hlinkClick>
              </a:rPr>
              <a:t>workforce@thenationalcouncil.org</a:t>
            </a:r>
            <a:endParaRPr lang="en-US" sz="2000">
              <a:solidFill>
                <a:prstClr val="black"/>
              </a:solidFill>
              <a:latin typeface="Calibri" panose="020F0502020204030204"/>
            </a:endParaRPr>
          </a:p>
          <a:p>
            <a:pPr marL="214313" indent="-214313" algn="ctr" defTabSz="685800">
              <a:buFont typeface="Arial" panose="020B0604020202020204" pitchFamily="34" charset="0"/>
              <a:buChar char="•"/>
              <a:defRPr/>
            </a:pPr>
            <a:endParaRPr lang="en-US" sz="2000">
              <a:solidFill>
                <a:srgbClr val="0563C1"/>
              </a:solidFill>
              <a:latin typeface="Calibri" panose="020F0502020204030204"/>
              <a:hlinkClick r:id="rId7">
                <a:extLst>
                  <a:ext uri="{A12FA001-AC4F-418D-AE19-62706E023703}">
                    <ahyp:hlinkClr xmlns:ahyp="http://schemas.microsoft.com/office/drawing/2018/hyperlinkcolor" val="tx"/>
                  </a:ext>
                </a:extLst>
              </a:hlinkClick>
            </a:endParaRPr>
          </a:p>
          <a:p>
            <a:pPr marL="214313" indent="-214313" algn="ctr" defTabSz="685800">
              <a:buFont typeface="Arial" panose="020B0604020202020204" pitchFamily="34" charset="0"/>
              <a:buChar char="•"/>
              <a:defRPr/>
            </a:pPr>
            <a:r>
              <a:rPr lang="en-US" sz="2000">
                <a:solidFill>
                  <a:prstClr val="black"/>
                </a:solidFill>
                <a:latin typeface="Calibri" panose="020F0502020204030204"/>
                <a:hlinkClick r:id="rId7">
                  <a:extLst>
                    <a:ext uri="{A12FA001-AC4F-418D-AE19-62706E023703}">
                      <ahyp:hlinkClr xmlns:ahyp="http://schemas.microsoft.com/office/drawing/2018/hyperlinkcolor" val="tx"/>
                    </a:ext>
                  </a:extLst>
                </a:hlinkClick>
              </a:rPr>
              <a:t>Register </a:t>
            </a:r>
            <a:r>
              <a:rPr lang="en-US" sz="2000">
                <a:solidFill>
                  <a:prstClr val="black"/>
                </a:solidFill>
                <a:latin typeface="Calibri" panose="020F0502020204030204"/>
              </a:rPr>
              <a:t>for the Workforce Solutions Jam: A free, monthly public webinar to build national momentum through highlighting workforce innovations and updates from the field.</a:t>
            </a:r>
          </a:p>
          <a:p>
            <a:pPr marL="214313" indent="-214313" algn="ctr" defTabSz="685800">
              <a:buFont typeface="Arial" panose="020B0604020202020204" pitchFamily="34" charset="0"/>
              <a:buChar char="•"/>
              <a:defRPr/>
            </a:pPr>
            <a:endParaRPr lang="en-US" sz="2000">
              <a:solidFill>
                <a:prstClr val="black"/>
              </a:solidFill>
              <a:latin typeface="Calibri" panose="020F0502020204030204"/>
              <a:cs typeface="Calibri"/>
            </a:endParaRPr>
          </a:p>
          <a:p>
            <a:pPr marL="214313" indent="-214313" algn="ctr" defTabSz="685800">
              <a:buFont typeface="Arial" panose="020B0604020202020204" pitchFamily="34" charset="0"/>
              <a:buChar char="•"/>
              <a:defRPr/>
            </a:pPr>
            <a:r>
              <a:rPr lang="en-US" sz="2000">
                <a:solidFill>
                  <a:prstClr val="black"/>
                </a:solidFill>
                <a:latin typeface="Calibri" panose="020F0502020204030204"/>
              </a:rPr>
              <a:t>Visit the Center for Workforce Solutions </a:t>
            </a:r>
            <a:r>
              <a:rPr lang="en-US" sz="2000">
                <a:solidFill>
                  <a:prstClr val="black"/>
                </a:solidFill>
                <a:latin typeface="Calibri" panose="020F0502020204030204"/>
                <a:hlinkClick r:id="rId8">
                  <a:extLst>
                    <a:ext uri="{A12FA001-AC4F-418D-AE19-62706E023703}">
                      <ahyp:hlinkClr xmlns:ahyp="http://schemas.microsoft.com/office/drawing/2018/hyperlinkcolor" val="tx"/>
                    </a:ext>
                  </a:extLst>
                </a:hlinkClick>
              </a:rPr>
              <a:t>webpage</a:t>
            </a:r>
            <a:endParaRPr lang="en-US" sz="2000">
              <a:solidFill>
                <a:prstClr val="black"/>
              </a:solidFill>
              <a:latin typeface="Calibri" panose="020F0502020204030204"/>
              <a:hlinkClick r:id="" action="ppaction://noaction">
                <a:extLst>
                  <a:ext uri="{A12FA001-AC4F-418D-AE19-62706E023703}">
                    <ahyp:hlinkClr xmlns:ahyp="http://schemas.microsoft.com/office/drawing/2018/hyperlinkcolor" val="tx"/>
                  </a:ext>
                </a:extLst>
              </a:hlinkClick>
            </a:endParaRPr>
          </a:p>
          <a:p>
            <a:pPr marL="214313" indent="-214313" algn="ctr" defTabSz="685800">
              <a:buFont typeface="Arial" panose="020B0604020202020204" pitchFamily="34" charset="0"/>
              <a:buChar char="•"/>
              <a:defRPr/>
            </a:pPr>
            <a:endParaRPr lang="en-US" sz="2000">
              <a:solidFill>
                <a:prstClr val="black"/>
              </a:solidFill>
              <a:latin typeface="Calibri" panose="020F0502020204030204"/>
              <a:hlinkClick r:id="" action="ppaction://noaction">
                <a:extLst>
                  <a:ext uri="{A12FA001-AC4F-418D-AE19-62706E023703}">
                    <ahyp:hlinkClr xmlns:ahyp="http://schemas.microsoft.com/office/drawing/2018/hyperlinkcolor" val="tx"/>
                  </a:ext>
                </a:extLst>
              </a:hlinkClick>
            </a:endParaRPr>
          </a:p>
          <a:p>
            <a:pPr marL="214313" indent="-214313" algn="ctr" defTabSz="685800">
              <a:buFont typeface="Arial" panose="020B0604020202020204" pitchFamily="34" charset="0"/>
              <a:buChar char="•"/>
              <a:defRPr/>
            </a:pPr>
            <a:r>
              <a:rPr lang="en-US" sz="2000">
                <a:solidFill>
                  <a:prstClr val="black"/>
                </a:solidFill>
                <a:latin typeface="Calibri" panose="020F0502020204030204"/>
                <a:hlinkClick r:id="" action="ppaction://noaction">
                  <a:extLst>
                    <a:ext uri="{A12FA001-AC4F-418D-AE19-62706E023703}">
                      <ahyp:hlinkClr xmlns:ahyp="http://schemas.microsoft.com/office/drawing/2018/hyperlinkcolor" val="tx"/>
                    </a:ext>
                  </a:extLst>
                </a:hlinkClick>
              </a:rPr>
              <a:t>Subscribe</a:t>
            </a:r>
            <a:r>
              <a:rPr lang="en-US" sz="2000">
                <a:solidFill>
                  <a:prstClr val="black"/>
                </a:solidFill>
                <a:latin typeface="Calibri" panose="020F0502020204030204"/>
              </a:rPr>
              <a:t> to our newsletter for webinars and future CWS engagement opportunities.</a:t>
            </a:r>
          </a:p>
        </p:txBody>
      </p:sp>
    </p:spTree>
    <p:extLst>
      <p:ext uri="{BB962C8B-B14F-4D97-AF65-F5344CB8AC3E}">
        <p14:creationId xmlns:p14="http://schemas.microsoft.com/office/powerpoint/2010/main" val="1380097729"/>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6F450-7E92-8E53-22A0-0463E7280998}"/>
              </a:ext>
            </a:extLst>
          </p:cNvPr>
          <p:cNvSpPr>
            <a:spLocks noGrp="1"/>
          </p:cNvSpPr>
          <p:nvPr>
            <p:ph type="title"/>
          </p:nvPr>
        </p:nvSpPr>
        <p:spPr>
          <a:xfrm>
            <a:off x="191770" y="338616"/>
            <a:ext cx="7886700" cy="994172"/>
          </a:xfrm>
        </p:spPr>
        <p:txBody>
          <a:bodyPr anchor="ctr">
            <a:normAutofit fontScale="90000"/>
          </a:bodyPr>
          <a:lstStyle/>
          <a:p>
            <a:r>
              <a:rPr lang="en-US" kern="100">
                <a:effectLst/>
              </a:rPr>
              <a:t>Long-Term Challenges in Workforce</a:t>
            </a:r>
            <a:endParaRPr lang="en-US"/>
          </a:p>
        </p:txBody>
      </p:sp>
      <p:sp>
        <p:nvSpPr>
          <p:cNvPr id="4" name="Content Placeholder 3">
            <a:extLst>
              <a:ext uri="{FF2B5EF4-FFF2-40B4-BE49-F238E27FC236}">
                <a16:creationId xmlns:a16="http://schemas.microsoft.com/office/drawing/2014/main" id="{AD67CAB0-BB2D-2D88-7331-7AFE99AF8296}"/>
              </a:ext>
            </a:extLst>
          </p:cNvPr>
          <p:cNvSpPr>
            <a:spLocks noGrp="1"/>
          </p:cNvSpPr>
          <p:nvPr>
            <p:ph sz="half" idx="1"/>
          </p:nvPr>
        </p:nvSpPr>
        <p:spPr>
          <a:xfrm>
            <a:off x="628650" y="1554480"/>
            <a:ext cx="4044950" cy="4521200"/>
          </a:xfrm>
        </p:spPr>
        <p:txBody>
          <a:bodyPr>
            <a:normAutofit fontScale="77500" lnSpcReduction="20000"/>
          </a:bodyPr>
          <a:lstStyle/>
          <a:p>
            <a:pPr marL="257175" indent="-257175">
              <a:spcBef>
                <a:spcPts val="0"/>
              </a:spcBef>
              <a:spcAft>
                <a:spcPts val="600"/>
              </a:spcAft>
              <a:buFont typeface="Symbol" panose="05050102010706020507" pitchFamily="18" charset="2"/>
              <a:buChar char=""/>
            </a:pPr>
            <a:r>
              <a:rPr lang="en-US" sz="2200" kern="100"/>
              <a:t>Inadequate reimbursement for behavioral health services. </a:t>
            </a:r>
          </a:p>
          <a:p>
            <a:pPr marL="257175" indent="-257175">
              <a:spcBef>
                <a:spcPts val="0"/>
              </a:spcBef>
              <a:spcAft>
                <a:spcPts val="600"/>
              </a:spcAft>
              <a:buFont typeface="Symbol" panose="05050102010706020507" pitchFamily="18" charset="2"/>
              <a:buChar char=""/>
            </a:pPr>
            <a:r>
              <a:rPr lang="en-US" sz="2200" kern="100"/>
              <a:t>Financial burden and affordability of advanced education with low career salaries. </a:t>
            </a:r>
          </a:p>
          <a:p>
            <a:pPr marL="257175" indent="-257175">
              <a:spcBef>
                <a:spcPts val="0"/>
              </a:spcBef>
              <a:spcAft>
                <a:spcPts val="600"/>
              </a:spcAft>
              <a:buFont typeface="Symbol" panose="05050102010706020507" pitchFamily="18" charset="2"/>
              <a:buChar char=""/>
            </a:pPr>
            <a:r>
              <a:rPr lang="en-US" sz="2200" kern="100"/>
              <a:t>Growing regional professional shortages, creating gaps in care nationally. </a:t>
            </a:r>
          </a:p>
          <a:p>
            <a:pPr marL="257175" indent="-257175">
              <a:spcBef>
                <a:spcPts val="0"/>
              </a:spcBef>
              <a:spcAft>
                <a:spcPts val="600"/>
              </a:spcAft>
              <a:buFont typeface="Symbol" panose="05050102010706020507" pitchFamily="18" charset="2"/>
              <a:buChar char=""/>
            </a:pPr>
            <a:r>
              <a:rPr lang="en-US" sz="2200" kern="100"/>
              <a:t>Lack of a sustainable workforce and long-term strategy for developing the workforce. </a:t>
            </a:r>
          </a:p>
          <a:p>
            <a:pPr marL="257175" indent="-257175">
              <a:spcBef>
                <a:spcPts val="0"/>
              </a:spcBef>
              <a:spcAft>
                <a:spcPts val="600"/>
              </a:spcAft>
              <a:buFont typeface="Symbol" panose="05050102010706020507" pitchFamily="18" charset="2"/>
              <a:buChar char=""/>
            </a:pPr>
            <a:r>
              <a:rPr lang="en-US" sz="2200" kern="100"/>
              <a:t>Lack of diversity among professionals and representation of communities served.</a:t>
            </a:r>
          </a:p>
          <a:p>
            <a:pPr marL="257175" indent="-257175">
              <a:spcBef>
                <a:spcPts val="0"/>
              </a:spcBef>
              <a:spcAft>
                <a:spcPts val="600"/>
              </a:spcAft>
              <a:buFont typeface="Symbol" panose="05050102010706020507" pitchFamily="18" charset="2"/>
              <a:buChar char=""/>
            </a:pPr>
            <a:r>
              <a:rPr lang="en-US" sz="2200" kern="100"/>
              <a:t>Regulation and administrative burden challenges.</a:t>
            </a:r>
          </a:p>
          <a:p>
            <a:pPr marL="257175" indent="-257175">
              <a:spcBef>
                <a:spcPts val="0"/>
              </a:spcBef>
              <a:spcAft>
                <a:spcPts val="600"/>
              </a:spcAft>
              <a:buFont typeface="Symbol" panose="05050102010706020507" pitchFamily="18" charset="2"/>
              <a:buChar char=""/>
            </a:pPr>
            <a:r>
              <a:rPr lang="en-US" sz="2200" kern="100"/>
              <a:t>High workloads, secondary trauma and wellness concerns. </a:t>
            </a:r>
          </a:p>
          <a:p>
            <a:endParaRPr lang="en-US"/>
          </a:p>
        </p:txBody>
      </p:sp>
      <p:pic>
        <p:nvPicPr>
          <p:cNvPr id="6" name="Content Placeholder 5" descr="People and arrows">
            <a:extLst>
              <a:ext uri="{FF2B5EF4-FFF2-40B4-BE49-F238E27FC236}">
                <a16:creationId xmlns:a16="http://schemas.microsoft.com/office/drawing/2014/main" id="{12EF84AB-3E3C-AACC-0957-50E36AB85F5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44110" y="2413730"/>
            <a:ext cx="3886200" cy="2030539"/>
          </a:xfrm>
          <a:noFill/>
        </p:spPr>
      </p:pic>
    </p:spTree>
    <p:extLst>
      <p:ext uri="{BB962C8B-B14F-4D97-AF65-F5344CB8AC3E}">
        <p14:creationId xmlns:p14="http://schemas.microsoft.com/office/powerpoint/2010/main" val="3341468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E682F6-C2FD-B9D0-13C2-CDD70A8D9380}"/>
              </a:ext>
            </a:extLst>
          </p:cNvPr>
          <p:cNvSpPr>
            <a:spLocks noGrp="1"/>
          </p:cNvSpPr>
          <p:nvPr>
            <p:ph type="title"/>
          </p:nvPr>
        </p:nvSpPr>
        <p:spPr>
          <a:xfrm>
            <a:off x="515125" y="1153572"/>
            <a:ext cx="2400300" cy="4461163"/>
          </a:xfrm>
        </p:spPr>
        <p:txBody>
          <a:bodyPr>
            <a:normAutofit/>
          </a:bodyPr>
          <a:lstStyle/>
          <a:p>
            <a:r>
              <a:rPr lang="en-US">
                <a:solidFill>
                  <a:srgbClr val="FFFFFF"/>
                </a:solidFill>
                <a:latin typeface="Calibri Light"/>
                <a:cs typeface="Calibri Light"/>
              </a:rPr>
              <a:t>What else does the data tell us?</a:t>
            </a:r>
            <a:endParaRPr lang="en-US">
              <a:solidFill>
                <a:srgbClr val="FFFFFF"/>
              </a:solidFill>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DE6DADF-5ACF-2005-CFA2-F2C4CF73BDBC}"/>
              </a:ext>
            </a:extLst>
          </p:cNvPr>
          <p:cNvSpPr>
            <a:spLocks noGrp="1"/>
          </p:cNvSpPr>
          <p:nvPr>
            <p:ph idx="1"/>
          </p:nvPr>
        </p:nvSpPr>
        <p:spPr>
          <a:xfrm>
            <a:off x="3335481" y="591344"/>
            <a:ext cx="5179868" cy="5585619"/>
          </a:xfrm>
        </p:spPr>
        <p:txBody>
          <a:bodyPr vert="horz" lIns="68580" tIns="34290" rIns="68580" bIns="34290" rtlCol="0" anchor="ctr">
            <a:normAutofit/>
          </a:bodyPr>
          <a:lstStyle/>
          <a:p>
            <a:r>
              <a:rPr lang="en-US" b="1">
                <a:latin typeface="Calibri Light"/>
                <a:cs typeface="Calibri Light"/>
              </a:rPr>
              <a:t>O</a:t>
            </a:r>
            <a:r>
              <a:rPr lang="en-US" sz="1800" b="1">
                <a:latin typeface="Calibri Light"/>
                <a:cs typeface="Calibri Light"/>
              </a:rPr>
              <a:t>ur workforce remains passionate yet fatigued.</a:t>
            </a:r>
          </a:p>
          <a:p>
            <a:r>
              <a:rPr lang="en-US" sz="1800">
                <a:latin typeface="Calibri Light"/>
                <a:cs typeface="Calibri Light"/>
              </a:rPr>
              <a:t>Despite challenges created by the workforce shortage, a majority of those in the behavioral health field remain passionate about and fulfilled by their work. Nearly all employees are satisfied with their ability to make a difference for their clients (96%) and to help others at their current job (95%). </a:t>
            </a:r>
          </a:p>
          <a:p>
            <a:endParaRPr lang="en-US" sz="1800">
              <a:latin typeface="Calibri Light"/>
              <a:ea typeface="Calibri Light"/>
              <a:cs typeface="Calibri Light"/>
            </a:endParaRPr>
          </a:p>
          <a:p>
            <a:r>
              <a:rPr lang="en-US" sz="1800" b="1">
                <a:latin typeface="Calibri Light"/>
                <a:cs typeface="Calibri Light"/>
              </a:rPr>
              <a:t>We need solutions </a:t>
            </a:r>
            <a:r>
              <a:rPr lang="en-US" sz="1800" b="1" u="sng">
                <a:latin typeface="Calibri Light"/>
                <a:cs typeface="Calibri Light"/>
              </a:rPr>
              <a:t>now</a:t>
            </a:r>
            <a:r>
              <a:rPr lang="en-US" sz="1800" b="1">
                <a:latin typeface="Calibri Light"/>
                <a:cs typeface="Calibri Light"/>
              </a:rPr>
              <a:t>. </a:t>
            </a:r>
            <a:endParaRPr lang="en-US" sz="1800" b="1">
              <a:latin typeface="Calibri Light"/>
              <a:ea typeface="Calibri Light"/>
              <a:cs typeface="Calibri Light"/>
            </a:endParaRPr>
          </a:p>
          <a:p>
            <a:r>
              <a:rPr lang="en-US" sz="1800">
                <a:latin typeface="Calibri Light"/>
                <a:cs typeface="Calibri Light"/>
              </a:rPr>
              <a:t>The shortage shows no sign of easing. "Substantial shortages of addiction counselors, marriage and family therapists, mental health counselors, psychologists, and psychiatrists are projected in 2036." (HRSA)</a:t>
            </a:r>
            <a:endParaRPr lang="en-US" sz="1800">
              <a:ea typeface="Calibri Light"/>
            </a:endParaRPr>
          </a:p>
        </p:txBody>
      </p:sp>
    </p:spTree>
    <p:extLst>
      <p:ext uri="{BB962C8B-B14F-4D97-AF65-F5344CB8AC3E}">
        <p14:creationId xmlns:p14="http://schemas.microsoft.com/office/powerpoint/2010/main" val="3129914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D0212-1A5C-09D8-3C00-28FB85A5FAF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C932DB-0DBB-2F16-92A6-9B21A0043E1D}"/>
              </a:ext>
            </a:extLst>
          </p:cNvPr>
          <p:cNvPicPr>
            <a:picLocks noChangeAspect="1"/>
          </p:cNvPicPr>
          <p:nvPr/>
        </p:nvPicPr>
        <p:blipFill>
          <a:blip r:embed="rId3"/>
          <a:stretch>
            <a:fillRect/>
          </a:stretch>
        </p:blipFill>
        <p:spPr>
          <a:xfrm>
            <a:off x="6392528" y="6015239"/>
            <a:ext cx="2414588" cy="592931"/>
          </a:xfrm>
          <a:prstGeom prst="rect">
            <a:avLst/>
          </a:prstGeom>
        </p:spPr>
      </p:pic>
      <p:sp>
        <p:nvSpPr>
          <p:cNvPr id="8" name="Title 1">
            <a:extLst>
              <a:ext uri="{FF2B5EF4-FFF2-40B4-BE49-F238E27FC236}">
                <a16:creationId xmlns:a16="http://schemas.microsoft.com/office/drawing/2014/main" id="{12ED9B7A-E41D-2A68-CD85-31827308701D}"/>
              </a:ext>
            </a:extLst>
          </p:cNvPr>
          <p:cNvSpPr txBox="1">
            <a:spLocks/>
          </p:cNvSpPr>
          <p:nvPr/>
        </p:nvSpPr>
        <p:spPr>
          <a:xfrm>
            <a:off x="577295" y="249830"/>
            <a:ext cx="7989410" cy="931994"/>
          </a:xfrm>
          <a:prstGeom prst="rect">
            <a:avLst/>
          </a:prstGeom>
          <a:noFill/>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defTabSz="685800">
              <a:defRPr/>
            </a:pPr>
            <a:r>
              <a:rPr lang="en-US" sz="4500">
                <a:solidFill>
                  <a:srgbClr val="EA5E29"/>
                </a:solidFill>
                <a:latin typeface="Calibri Light"/>
                <a:cs typeface="Calibri Light"/>
              </a:rPr>
              <a:t>The Center for Workforce Solutions</a:t>
            </a:r>
            <a:endParaRPr lang="en-US" sz="1800">
              <a:solidFill>
                <a:prstClr val="black"/>
              </a:solidFill>
            </a:endParaRPr>
          </a:p>
        </p:txBody>
      </p:sp>
      <p:pic>
        <p:nvPicPr>
          <p:cNvPr id="3" name="Picture 2" descr="A close-up of a sign&#10;&#10;Description automatically generated">
            <a:extLst>
              <a:ext uri="{FF2B5EF4-FFF2-40B4-BE49-F238E27FC236}">
                <a16:creationId xmlns:a16="http://schemas.microsoft.com/office/drawing/2014/main" id="{FD80E7EA-DFC0-8D56-5ABA-6FDC83A27BF0}"/>
              </a:ext>
            </a:extLst>
          </p:cNvPr>
          <p:cNvPicPr>
            <a:picLocks noChangeAspect="1"/>
          </p:cNvPicPr>
          <p:nvPr/>
        </p:nvPicPr>
        <p:blipFill>
          <a:blip r:embed="rId4"/>
          <a:stretch>
            <a:fillRect/>
          </a:stretch>
        </p:blipFill>
        <p:spPr>
          <a:xfrm>
            <a:off x="4280594" y="6044150"/>
            <a:ext cx="1687070" cy="564020"/>
          </a:xfrm>
          <a:prstGeom prst="rect">
            <a:avLst/>
          </a:prstGeom>
        </p:spPr>
      </p:pic>
      <p:sp>
        <p:nvSpPr>
          <p:cNvPr id="2" name="TextBox 1">
            <a:extLst>
              <a:ext uri="{FF2B5EF4-FFF2-40B4-BE49-F238E27FC236}">
                <a16:creationId xmlns:a16="http://schemas.microsoft.com/office/drawing/2014/main" id="{D2D7158E-3D1D-FAA6-667D-90AB0C7EE643}"/>
              </a:ext>
            </a:extLst>
          </p:cNvPr>
          <p:cNvSpPr txBox="1"/>
          <p:nvPr/>
        </p:nvSpPr>
        <p:spPr>
          <a:xfrm>
            <a:off x="577295" y="1718885"/>
            <a:ext cx="7889360" cy="3039294"/>
          </a:xfrm>
          <a:prstGeom prst="rect">
            <a:avLst/>
          </a:prstGeom>
          <a:noFill/>
        </p:spPr>
        <p:txBody>
          <a:bodyPr wrap="square" lIns="68580" tIns="34290" rIns="68580" bIns="34290" anchor="t">
            <a:spAutoFit/>
          </a:bodyPr>
          <a:lstStyle/>
          <a:p>
            <a:pPr algn="ctr" defTabSz="685800">
              <a:defRPr/>
            </a:pPr>
            <a:r>
              <a:rPr lang="en-US">
                <a:solidFill>
                  <a:prstClr val="black"/>
                </a:solidFill>
                <a:latin typeface="Calibri"/>
                <a:ea typeface="Calibri"/>
                <a:cs typeface="Calibri"/>
              </a:rPr>
              <a:t>A collective impact initiative to revolutionize the mental health and substance use treatment workforce. </a:t>
            </a:r>
          </a:p>
          <a:p>
            <a:pPr algn="ctr" defTabSz="685800">
              <a:defRPr/>
            </a:pPr>
            <a:endParaRPr lang="en-US" sz="150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ctr" defTabSz="685800">
              <a:defRPr/>
            </a:pPr>
            <a:endParaRPr lang="en-US" sz="150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685800">
              <a:defRPr/>
            </a:pPr>
            <a:r>
              <a:rPr lang="en-US" sz="1600" b="1">
                <a:solidFill>
                  <a:srgbClr val="ED7D31"/>
                </a:solidFill>
                <a:latin typeface="Calibri"/>
                <a:ea typeface="Calibri"/>
                <a:cs typeface="Segoe UI"/>
              </a:rPr>
              <a:t>Mission</a:t>
            </a:r>
            <a:r>
              <a:rPr lang="en-US" sz="1600" b="1">
                <a:solidFill>
                  <a:prstClr val="black"/>
                </a:solidFill>
                <a:latin typeface="Calibri"/>
                <a:ea typeface="Calibri"/>
                <a:cs typeface="Segoe UI"/>
              </a:rPr>
              <a:t>: </a:t>
            </a:r>
            <a:r>
              <a:rPr lang="en-US" sz="1600">
                <a:solidFill>
                  <a:prstClr val="black"/>
                </a:solidFill>
                <a:latin typeface="Calibri"/>
                <a:ea typeface="Calibri"/>
                <a:cs typeface="Segoe UI"/>
              </a:rPr>
              <a:t>The Center for Workforce Solutions (CWS) brings together cross-sector partners to identify, elevate, and scale innovative solutions for persistent behavioral health workforce challenges. Through an equity-grounded shared strategy, advocacy, and training and technical assistance, we amplify effective solutions and drive systemic change. </a:t>
            </a:r>
            <a:br>
              <a:rPr lang="en-US" sz="1600">
                <a:solidFill>
                  <a:prstClr val="black"/>
                </a:solidFill>
                <a:latin typeface="Calibri"/>
                <a:ea typeface="Calibri" panose="020F0502020204030204" pitchFamily="34" charset="0"/>
                <a:cs typeface="Segoe UI"/>
              </a:rPr>
            </a:br>
            <a:endParaRPr lang="en-US" sz="1600">
              <a:solidFill>
                <a:prstClr val="black"/>
              </a:solidFill>
              <a:latin typeface="Calibri"/>
              <a:ea typeface="Calibri" panose="020F0502020204030204" pitchFamily="34" charset="0"/>
              <a:cs typeface="Segoe UI"/>
            </a:endParaRPr>
          </a:p>
          <a:p>
            <a:pPr defTabSz="685800">
              <a:defRPr/>
            </a:pPr>
            <a:r>
              <a:rPr lang="en-US" sz="1600" b="1">
                <a:solidFill>
                  <a:srgbClr val="ED7D31"/>
                </a:solidFill>
                <a:latin typeface="Calibri"/>
                <a:ea typeface="Calibri"/>
                <a:cs typeface="Segoe UI"/>
              </a:rPr>
              <a:t>Vision</a:t>
            </a:r>
            <a:r>
              <a:rPr lang="en-US" sz="1600" b="1">
                <a:solidFill>
                  <a:prstClr val="black"/>
                </a:solidFill>
                <a:latin typeface="Calibri"/>
                <a:ea typeface="Calibri"/>
                <a:cs typeface="Segoe UI"/>
              </a:rPr>
              <a:t>: </a:t>
            </a:r>
            <a:r>
              <a:rPr lang="en-US" sz="1600">
                <a:solidFill>
                  <a:prstClr val="black"/>
                </a:solidFill>
                <a:latin typeface="Calibri"/>
                <a:ea typeface="Calibri"/>
                <a:cs typeface="Segoe UI"/>
              </a:rPr>
              <a:t>A behavioral health system where timely, high-quality services are provided by an inclusive, accessible, sustainable, and thriving workforce. </a:t>
            </a:r>
            <a:endParaRPr lang="en-US" sz="1600">
              <a:solidFill>
                <a:prstClr val="black"/>
              </a:solidFill>
              <a:latin typeface="Calibri"/>
              <a:ea typeface="Calibri" panose="020F0502020204030204" pitchFamily="34" charset="0"/>
              <a:cs typeface="Segoe UI"/>
            </a:endParaRPr>
          </a:p>
          <a:p>
            <a:pPr algn="ctr" defTabSz="685800">
              <a:defRPr/>
            </a:pPr>
            <a:endParaRPr lang="en-US" sz="15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709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D0212-1A5C-09D8-3C00-28FB85A5FAF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C932DB-0DBB-2F16-92A6-9B21A0043E1D}"/>
              </a:ext>
            </a:extLst>
          </p:cNvPr>
          <p:cNvPicPr>
            <a:picLocks noChangeAspect="1"/>
          </p:cNvPicPr>
          <p:nvPr/>
        </p:nvPicPr>
        <p:blipFill>
          <a:blip r:embed="rId3"/>
          <a:stretch>
            <a:fillRect/>
          </a:stretch>
        </p:blipFill>
        <p:spPr>
          <a:xfrm>
            <a:off x="6392528" y="6098553"/>
            <a:ext cx="2414588" cy="592931"/>
          </a:xfrm>
          <a:prstGeom prst="rect">
            <a:avLst/>
          </a:prstGeom>
        </p:spPr>
      </p:pic>
      <p:sp>
        <p:nvSpPr>
          <p:cNvPr id="8" name="Title 1">
            <a:extLst>
              <a:ext uri="{FF2B5EF4-FFF2-40B4-BE49-F238E27FC236}">
                <a16:creationId xmlns:a16="http://schemas.microsoft.com/office/drawing/2014/main" id="{12ED9B7A-E41D-2A68-CD85-31827308701D}"/>
              </a:ext>
            </a:extLst>
          </p:cNvPr>
          <p:cNvSpPr txBox="1">
            <a:spLocks/>
          </p:cNvSpPr>
          <p:nvPr/>
        </p:nvSpPr>
        <p:spPr>
          <a:xfrm>
            <a:off x="489265" y="406732"/>
            <a:ext cx="7590143" cy="642330"/>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defTabSz="685800">
              <a:defRPr/>
            </a:pPr>
            <a:r>
              <a:rPr lang="en-US" sz="3075">
                <a:solidFill>
                  <a:srgbClr val="EA5E29"/>
                </a:solidFill>
                <a:latin typeface="Calibri Light"/>
                <a:cs typeface="Calibri Light"/>
              </a:rPr>
              <a:t>The Center for Workforce Solutions</a:t>
            </a:r>
            <a:endParaRPr lang="en-US" sz="3075">
              <a:solidFill>
                <a:prstClr val="black"/>
              </a:solidFill>
              <a:latin typeface="Calibri Light"/>
              <a:ea typeface="Calibri Light"/>
            </a:endParaRPr>
          </a:p>
        </p:txBody>
      </p:sp>
      <p:pic>
        <p:nvPicPr>
          <p:cNvPr id="3" name="Picture 2" descr="A close-up of a sign&#10;&#10;Description automatically generated">
            <a:extLst>
              <a:ext uri="{FF2B5EF4-FFF2-40B4-BE49-F238E27FC236}">
                <a16:creationId xmlns:a16="http://schemas.microsoft.com/office/drawing/2014/main" id="{FD80E7EA-DFC0-8D56-5ABA-6FDC83A27BF0}"/>
              </a:ext>
            </a:extLst>
          </p:cNvPr>
          <p:cNvPicPr>
            <a:picLocks noChangeAspect="1"/>
          </p:cNvPicPr>
          <p:nvPr/>
        </p:nvPicPr>
        <p:blipFill>
          <a:blip r:embed="rId4"/>
          <a:stretch>
            <a:fillRect/>
          </a:stretch>
        </p:blipFill>
        <p:spPr>
          <a:xfrm>
            <a:off x="4280594" y="6122097"/>
            <a:ext cx="1687070" cy="564020"/>
          </a:xfrm>
          <a:prstGeom prst="rect">
            <a:avLst/>
          </a:prstGeom>
        </p:spPr>
      </p:pic>
      <p:sp>
        <p:nvSpPr>
          <p:cNvPr id="6" name="Rectangle 5">
            <a:extLst>
              <a:ext uri="{FF2B5EF4-FFF2-40B4-BE49-F238E27FC236}">
                <a16:creationId xmlns:a16="http://schemas.microsoft.com/office/drawing/2014/main" id="{22865624-D398-982C-E736-6B421B23A92D}"/>
              </a:ext>
            </a:extLst>
          </p:cNvPr>
          <p:cNvSpPr/>
          <p:nvPr/>
        </p:nvSpPr>
        <p:spPr>
          <a:xfrm>
            <a:off x="489265" y="2150055"/>
            <a:ext cx="3973133" cy="2549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a:solidFill>
                  <a:prstClr val="white"/>
                </a:solidFill>
                <a:latin typeface="Calibri" panose="020F0502020204030204"/>
              </a:rPr>
              <a:t>Moving to ACTION</a:t>
            </a:r>
          </a:p>
          <a:p>
            <a:pPr marL="428625" indent="-428625" defTabSz="685800">
              <a:buFont typeface="Calibri" panose="020F0502020204030204" pitchFamily="34" charset="0"/>
              <a:buChar char="»"/>
            </a:pPr>
            <a:r>
              <a:rPr lang="en-US">
                <a:solidFill>
                  <a:prstClr val="white"/>
                </a:solidFill>
                <a:latin typeface="Calibri" panose="020F0502020204030204"/>
              </a:rPr>
              <a:t>Determine shared priorities</a:t>
            </a:r>
          </a:p>
          <a:p>
            <a:pPr marL="428625" indent="-428625" defTabSz="685800">
              <a:buFont typeface="Calibri" panose="020F0502020204030204" pitchFamily="34" charset="0"/>
              <a:buChar char="»"/>
            </a:pPr>
            <a:r>
              <a:rPr lang="en-US">
                <a:solidFill>
                  <a:prstClr val="white"/>
                </a:solidFill>
                <a:latin typeface="Calibri" panose="020F0502020204030204"/>
              </a:rPr>
              <a:t>Engage organizations in working together</a:t>
            </a:r>
          </a:p>
          <a:p>
            <a:pPr marL="428625" indent="-428625" defTabSz="685800">
              <a:buFont typeface="Calibri" panose="020F0502020204030204" pitchFamily="34" charset="0"/>
              <a:buChar char="»"/>
            </a:pPr>
            <a:r>
              <a:rPr lang="en-US">
                <a:solidFill>
                  <a:prstClr val="white"/>
                </a:solidFill>
                <a:latin typeface="Calibri" panose="020F0502020204030204"/>
              </a:rPr>
              <a:t>Leverage various strengths across partners</a:t>
            </a:r>
          </a:p>
          <a:p>
            <a:pPr marL="428625" indent="-428625" defTabSz="685800">
              <a:buFont typeface="Calibri" panose="020F0502020204030204" pitchFamily="34" charset="0"/>
              <a:buChar char="»"/>
            </a:pPr>
            <a:r>
              <a:rPr lang="en-US">
                <a:solidFill>
                  <a:prstClr val="white"/>
                </a:solidFill>
                <a:latin typeface="Calibri" panose="020F0502020204030204"/>
              </a:rPr>
              <a:t>Reach more areas of work through collective effort</a:t>
            </a:r>
            <a:endParaRPr lang="en-US" sz="2700">
              <a:solidFill>
                <a:prstClr val="white"/>
              </a:solidFill>
              <a:latin typeface="Calibri" panose="020F0502020204030204"/>
            </a:endParaRPr>
          </a:p>
        </p:txBody>
      </p:sp>
      <p:pic>
        <p:nvPicPr>
          <p:cNvPr id="9" name="Picture 2" descr="Collective Impact – Northfield Promise">
            <a:extLst>
              <a:ext uri="{FF2B5EF4-FFF2-40B4-BE49-F238E27FC236}">
                <a16:creationId xmlns:a16="http://schemas.microsoft.com/office/drawing/2014/main" id="{213ED26C-3914-7690-DF94-1E1CEC0929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849" y="2424061"/>
            <a:ext cx="3313565" cy="181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945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D0212-1A5C-09D8-3C00-28FB85A5FAF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C932DB-0DBB-2F16-92A6-9B21A0043E1D}"/>
              </a:ext>
            </a:extLst>
          </p:cNvPr>
          <p:cNvPicPr>
            <a:picLocks noChangeAspect="1"/>
          </p:cNvPicPr>
          <p:nvPr/>
        </p:nvPicPr>
        <p:blipFill>
          <a:blip r:embed="rId3"/>
          <a:stretch>
            <a:fillRect/>
          </a:stretch>
        </p:blipFill>
        <p:spPr>
          <a:xfrm>
            <a:off x="6392528" y="6074718"/>
            <a:ext cx="2414588" cy="592931"/>
          </a:xfrm>
          <a:prstGeom prst="rect">
            <a:avLst/>
          </a:prstGeom>
        </p:spPr>
      </p:pic>
      <p:sp>
        <p:nvSpPr>
          <p:cNvPr id="8" name="Title 1">
            <a:extLst>
              <a:ext uri="{FF2B5EF4-FFF2-40B4-BE49-F238E27FC236}">
                <a16:creationId xmlns:a16="http://schemas.microsoft.com/office/drawing/2014/main" id="{12ED9B7A-E41D-2A68-CD85-31827308701D}"/>
              </a:ext>
            </a:extLst>
          </p:cNvPr>
          <p:cNvSpPr txBox="1">
            <a:spLocks/>
          </p:cNvSpPr>
          <p:nvPr/>
        </p:nvSpPr>
        <p:spPr>
          <a:xfrm>
            <a:off x="481925" y="355801"/>
            <a:ext cx="7590143" cy="642330"/>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a:defRPr/>
            </a:pPr>
            <a:r>
              <a:rPr lang="en-US" sz="3300">
                <a:solidFill>
                  <a:srgbClr val="ED7D31"/>
                </a:solidFill>
                <a:latin typeface="Calibri Light"/>
                <a:cs typeface="Calibri Light"/>
              </a:rPr>
              <a:t>Levers of Change</a:t>
            </a:r>
            <a:endParaRPr lang="en-US" sz="1800"/>
          </a:p>
        </p:txBody>
      </p:sp>
      <p:pic>
        <p:nvPicPr>
          <p:cNvPr id="3" name="Picture 2" descr="A close-up of a sign&#10;&#10;Description automatically generated">
            <a:extLst>
              <a:ext uri="{FF2B5EF4-FFF2-40B4-BE49-F238E27FC236}">
                <a16:creationId xmlns:a16="http://schemas.microsoft.com/office/drawing/2014/main" id="{FD80E7EA-DFC0-8D56-5ABA-6FDC83A27BF0}"/>
              </a:ext>
            </a:extLst>
          </p:cNvPr>
          <p:cNvPicPr>
            <a:picLocks noChangeAspect="1"/>
          </p:cNvPicPr>
          <p:nvPr/>
        </p:nvPicPr>
        <p:blipFill>
          <a:blip r:embed="rId4"/>
          <a:stretch>
            <a:fillRect/>
          </a:stretch>
        </p:blipFill>
        <p:spPr>
          <a:xfrm>
            <a:off x="4280594" y="6098466"/>
            <a:ext cx="1687070" cy="564020"/>
          </a:xfrm>
          <a:prstGeom prst="rect">
            <a:avLst/>
          </a:prstGeom>
        </p:spPr>
      </p:pic>
      <p:pic>
        <p:nvPicPr>
          <p:cNvPr id="6" name="Picture 5" descr="A diagram of a company&#10;&#10;Description automatically generated">
            <a:extLst>
              <a:ext uri="{FF2B5EF4-FFF2-40B4-BE49-F238E27FC236}">
                <a16:creationId xmlns:a16="http://schemas.microsoft.com/office/drawing/2014/main" id="{D2F0A023-05AF-AC84-D4D3-318D8A7E82CE}"/>
              </a:ext>
            </a:extLst>
          </p:cNvPr>
          <p:cNvPicPr>
            <a:picLocks noChangeAspect="1"/>
          </p:cNvPicPr>
          <p:nvPr/>
        </p:nvPicPr>
        <p:blipFill>
          <a:blip r:embed="rId5"/>
          <a:srcRect l="17626" t="8611" r="16547" b="9434"/>
          <a:stretch/>
        </p:blipFill>
        <p:spPr>
          <a:xfrm>
            <a:off x="276606" y="2266026"/>
            <a:ext cx="2283714" cy="2184371"/>
          </a:xfrm>
          <a:prstGeom prst="rect">
            <a:avLst/>
          </a:prstGeom>
          <a:ln>
            <a:solidFill>
              <a:schemeClr val="bg1"/>
            </a:solidFill>
          </a:ln>
        </p:spPr>
      </p:pic>
      <p:sp>
        <p:nvSpPr>
          <p:cNvPr id="7" name="TextBox 2">
            <a:extLst>
              <a:ext uri="{FF2B5EF4-FFF2-40B4-BE49-F238E27FC236}">
                <a16:creationId xmlns:a16="http://schemas.microsoft.com/office/drawing/2014/main" id="{EABB5E07-D806-9780-D161-19FB267BB237}"/>
              </a:ext>
            </a:extLst>
          </p:cNvPr>
          <p:cNvSpPr txBox="1"/>
          <p:nvPr/>
        </p:nvSpPr>
        <p:spPr>
          <a:xfrm>
            <a:off x="2650368" y="2006507"/>
            <a:ext cx="6373154" cy="32316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t>Regulation and Policy</a:t>
            </a:r>
            <a:r>
              <a:rPr lang="en-US" sz="1200"/>
              <a:t>: Reforming existing regulations and policies to support workforce expansion and promote equity within the behavioral health sector. </a:t>
            </a:r>
          </a:p>
          <a:p>
            <a:endParaRPr lang="en-US" sz="1200"/>
          </a:p>
          <a:p>
            <a:r>
              <a:rPr lang="en-US" sz="1200" b="1"/>
              <a:t>Payment Models</a:t>
            </a:r>
            <a:r>
              <a:rPr lang="en-US" sz="1200"/>
              <a:t>: Developing sustainable payment structures that ensure fair compensation for behavioral health workers, thereby attracting and retaining talent. </a:t>
            </a:r>
          </a:p>
          <a:p>
            <a:endParaRPr lang="en-US" sz="1200"/>
          </a:p>
          <a:p>
            <a:r>
              <a:rPr lang="en-US" sz="1200" b="1"/>
              <a:t>Clinical Models</a:t>
            </a:r>
            <a:r>
              <a:rPr lang="en-US" sz="1200"/>
              <a:t>: Innovating clinical practices to enhance workforce efficiency and job satisfaction, leading to better patient outcomes. </a:t>
            </a:r>
          </a:p>
          <a:p>
            <a:endParaRPr lang="en-US" sz="1200"/>
          </a:p>
          <a:p>
            <a:r>
              <a:rPr lang="en-US" sz="1200" b="1"/>
              <a:t>Workforce Expansion</a:t>
            </a:r>
            <a:r>
              <a:rPr lang="en-US" sz="1200"/>
              <a:t>: Increasing the size and diversity of the workforce to better represent and serve diverse communities across the country. </a:t>
            </a:r>
          </a:p>
          <a:p>
            <a:endParaRPr lang="en-US" sz="1200"/>
          </a:p>
          <a:p>
            <a:r>
              <a:rPr lang="en-US" sz="1200" b="1"/>
              <a:t>Organizational Culture</a:t>
            </a:r>
            <a:r>
              <a:rPr lang="en-US" sz="1200"/>
              <a:t>: Fostering a supportive workplace environment that prioritizes staff well-being and retention through effective leadership and organizational practices. </a:t>
            </a:r>
          </a:p>
          <a:p>
            <a:endParaRPr lang="en-US" sz="1200"/>
          </a:p>
          <a:p>
            <a:r>
              <a:rPr lang="en-US" sz="1200" b="1"/>
              <a:t>Quality and Accountability</a:t>
            </a:r>
            <a:r>
              <a:rPr lang="en-US" sz="1200"/>
              <a:t>: Implementing data-driven strategies to measure and improve workforce outcomes, ensuring accountability and continuous improvement</a:t>
            </a:r>
          </a:p>
        </p:txBody>
      </p:sp>
      <p:pic>
        <p:nvPicPr>
          <p:cNvPr id="10" name="Graphic 9" descr="Star with solid fill">
            <a:extLst>
              <a:ext uri="{FF2B5EF4-FFF2-40B4-BE49-F238E27FC236}">
                <a16:creationId xmlns:a16="http://schemas.microsoft.com/office/drawing/2014/main" id="{FC3379D7-D74D-FC3B-0A9F-94C1A9C0AF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5961" y="3600450"/>
            <a:ext cx="358766" cy="297302"/>
          </a:xfrm>
          <a:prstGeom prst="rect">
            <a:avLst/>
          </a:prstGeom>
        </p:spPr>
      </p:pic>
    </p:spTree>
    <p:extLst>
      <p:ext uri="{BB962C8B-B14F-4D97-AF65-F5344CB8AC3E}">
        <p14:creationId xmlns:p14="http://schemas.microsoft.com/office/powerpoint/2010/main" val="396858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D0212-1A5C-09D8-3C00-28FB85A5FAF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5C932DB-0DBB-2F16-92A6-9B21A0043E1D}"/>
              </a:ext>
            </a:extLst>
          </p:cNvPr>
          <p:cNvPicPr>
            <a:picLocks noChangeAspect="1"/>
          </p:cNvPicPr>
          <p:nvPr/>
        </p:nvPicPr>
        <p:blipFill>
          <a:blip r:embed="rId3"/>
          <a:stretch>
            <a:fillRect/>
          </a:stretch>
        </p:blipFill>
        <p:spPr>
          <a:xfrm>
            <a:off x="6318488" y="6056208"/>
            <a:ext cx="2414588" cy="592931"/>
          </a:xfrm>
          <a:prstGeom prst="rect">
            <a:avLst/>
          </a:prstGeom>
        </p:spPr>
      </p:pic>
      <p:sp>
        <p:nvSpPr>
          <p:cNvPr id="8" name="Title 1">
            <a:extLst>
              <a:ext uri="{FF2B5EF4-FFF2-40B4-BE49-F238E27FC236}">
                <a16:creationId xmlns:a16="http://schemas.microsoft.com/office/drawing/2014/main" id="{12ED9B7A-E41D-2A68-CD85-31827308701D}"/>
              </a:ext>
            </a:extLst>
          </p:cNvPr>
          <p:cNvSpPr txBox="1">
            <a:spLocks/>
          </p:cNvSpPr>
          <p:nvPr/>
        </p:nvSpPr>
        <p:spPr>
          <a:xfrm>
            <a:off x="581685" y="224070"/>
            <a:ext cx="7989410" cy="931994"/>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pPr>
              <a:defRPr/>
            </a:pPr>
            <a:r>
              <a:rPr lang="en-US" sz="3000">
                <a:solidFill>
                  <a:srgbClr val="EA5E29"/>
                </a:solidFill>
                <a:latin typeface="Calibri Light"/>
                <a:cs typeface="Calibri Light"/>
              </a:rPr>
              <a:t>Crosswalk of National Behavioral Health Workforce Recommendations</a:t>
            </a:r>
            <a:endParaRPr kumimoji="0" lang="en-US" sz="30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pic>
        <p:nvPicPr>
          <p:cNvPr id="3" name="Picture 2" descr="A close-up of a sign&#10;&#10;Description automatically generated">
            <a:extLst>
              <a:ext uri="{FF2B5EF4-FFF2-40B4-BE49-F238E27FC236}">
                <a16:creationId xmlns:a16="http://schemas.microsoft.com/office/drawing/2014/main" id="{FD80E7EA-DFC0-8D56-5ABA-6FDC83A27BF0}"/>
              </a:ext>
            </a:extLst>
          </p:cNvPr>
          <p:cNvPicPr>
            <a:picLocks noChangeAspect="1"/>
          </p:cNvPicPr>
          <p:nvPr/>
        </p:nvPicPr>
        <p:blipFill>
          <a:blip r:embed="rId4"/>
          <a:stretch>
            <a:fillRect/>
          </a:stretch>
        </p:blipFill>
        <p:spPr>
          <a:xfrm>
            <a:off x="4104748" y="6079956"/>
            <a:ext cx="1687070" cy="564020"/>
          </a:xfrm>
          <a:prstGeom prst="rect">
            <a:avLst/>
          </a:prstGeom>
        </p:spPr>
      </p:pic>
      <p:sp>
        <p:nvSpPr>
          <p:cNvPr id="2" name="TextBox 1">
            <a:extLst>
              <a:ext uri="{FF2B5EF4-FFF2-40B4-BE49-F238E27FC236}">
                <a16:creationId xmlns:a16="http://schemas.microsoft.com/office/drawing/2014/main" id="{D2D7158E-3D1D-FAA6-667D-90AB0C7EE643}"/>
              </a:ext>
            </a:extLst>
          </p:cNvPr>
          <p:cNvSpPr txBox="1"/>
          <p:nvPr/>
        </p:nvSpPr>
        <p:spPr>
          <a:xfrm>
            <a:off x="354295" y="2251755"/>
            <a:ext cx="4586815" cy="2354491"/>
          </a:xfrm>
          <a:prstGeom prst="rect">
            <a:avLst/>
          </a:prstGeom>
          <a:noFill/>
        </p:spPr>
        <p:txBody>
          <a:bodyPr wrap="square" lIns="68580" tIns="34290" rIns="68580" bIns="34290" anchor="t">
            <a:spAutoFit/>
          </a:bodyPr>
          <a:lstStyle/>
          <a:p>
            <a:pPr marR="0" lvl="0" defTabSz="685800" rtl="0" eaLnBrk="1" fontAlgn="auto" latinLnBrk="0" hangingPunct="1">
              <a:lnSpc>
                <a:spcPct val="100000"/>
              </a:lnSpc>
              <a:spcBef>
                <a:spcPts val="0"/>
              </a:spcBef>
              <a:spcAft>
                <a:spcPts val="0"/>
              </a:spcAft>
              <a:buClrTx/>
              <a:buSzTx/>
              <a:tabLst/>
              <a:defRPr/>
            </a:pPr>
            <a:r>
              <a:rPr lang="en-US" sz="1350">
                <a:solidFill>
                  <a:prstClr val="black"/>
                </a:solidFill>
                <a:latin typeface="Calibri"/>
                <a:ea typeface="Calibri"/>
                <a:cs typeface="Calibri"/>
              </a:rPr>
              <a:t>CWS compiled more than 400 recommendations from published reports by federal and state policymakers, national associations, foundations and other partners and stakeholders to serve as an actionable roadmap for addressing the behavioral health workforce crisis. </a:t>
            </a:r>
          </a:p>
          <a:p>
            <a:pPr marR="0" lvl="0" defTabSz="685800" rtl="0" eaLnBrk="1" fontAlgn="auto" latinLnBrk="0" hangingPunct="1">
              <a:lnSpc>
                <a:spcPct val="100000"/>
              </a:lnSpc>
              <a:spcBef>
                <a:spcPts val="0"/>
              </a:spcBef>
              <a:spcAft>
                <a:spcPts val="0"/>
              </a:spcAft>
              <a:buClrTx/>
              <a:buSzTx/>
              <a:tabLst/>
              <a:defRPr/>
            </a:pPr>
            <a:endParaRPr lang="en-US" sz="1350">
              <a:solidFill>
                <a:prstClr val="black"/>
              </a:solidFill>
              <a:latin typeface="Calibri"/>
              <a:ea typeface="Calibri"/>
              <a:cs typeface="Calibri"/>
            </a:endParaRPr>
          </a:p>
          <a:p>
            <a:pPr marR="0" lvl="0" defTabSz="685800" rtl="0" eaLnBrk="1" fontAlgn="auto" latinLnBrk="0" hangingPunct="1">
              <a:lnSpc>
                <a:spcPct val="100000"/>
              </a:lnSpc>
              <a:spcBef>
                <a:spcPts val="0"/>
              </a:spcBef>
              <a:spcAft>
                <a:spcPts val="0"/>
              </a:spcAft>
              <a:buClrTx/>
              <a:buSzTx/>
              <a:tabLst/>
              <a:defRPr/>
            </a:pPr>
            <a:r>
              <a:rPr lang="en-US" sz="1350">
                <a:solidFill>
                  <a:prstClr val="black"/>
                </a:solidFill>
                <a:latin typeface="Calibri"/>
                <a:ea typeface="Calibri"/>
                <a:cs typeface="Calibri"/>
              </a:rPr>
              <a:t>Organizations can explore the crosswalk summary, organized by key areas of change, to see where they can act toward creating a stronger, more equitable workforce.</a:t>
            </a:r>
          </a:p>
          <a:p>
            <a:pPr marR="0" lvl="0" defTabSz="685800" rtl="0" eaLnBrk="1" fontAlgn="auto" latinLnBrk="0" hangingPunct="1">
              <a:lnSpc>
                <a:spcPct val="100000"/>
              </a:lnSpc>
              <a:spcBef>
                <a:spcPts val="0"/>
              </a:spcBef>
              <a:spcAft>
                <a:spcPts val="0"/>
              </a:spcAft>
              <a:buClrTx/>
              <a:buSzTx/>
              <a:tabLst/>
              <a:defRPr/>
            </a:pPr>
            <a:endParaRPr lang="en-US" sz="1350" b="0" i="0" u="none" strike="noStrike" kern="1200" cap="none" spc="0" normalizeH="0" baseline="0" noProof="0">
              <a:ln>
                <a:noFill/>
              </a:ln>
              <a:effectLst/>
              <a:uLnTx/>
              <a:uFillTx/>
              <a:latin typeface="Calibri"/>
              <a:ea typeface="Calibri"/>
              <a:cs typeface="Calibri"/>
            </a:endParaRPr>
          </a:p>
          <a:p>
            <a:pPr marR="0" lvl="0" defTabSz="685800" rtl="0" eaLnBrk="1" fontAlgn="auto" latinLnBrk="0" hangingPunct="1">
              <a:lnSpc>
                <a:spcPct val="100000"/>
              </a:lnSpc>
              <a:spcBef>
                <a:spcPts val="0"/>
              </a:spcBef>
              <a:spcAft>
                <a:spcPts val="0"/>
              </a:spcAft>
              <a:buClrTx/>
              <a:buSzTx/>
              <a:tabLst/>
              <a:defRPr/>
            </a:pPr>
            <a:r>
              <a:rPr lang="en-US" sz="1350">
                <a:latin typeface="Calibri"/>
                <a:ea typeface="Calibri"/>
                <a:cs typeface="Calibri"/>
              </a:rPr>
              <a:t>You can download the resource on </a:t>
            </a:r>
            <a:r>
              <a:rPr lang="en-US" sz="1350" i="1">
                <a:latin typeface="Calibri"/>
                <a:ea typeface="Calibri"/>
                <a:cs typeface="Calibri"/>
                <a:hlinkClick r:id="rId5">
                  <a:extLst>
                    <a:ext uri="{A12FA001-AC4F-418D-AE19-62706E023703}">
                      <ahyp:hlinkClr xmlns:ahyp="http://schemas.microsoft.com/office/drawing/2018/hyperlinkcolor" val="tx"/>
                    </a:ext>
                  </a:extLst>
                </a:hlinkClick>
              </a:rPr>
              <a:t>our website</a:t>
            </a:r>
            <a:r>
              <a:rPr lang="en-US" sz="1350" i="1">
                <a:latin typeface="Calibri"/>
                <a:ea typeface="Calibri"/>
                <a:cs typeface="Calibri"/>
              </a:rPr>
              <a:t>!</a:t>
            </a:r>
            <a:endParaRPr lang="en-US" sz="1350" b="0" i="1"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poster of a health workforce&#10;&#10;Description automatically generated">
            <a:extLst>
              <a:ext uri="{FF2B5EF4-FFF2-40B4-BE49-F238E27FC236}">
                <a16:creationId xmlns:a16="http://schemas.microsoft.com/office/drawing/2014/main" id="{5D6CB8D5-32AE-654F-C927-CF9DC70CD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4049" y="1805801"/>
            <a:ext cx="2714029" cy="3246397"/>
          </a:xfrm>
          <a:prstGeom prst="rect">
            <a:avLst/>
          </a:prstGeom>
        </p:spPr>
      </p:pic>
    </p:spTree>
    <p:extLst>
      <p:ext uri="{BB962C8B-B14F-4D97-AF65-F5344CB8AC3E}">
        <p14:creationId xmlns:p14="http://schemas.microsoft.com/office/powerpoint/2010/main" val="21522296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MW_PPT_Template_Widescreen_Vision" id="{F03F73E8-74C5-4145-83BF-D7C32D9EE110}" vid="{22CA9092-D870-8342-BD17-B6CEE1BADFE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51E7D554E7A9F40A137D3A381F5D058" ma:contentTypeVersion="6" ma:contentTypeDescription="Create a new document." ma:contentTypeScope="" ma:versionID="8bf81a2cc7e241801fa55fc9e9f9cb8b">
  <xsd:schema xmlns:xsd="http://www.w3.org/2001/XMLSchema" xmlns:xs="http://www.w3.org/2001/XMLSchema" xmlns:p="http://schemas.microsoft.com/office/2006/metadata/properties" xmlns:ns2="a51d899a-aabc-48fd-80d6-b4a8f11106d4" xmlns:ns3="d427dd8f-af91-42ff-b530-46221bb049d1" targetNamespace="http://schemas.microsoft.com/office/2006/metadata/properties" ma:root="true" ma:fieldsID="226bfde4fe070a736700f27bd9234fe5" ns2:_="" ns3:_="">
    <xsd:import namespace="a51d899a-aabc-48fd-80d6-b4a8f11106d4"/>
    <xsd:import namespace="d427dd8f-af91-42ff-b530-46221bb049d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1d899a-aabc-48fd-80d6-b4a8f11106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427dd8f-af91-42ff-b530-46221bb049d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ABA54D-412D-49E7-8946-34D0C6F54AB2}">
  <ds:schemaRefs>
    <ds:schemaRef ds:uri="http://schemas.microsoft.com/sharepoint/v3/contenttype/forms"/>
  </ds:schemaRefs>
</ds:datastoreItem>
</file>

<file path=customXml/itemProps2.xml><?xml version="1.0" encoding="utf-8"?>
<ds:datastoreItem xmlns:ds="http://schemas.openxmlformats.org/officeDocument/2006/customXml" ds:itemID="{8C1ACF8C-FE65-4CD8-84F3-FBB2F9C36C9E}">
  <ds:schemaRefs>
    <ds:schemaRef ds:uri="a51d899a-aabc-48fd-80d6-b4a8f11106d4"/>
    <ds:schemaRef ds:uri="d427dd8f-af91-42ff-b530-46221bb049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971BD8-AE4E-4E9D-AE0A-4E4BDAF56FFD}">
  <ds:schemaRefs>
    <ds:schemaRef ds:uri="a51d899a-aabc-48fd-80d6-b4a8f11106d4"/>
    <ds:schemaRef ds:uri="d427dd8f-af91-42ff-b530-46221bb049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37</Slides>
  <Notes>24</Notes>
  <HiddenSlides>0</HiddenSlide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Office Theme</vt:lpstr>
      <vt:lpstr>1_Office Theme</vt:lpstr>
      <vt:lpstr>2_Office Theme</vt:lpstr>
      <vt:lpstr>Reimagining Behavioral Health Workforce Pathways: An Introduction to Apprenticeships</vt:lpstr>
      <vt:lpstr>Asking A Question &amp; Using Closed Captioning</vt:lpstr>
      <vt:lpstr>Today's Presenters</vt:lpstr>
      <vt:lpstr>Long-Term Challenges in Workforce</vt:lpstr>
      <vt:lpstr>What else does the data tell us?</vt:lpstr>
      <vt:lpstr>PowerPoint Presentation</vt:lpstr>
      <vt:lpstr>PowerPoint Presentation</vt:lpstr>
      <vt:lpstr>PowerPoint Presentation</vt:lpstr>
      <vt:lpstr>PowerPoint Presentation</vt:lpstr>
      <vt:lpstr>PowerPoint Presentation</vt:lpstr>
      <vt:lpstr>NCMW Apprenticeship Capacity Building Project</vt:lpstr>
      <vt:lpstr>Coming Soon: Work-Based Learning Handbook</vt:lpstr>
      <vt:lpstr>WHAT IS APPRENTICESHIPUSA?</vt:lpstr>
      <vt:lpstr>THE REGISTERED APPRENTICESHIP SYSTEM</vt:lpstr>
      <vt:lpstr>ABOUT US</vt:lpstr>
      <vt:lpstr>BENEFITS OF  REGISTERING YOUR PROGRAM</vt:lpstr>
      <vt:lpstr>REGISTERED APPRENTICESHIP HAS A PROVEN TRACK RECORD OF PRODUCING STRONG RESULTS FOR EMPLOYERS AND WORKERS </vt:lpstr>
      <vt:lpstr>PowerPoint Presentation</vt:lpstr>
      <vt:lpstr>NATIONAL APPRENTICESHIP WEEK</vt:lpstr>
      <vt:lpstr>APPRENTICESHIP.GOV OVERVIEW</vt:lpstr>
      <vt:lpstr>PowerPoint Presentation</vt:lpstr>
      <vt:lpstr>ALL ACTIVE APPRENTICESHIP INVESTMENTS </vt:lpstr>
      <vt:lpstr>PowerPoint Presentation</vt:lpstr>
      <vt:lpstr>Apprenticeable Occupations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Apprentice Success</vt:lpstr>
      <vt:lpstr>PowerPoint Presentation</vt:lpstr>
      <vt:lpstr>PowerPoint Presentation</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Wainwright</dc:creator>
  <cp:revision>2</cp:revision>
  <dcterms:created xsi:type="dcterms:W3CDTF">2021-03-18T16:38:40Z</dcterms:created>
  <dcterms:modified xsi:type="dcterms:W3CDTF">2024-09-24T14:14:29Z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0x010100851E7D554E7A9F40A137D3A381F5D058</vt:lpwstr>
  </property>
</Properties>
</file>